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52"/>
  </p:notesMasterIdLst>
  <p:sldIdLst>
    <p:sldId id="292" r:id="rId5"/>
    <p:sldId id="282" r:id="rId6"/>
    <p:sldId id="257" r:id="rId7"/>
    <p:sldId id="294" r:id="rId8"/>
    <p:sldId id="293" r:id="rId9"/>
    <p:sldId id="295" r:id="rId10"/>
    <p:sldId id="324" r:id="rId11"/>
    <p:sldId id="267" r:id="rId12"/>
    <p:sldId id="258" r:id="rId13"/>
    <p:sldId id="296" r:id="rId14"/>
    <p:sldId id="280" r:id="rId15"/>
    <p:sldId id="279" r:id="rId16"/>
    <p:sldId id="325" r:id="rId17"/>
    <p:sldId id="260" r:id="rId18"/>
    <p:sldId id="298" r:id="rId19"/>
    <p:sldId id="299" r:id="rId20"/>
    <p:sldId id="281" r:id="rId21"/>
    <p:sldId id="303" r:id="rId22"/>
    <p:sldId id="300" r:id="rId23"/>
    <p:sldId id="283" r:id="rId24"/>
    <p:sldId id="301" r:id="rId25"/>
    <p:sldId id="312" r:id="rId26"/>
    <p:sldId id="284" r:id="rId27"/>
    <p:sldId id="326" r:id="rId28"/>
    <p:sldId id="302" r:id="rId29"/>
    <p:sldId id="285" r:id="rId30"/>
    <p:sldId id="286" r:id="rId31"/>
    <p:sldId id="287" r:id="rId32"/>
    <p:sldId id="307" r:id="rId33"/>
    <p:sldId id="289" r:id="rId34"/>
    <p:sldId id="313" r:id="rId35"/>
    <p:sldId id="327" r:id="rId36"/>
    <p:sldId id="319" r:id="rId37"/>
    <p:sldId id="320" r:id="rId38"/>
    <p:sldId id="317" r:id="rId39"/>
    <p:sldId id="321" r:id="rId40"/>
    <p:sldId id="322" r:id="rId41"/>
    <p:sldId id="323" r:id="rId42"/>
    <p:sldId id="309" r:id="rId43"/>
    <p:sldId id="304" r:id="rId44"/>
    <p:sldId id="262" r:id="rId45"/>
    <p:sldId id="290" r:id="rId46"/>
    <p:sldId id="315" r:id="rId47"/>
    <p:sldId id="310" r:id="rId48"/>
    <p:sldId id="308" r:id="rId49"/>
    <p:sldId id="311" r:id="rId50"/>
    <p:sldId id="316"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CE821-BC95-3C9C-6B34-67D95DF4CAB2}" name="Martijn de Kruijf | Urgenda" initials="Md" userId="S::tinus.de.Kruijf@urgenda.nl::b23d6d97-3e6d-43dd-923b-e164abf9ed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D2E"/>
    <a:srgbClr val="14B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16" autoAdjust="0"/>
    <p:restoredTop sz="83047"/>
  </p:normalViewPr>
  <p:slideViewPr>
    <p:cSldViewPr snapToGrid="0">
      <p:cViewPr varScale="1">
        <p:scale>
          <a:sx n="67" d="100"/>
          <a:sy n="67" d="100"/>
        </p:scale>
        <p:origin x="336" y="1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2" d="100"/>
          <a:sy n="122" d="100"/>
        </p:scale>
        <p:origin x="327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869E9-60B8-414D-BF7D-5AAD1FCC10BE}" type="datetimeFigureOut">
              <a:t>14-11-2024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E12C3-CA09-4917-83DD-924AADEAA1AC}" type="slidenum">
              <a:t>‹nr.›</a:t>
            </a:fld>
            <a:endParaRPr lang="nl-NL"/>
          </a:p>
        </p:txBody>
      </p:sp>
    </p:spTree>
    <p:extLst>
      <p:ext uri="{BB962C8B-B14F-4D97-AF65-F5344CB8AC3E}">
        <p14:creationId xmlns:p14="http://schemas.microsoft.com/office/powerpoint/2010/main" val="54644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Stel jezelf voor</a:t>
            </a:r>
            <a:br>
              <a:rPr lang="nl-NL" dirty="0"/>
            </a:br>
            <a:r>
              <a:rPr lang="nl-NL" dirty="0"/>
              <a:t>Pas de tekst aan naar gelang je programma</a:t>
            </a:r>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a:t>
            </a:fld>
            <a:endParaRPr lang="nl-NL"/>
          </a:p>
        </p:txBody>
      </p:sp>
    </p:spTree>
    <p:extLst>
      <p:ext uri="{BB962C8B-B14F-4D97-AF65-F5344CB8AC3E}">
        <p14:creationId xmlns:p14="http://schemas.microsoft.com/office/powerpoint/2010/main" val="165756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19</a:t>
            </a:fld>
            <a:endParaRPr lang="nl-NL"/>
          </a:p>
        </p:txBody>
      </p:sp>
    </p:spTree>
    <p:extLst>
      <p:ext uri="{BB962C8B-B14F-4D97-AF65-F5344CB8AC3E}">
        <p14:creationId xmlns:p14="http://schemas.microsoft.com/office/powerpoint/2010/main" val="110254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22</a:t>
            </a:fld>
            <a:endParaRPr lang="nl-NL"/>
          </a:p>
        </p:txBody>
      </p:sp>
    </p:spTree>
    <p:extLst>
      <p:ext uri="{BB962C8B-B14F-4D97-AF65-F5344CB8AC3E}">
        <p14:creationId xmlns:p14="http://schemas.microsoft.com/office/powerpoint/2010/main" val="2276825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Arial" panose="020B0604020202020204" pitchFamily="34" charset="0"/>
                <a:cs typeface="Arial" panose="020B0604020202020204" pitchFamily="34" charset="0"/>
              </a:rPr>
              <a:t>Een verplantploeg kan een regio, specifieke locatie(s) onder hun hoede hebben waar zij (oogt-, uitdeel- en plant) evenementen organiseren. De 10 rollen zijn:</a:t>
            </a:r>
          </a:p>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32</a:t>
            </a:fld>
            <a:endParaRPr lang="nl-NL"/>
          </a:p>
        </p:txBody>
      </p:sp>
    </p:spTree>
    <p:extLst>
      <p:ext uri="{BB962C8B-B14F-4D97-AF65-F5344CB8AC3E}">
        <p14:creationId xmlns:p14="http://schemas.microsoft.com/office/powerpoint/2010/main" val="393126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33</a:t>
            </a:fld>
            <a:endParaRPr lang="nl-NL"/>
          </a:p>
        </p:txBody>
      </p:sp>
    </p:spTree>
    <p:extLst>
      <p:ext uri="{BB962C8B-B14F-4D97-AF65-F5344CB8AC3E}">
        <p14:creationId xmlns:p14="http://schemas.microsoft.com/office/powerpoint/2010/main" val="1504981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41</a:t>
            </a:fld>
            <a:endParaRPr lang="nl-NL"/>
          </a:p>
        </p:txBody>
      </p:sp>
    </p:spTree>
    <p:extLst>
      <p:ext uri="{BB962C8B-B14F-4D97-AF65-F5344CB8AC3E}">
        <p14:creationId xmlns:p14="http://schemas.microsoft.com/office/powerpoint/2010/main" val="3466295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44</a:t>
            </a:fld>
            <a:endParaRPr lang="nl-NL"/>
          </a:p>
        </p:txBody>
      </p:sp>
    </p:spTree>
    <p:extLst>
      <p:ext uri="{BB962C8B-B14F-4D97-AF65-F5344CB8AC3E}">
        <p14:creationId xmlns:p14="http://schemas.microsoft.com/office/powerpoint/2010/main" val="947518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46</a:t>
            </a:fld>
            <a:endParaRPr lang="nl-NL"/>
          </a:p>
        </p:txBody>
      </p:sp>
    </p:spTree>
    <p:extLst>
      <p:ext uri="{BB962C8B-B14F-4D97-AF65-F5344CB8AC3E}">
        <p14:creationId xmlns:p14="http://schemas.microsoft.com/office/powerpoint/2010/main" val="133168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47</a:t>
            </a:fld>
            <a:endParaRPr lang="nl-NL"/>
          </a:p>
        </p:txBody>
      </p:sp>
    </p:spTree>
    <p:extLst>
      <p:ext uri="{BB962C8B-B14F-4D97-AF65-F5344CB8AC3E}">
        <p14:creationId xmlns:p14="http://schemas.microsoft.com/office/powerpoint/2010/main" val="7422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a:t>
            </a:fld>
            <a:endParaRPr lang="nl-NL"/>
          </a:p>
        </p:txBody>
      </p:sp>
    </p:spTree>
    <p:extLst>
      <p:ext uri="{BB962C8B-B14F-4D97-AF65-F5344CB8AC3E}">
        <p14:creationId xmlns:p14="http://schemas.microsoft.com/office/powerpoint/2010/main" val="86247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5</a:t>
            </a:fld>
            <a:endParaRPr lang="nl-NL"/>
          </a:p>
        </p:txBody>
      </p:sp>
    </p:spTree>
    <p:extLst>
      <p:ext uri="{BB962C8B-B14F-4D97-AF65-F5344CB8AC3E}">
        <p14:creationId xmlns:p14="http://schemas.microsoft.com/office/powerpoint/2010/main" val="303384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Arial" panose="020B0604020202020204" pitchFamily="34" charset="0"/>
                <a:cs typeface="Arial" panose="020B0604020202020204" pitchFamily="34" charset="0"/>
              </a:rPr>
              <a:t>Slagingspercentage: 80%, 70%, 70%, 78% =&gt; o.b.v. droogtejaren, voorlichting en verzorging</a:t>
            </a:r>
            <a:endParaRPr lang="nl-NL" dirty="0"/>
          </a:p>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9</a:t>
            </a:fld>
            <a:endParaRPr lang="nl-NL"/>
          </a:p>
        </p:txBody>
      </p:sp>
    </p:spTree>
    <p:extLst>
      <p:ext uri="{BB962C8B-B14F-4D97-AF65-F5344CB8AC3E}">
        <p14:creationId xmlns:p14="http://schemas.microsoft.com/office/powerpoint/2010/main" val="2948749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55E12C3-CA09-4917-83DD-924AADEAA1AC}" type="slidenum">
              <a:rPr lang="en-NL" smtClean="0"/>
              <a:t>11</a:t>
            </a:fld>
            <a:endParaRPr lang="en-NL"/>
          </a:p>
        </p:txBody>
      </p:sp>
    </p:spTree>
    <p:extLst>
      <p:ext uri="{BB962C8B-B14F-4D97-AF65-F5344CB8AC3E}">
        <p14:creationId xmlns:p14="http://schemas.microsoft.com/office/powerpoint/2010/main" val="325260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90000"/>
              </a:lnSpc>
              <a:spcBef>
                <a:spcPts val="1200"/>
              </a:spcBef>
              <a:buFont typeface="Arial"/>
              <a:buNone/>
            </a:pPr>
            <a:r>
              <a:rPr lang="nl-NL" dirty="0"/>
              <a:t>Voorbeelden van oogstlocaties:</a:t>
            </a:r>
          </a:p>
          <a:p>
            <a:pPr marL="285750" indent="-285750">
              <a:lnSpc>
                <a:spcPct val="90000"/>
              </a:lnSpc>
              <a:spcBef>
                <a:spcPts val="1200"/>
              </a:spcBef>
              <a:buFont typeface="Arial"/>
              <a:buChar char="•"/>
            </a:pPr>
            <a:r>
              <a:rPr lang="nl-NL" dirty="0"/>
              <a:t>Natuurgebieden en stadsparken: uitdunnen, </a:t>
            </a:r>
            <a:r>
              <a:rPr lang="nl-NL" dirty="0" err="1"/>
              <a:t>opschot</a:t>
            </a:r>
            <a:r>
              <a:rPr lang="nl-NL" dirty="0"/>
              <a:t>, te dicht bij pad, ongewenste soorten</a:t>
            </a:r>
            <a:endParaRPr lang="en-US" dirty="0"/>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14</a:t>
            </a:fld>
            <a:endParaRPr lang="nl-NL"/>
          </a:p>
        </p:txBody>
      </p:sp>
    </p:spTree>
    <p:extLst>
      <p:ext uri="{BB962C8B-B14F-4D97-AF65-F5344CB8AC3E}">
        <p14:creationId xmlns:p14="http://schemas.microsoft.com/office/powerpoint/2010/main" val="3814103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90000"/>
              </a:lnSpc>
              <a:spcBef>
                <a:spcPts val="1200"/>
              </a:spcBef>
              <a:buFont typeface="Arial"/>
              <a:buNone/>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15</a:t>
            </a:fld>
            <a:endParaRPr lang="nl-NL"/>
          </a:p>
        </p:txBody>
      </p:sp>
    </p:spTree>
    <p:extLst>
      <p:ext uri="{BB962C8B-B14F-4D97-AF65-F5344CB8AC3E}">
        <p14:creationId xmlns:p14="http://schemas.microsoft.com/office/powerpoint/2010/main" val="362896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90000"/>
              </a:lnSpc>
              <a:spcBef>
                <a:spcPts val="1200"/>
              </a:spcBef>
              <a:buFont typeface="Arial"/>
              <a:buNone/>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16</a:t>
            </a:fld>
            <a:endParaRPr lang="nl-NL"/>
          </a:p>
        </p:txBody>
      </p:sp>
    </p:spTree>
    <p:extLst>
      <p:ext uri="{BB962C8B-B14F-4D97-AF65-F5344CB8AC3E}">
        <p14:creationId xmlns:p14="http://schemas.microsoft.com/office/powerpoint/2010/main" val="420952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spcAft>
                <a:spcPts val="600"/>
              </a:spcAft>
              <a:buClr>
                <a:srgbClr val="14B2A8"/>
              </a:buClr>
              <a:buFont typeface="Wingdings"/>
              <a:buChar char="ü"/>
            </a:pPr>
            <a:r>
              <a:rPr lang="nl-NL" sz="1200" dirty="0">
                <a:latin typeface="Arial" panose="020B0604020202020204" pitchFamily="34" charset="0"/>
                <a:cs typeface="Arial" panose="020B0604020202020204" pitchFamily="34" charset="0"/>
              </a:rPr>
              <a:t>Wat leg je uit per pauze? </a:t>
            </a:r>
          </a:p>
          <a:p>
            <a:pPr marL="285750" indent="-285750">
              <a:spcAft>
                <a:spcPts val="600"/>
              </a:spcAft>
              <a:buClr>
                <a:srgbClr val="14B2A8"/>
              </a:buClr>
              <a:buFont typeface="Wingdings"/>
              <a:buChar char="ü"/>
            </a:pPr>
            <a:r>
              <a:rPr lang="nl-NL" sz="1200" dirty="0">
                <a:latin typeface="Arial" panose="020B0604020202020204" pitchFamily="34" charset="0"/>
                <a:cs typeface="Arial" panose="020B0604020202020204" pitchFamily="34" charset="0"/>
              </a:rPr>
              <a:t>Het oogsten</a:t>
            </a:r>
          </a:p>
          <a:p>
            <a:pPr marL="285750" indent="-285750">
              <a:spcAft>
                <a:spcPts val="600"/>
              </a:spcAft>
              <a:buClr>
                <a:srgbClr val="14B2A8"/>
              </a:buClr>
              <a:buFont typeface="Wingdings"/>
              <a:buChar char="ü"/>
            </a:pPr>
            <a:r>
              <a:rPr lang="nl-NL" sz="1200" dirty="0">
                <a:latin typeface="Arial" panose="020B0604020202020204" pitchFamily="34" charset="0"/>
                <a:cs typeface="Arial" panose="020B0604020202020204" pitchFamily="34" charset="0"/>
              </a:rPr>
              <a:t>Het stekken</a:t>
            </a:r>
          </a:p>
          <a:p>
            <a:pPr marL="285750" indent="-285750">
              <a:spcAft>
                <a:spcPts val="600"/>
              </a:spcAft>
              <a:buClr>
                <a:srgbClr val="14B2A8"/>
              </a:buClr>
              <a:buFont typeface="Wingdings"/>
              <a:buChar char="ü"/>
            </a:pPr>
            <a:r>
              <a:rPr lang="nl-NL" sz="1200" dirty="0">
                <a:latin typeface="Arial" panose="020B0604020202020204" pitchFamily="34" charset="0"/>
                <a:cs typeface="Arial" panose="020B0604020202020204" pitchFamily="34" charset="0"/>
              </a:rPr>
              <a:t>Wanneer beginnen met stap 4? Bundelen, sorteren, etc. </a:t>
            </a:r>
          </a:p>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17</a:t>
            </a:fld>
            <a:endParaRPr lang="nl-NL"/>
          </a:p>
        </p:txBody>
      </p:sp>
    </p:spTree>
    <p:extLst>
      <p:ext uri="{BB962C8B-B14F-4D97-AF65-F5344CB8AC3E}">
        <p14:creationId xmlns:p14="http://schemas.microsoft.com/office/powerpoint/2010/main" val="356922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lvl1pPr>
              <a:defRPr b="0" i="0">
                <a:latin typeface="TT Chocolates Light" panose="02000503030000020003" pitchFamily="2" charset="77"/>
              </a:defRPr>
            </a:lvl1pPr>
          </a:lstStyle>
          <a:p>
            <a:fld id="{11EAACC7-3B3F-47D1-959A-EF58926E955E}" type="datetimeFigureOut">
              <a:rPr lang="en-US" smtClean="0"/>
              <a:pPr/>
              <a:t>11/14/2024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lvl1pPr>
              <a:defRPr b="0" i="0">
                <a:latin typeface="TT Chocolates Light" panose="02000503030000020003" pitchFamily="2" charset="77"/>
              </a:defRPr>
            </a:lvl1pPr>
          </a:lstStyle>
          <a:p>
            <a:fld id="{312CC964-A50B-4C29-B4E4-2C30BB34CCF3}" type="slidenum">
              <a:rPr lang="en-US" smtClean="0"/>
              <a:pPr/>
              <a:t>‹nr.›</a:t>
            </a:fld>
            <a:endParaRPr lang="en-US"/>
          </a:p>
        </p:txBody>
      </p:sp>
    </p:spTree>
    <p:extLst>
      <p:ext uri="{BB962C8B-B14F-4D97-AF65-F5344CB8AC3E}">
        <p14:creationId xmlns:p14="http://schemas.microsoft.com/office/powerpoint/2010/main" val="41083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9197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413919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buClr>
                <a:srgbClr val="14B2A8"/>
              </a:buClr>
              <a:buSzPct val="100000"/>
              <a:defRPr/>
            </a:lvl1pPr>
            <a:lvl2pPr>
              <a:lnSpc>
                <a:spcPct val="100000"/>
              </a:lnSpc>
              <a:buClr>
                <a:srgbClr val="14B2A8"/>
              </a:buClr>
              <a:buSzPct val="100000"/>
              <a:defRPr/>
            </a:lvl2pPr>
            <a:lvl3pPr>
              <a:lnSpc>
                <a:spcPct val="100000"/>
              </a:lnSpc>
              <a:buClr>
                <a:srgbClr val="14B2A8"/>
              </a:buClr>
              <a:buSzPct val="100000"/>
              <a:defRPr/>
            </a:lvl3pPr>
            <a:lvl4pPr>
              <a:lnSpc>
                <a:spcPct val="100000"/>
              </a:lnSpc>
              <a:buClr>
                <a:srgbClr val="14B2A8"/>
              </a:buClr>
              <a:buSzPct val="100000"/>
              <a:defRPr/>
            </a:lvl4pPr>
            <a:lvl5pPr>
              <a:lnSpc>
                <a:spcPct val="100000"/>
              </a:lnSpc>
              <a:buClr>
                <a:srgbClr val="14B2A8"/>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11/14/2024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66827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02441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59376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36368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5103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54297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77137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9091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73DC96F-D444-F578-BCC2-AC74017BF87D}"/>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00817" y="-1385246"/>
            <a:ext cx="14745627" cy="8325134"/>
          </a:xfrm>
          <a:prstGeom prst="rect">
            <a:avLst/>
          </a:prstGeom>
        </p:spPr>
      </p:pic>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0" i="0" spc="30" baseline="0">
                <a:solidFill>
                  <a:schemeClr val="tx2"/>
                </a:solidFill>
                <a:latin typeface="TT Chocolates Light" panose="02000503030000020003" pitchFamily="2" charset="77"/>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‹nr.›</a:t>
            </a:fld>
            <a:endParaRPr lang="en-US"/>
          </a:p>
        </p:txBody>
      </p:sp>
      <p:pic>
        <p:nvPicPr>
          <p:cNvPr id="7" name="Graphic 6">
            <a:extLst>
              <a:ext uri="{FF2B5EF4-FFF2-40B4-BE49-F238E27FC236}">
                <a16:creationId xmlns:a16="http://schemas.microsoft.com/office/drawing/2014/main" id="{50A634E6-FB52-3D88-9AFD-35A6FA8E75AB}"/>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674352" y="6198549"/>
            <a:ext cx="2237398" cy="344790"/>
          </a:xfrm>
          <a:prstGeom prst="rect">
            <a:avLst/>
          </a:prstGeom>
        </p:spPr>
      </p:pic>
    </p:spTree>
    <p:extLst>
      <p:ext uri="{BB962C8B-B14F-4D97-AF65-F5344CB8AC3E}">
        <p14:creationId xmlns:p14="http://schemas.microsoft.com/office/powerpoint/2010/main" val="162055711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hyperlink" Target="https://meerbomen.nu/over-de-actie/bomenplanner-hulp/" TargetMode="External"/><Relationship Id="rId4" Type="http://schemas.openxmlformats.org/officeDocument/2006/relationships/hyperlink" Target="https://bomenplanner.meerbomen.nu/logi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meerbomen.nu/ap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meerbomen.nu/over-de-actie/oogste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meerbomen.nu/over-de-actie/communicatie-toolkit/" TargetMode="External"/><Relationship Id="rId7" Type="http://schemas.openxmlformats.org/officeDocument/2006/relationships/image" Target="../media/image37.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meerbomen.nu/over-de-actie/oogsten/hoe-organiseer-ik-een-oogstda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hyperlink" Target="https://meerbomen.nu/over-de-actie/planten/boomgezondheid/" TargetMode="External"/><Relationship Id="rId4" Type="http://schemas.openxmlformats.org/officeDocument/2006/relationships/hyperlink" Target="https://meerbomen.nu/over-de-actie/oogst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meerbomen.nu/over-de-actie/planten/boomgezondheid/" TargetMode="Externa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meerbomen.nu/over-de-actie/bomenhub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aFoTa6AMfLo?start=19&amp;feature=oembed"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openxmlformats.org/officeDocument/2006/relationships/image" Target="../media/image21.png"/><Relationship Id="rId7" Type="http://schemas.openxmlformats.org/officeDocument/2006/relationships/image" Target="../media/image65.png"/><Relationship Id="rId12"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54.svg"/><Relationship Id="rId4" Type="http://schemas.openxmlformats.org/officeDocument/2006/relationships/image" Target="../media/image62.png"/><Relationship Id="rId9" Type="http://schemas.openxmlformats.org/officeDocument/2006/relationships/image" Target="../media/image53.png"/><Relationship Id="rId1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3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meerbomen.nu/bomenvinde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s://meerbomen.nu/over-de-actie/communicatie-toolkit/" TargetMode="External"/><Relationship Id="rId7" Type="http://schemas.openxmlformats.org/officeDocument/2006/relationships/image" Target="../media/image82.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png"/></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hyperlink" Target="http://www.meerbomen.nu/communicatietoolki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meerbomen.nu/planthandleiding" TargetMode="External"/><Relationship Id="rId5" Type="http://schemas.openxmlformats.org/officeDocument/2006/relationships/hyperlink" Target="https://www.meerbomen.nu/hubhandleiding" TargetMode="External"/><Relationship Id="rId4" Type="http://schemas.openxmlformats.org/officeDocument/2006/relationships/hyperlink" Target="https://meerbomen.nu/oogsthandleid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4.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m7nXTLBByRE?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persoon, kleding, buitenshuis, boom&#10;&#10;Automatisch gegenereerde beschrijving">
            <a:extLst>
              <a:ext uri="{FF2B5EF4-FFF2-40B4-BE49-F238E27FC236}">
                <a16:creationId xmlns:a16="http://schemas.microsoft.com/office/drawing/2014/main" id="{0DF43EA9-D7A5-ED9C-D720-734363D79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E5C4A6C-F090-66DC-C224-E8F773747D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207" y="5276972"/>
            <a:ext cx="7103583" cy="1267501"/>
          </a:xfrm>
          <a:prstGeom prst="rect">
            <a:avLst/>
          </a:prstGeom>
        </p:spPr>
      </p:pic>
      <p:pic>
        <p:nvPicPr>
          <p:cNvPr id="11" name="Graphic 10">
            <a:extLst>
              <a:ext uri="{FF2B5EF4-FFF2-40B4-BE49-F238E27FC236}">
                <a16:creationId xmlns:a16="http://schemas.microsoft.com/office/drawing/2014/main" id="{FD6A5E4F-A70A-85F8-BA2F-D6180D99D8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425" y="1218864"/>
            <a:ext cx="7228602" cy="4081148"/>
          </a:xfrm>
          <a:prstGeom prst="rect">
            <a:avLst/>
          </a:prstGeom>
        </p:spPr>
      </p:pic>
    </p:spTree>
    <p:extLst>
      <p:ext uri="{BB962C8B-B14F-4D97-AF65-F5344CB8AC3E}">
        <p14:creationId xmlns:p14="http://schemas.microsoft.com/office/powerpoint/2010/main" val="54864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4061" r="16564"/>
          <a:stretch/>
        </p:blipFill>
        <p:spPr>
          <a:xfrm>
            <a:off x="5198225" y="-2"/>
            <a:ext cx="6993775" cy="6727698"/>
          </a:xfrm>
          <a:prstGeom prst="rect">
            <a:avLst/>
          </a:prstGeom>
        </p:spPr>
      </p:pic>
      <p:pic>
        <p:nvPicPr>
          <p:cNvPr id="13" name="Afbeelding 4" descr="Afbeelding met tekst, gras, buiten, teken&#10;&#10;Automatisch gegenereerde beschrijving">
            <a:extLst>
              <a:ext uri="{FF2B5EF4-FFF2-40B4-BE49-F238E27FC236}">
                <a16:creationId xmlns:a16="http://schemas.microsoft.com/office/drawing/2014/main" id="{98DF5E3E-5067-E94B-CAA0-E9781279C8D9}"/>
              </a:ext>
            </a:extLst>
          </p:cNvPr>
          <p:cNvPicPr>
            <a:picLocks noGrp="1" noChangeAspect="1"/>
          </p:cNvPicPr>
          <p:nvPr>
            <p:ph idx="1"/>
          </p:nvPr>
        </p:nvPicPr>
        <p:blipFill>
          <a:blip r:embed="rId3"/>
          <a:stretch>
            <a:fillRect/>
          </a:stretch>
        </p:blipFill>
        <p:spPr>
          <a:xfrm>
            <a:off x="155171" y="935527"/>
            <a:ext cx="5563245" cy="4269789"/>
          </a:xfrm>
          <a:prstGeom prst="rect">
            <a:avLst/>
          </a:prstGeom>
        </p:spPr>
      </p:pic>
      <p:sp>
        <p:nvSpPr>
          <p:cNvPr id="14" name="Tijdelijke aanduiding voor inhoud 2">
            <a:extLst>
              <a:ext uri="{FF2B5EF4-FFF2-40B4-BE49-F238E27FC236}">
                <a16:creationId xmlns:a16="http://schemas.microsoft.com/office/drawing/2014/main" id="{3C581DC5-0906-2F63-C465-B6F198CC4CB2}"/>
              </a:ext>
            </a:extLst>
          </p:cNvPr>
          <p:cNvSpPr txBox="1">
            <a:spLocks/>
          </p:cNvSpPr>
          <p:nvPr/>
        </p:nvSpPr>
        <p:spPr>
          <a:xfrm>
            <a:off x="6096000" y="995285"/>
            <a:ext cx="5940829" cy="486743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Online database</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Alle oogst- hub- en plantlocaties in één 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Registreren welke boom naar welke locatie verplaatst </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Vrijwilligers met en zonder account kunnen zich op events van deze locaties opschrijven</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Chatsysteem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Een app</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Login: </a:t>
            </a:r>
            <a:r>
              <a:rPr lang="nl-NL" sz="20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bomenplanner.meerbomen.nu/login</a:t>
            </a:r>
            <a:endParaRPr lang="nl-NL" sz="2000" dirty="0">
              <a:solidFill>
                <a:schemeClr val="bg1"/>
              </a:solidFill>
              <a:latin typeface="Arial" panose="020B0604020202020204" pitchFamily="34" charset="0"/>
              <a:cs typeface="Arial" panose="020B0604020202020204" pitchFamily="34" charset="0"/>
            </a:endParaRP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Helpdesk: </a:t>
            </a:r>
            <a:r>
              <a:rPr lang="nl-NL" sz="20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meerbomen.nu/over-de-actie/bomenplanner-hulp</a:t>
            </a:r>
            <a:r>
              <a:rPr lang="nl-NL" sz="2000" dirty="0">
                <a:solidFill>
                  <a:schemeClr val="bg1"/>
                </a:solidFill>
                <a:latin typeface="Arial" panose="020B0604020202020204" pitchFamily="34" charset="0"/>
                <a:cs typeface="Arial" panose="020B0604020202020204" pitchFamily="34" charset="0"/>
              </a:rPr>
              <a:t>/</a:t>
            </a:r>
          </a:p>
          <a:p>
            <a:pPr marL="0" indent="0">
              <a:buClr>
                <a:schemeClr val="bg1"/>
              </a:buClr>
              <a:buSzPct val="100000"/>
              <a:buNone/>
            </a:pPr>
            <a:br>
              <a:rPr lang="nl-NL" sz="2000" dirty="0">
                <a:solidFill>
                  <a:schemeClr val="bg1"/>
                </a:solidFill>
                <a:latin typeface="Arial" panose="020B0604020202020204" pitchFamily="34" charset="0"/>
                <a:cs typeface="Arial" panose="020B0604020202020204" pitchFamily="34" charset="0"/>
              </a:rPr>
            </a:br>
            <a:endParaRPr lang="nl-NL" sz="2000" dirty="0">
              <a:solidFill>
                <a:schemeClr val="bg1"/>
              </a:solidFill>
              <a:latin typeface="Arial" panose="020B0604020202020204" pitchFamily="34" charset="0"/>
              <a:cs typeface="Arial" panose="020B0604020202020204" pitchFamily="34" charset="0"/>
            </a:endParaRPr>
          </a:p>
          <a:p>
            <a:pPr marL="0" indent="0">
              <a:buClr>
                <a:schemeClr val="bg1"/>
              </a:buClr>
              <a:buSzPct val="100000"/>
              <a:buNone/>
            </a:pPr>
            <a:endParaRPr lang="nl-NL" sz="1600" dirty="0">
              <a:solidFill>
                <a:schemeClr val="tx1"/>
              </a:solidFill>
              <a:latin typeface="Arial" panose="020B0604020202020204" pitchFamily="34" charset="0"/>
              <a:cs typeface="Arial" panose="020B0604020202020204" pitchFamily="34" charset="0"/>
            </a:endParaRPr>
          </a:p>
          <a:p>
            <a:pPr>
              <a:buClr>
                <a:schemeClr val="bg1"/>
              </a:buClr>
              <a:buSzPct val="100000"/>
            </a:pPr>
            <a:endParaRPr lang="nl-NL" sz="2000" dirty="0">
              <a:solidFill>
                <a:schemeClr val="bg1"/>
              </a:solidFill>
              <a:latin typeface="Arial" panose="020B0604020202020204" pitchFamily="34" charset="0"/>
              <a:cs typeface="Arial" panose="020B0604020202020204" pitchFamily="34" charset="0"/>
            </a:endParaRPr>
          </a:p>
        </p:txBody>
      </p:sp>
      <p:sp>
        <p:nvSpPr>
          <p:cNvPr id="2" name="Tekstvak 1">
            <a:extLst>
              <a:ext uri="{FF2B5EF4-FFF2-40B4-BE49-F238E27FC236}">
                <a16:creationId xmlns:a16="http://schemas.microsoft.com/office/drawing/2014/main" id="{1C11D102-C347-872B-FFA8-BF8B89CEAECC}"/>
              </a:ext>
            </a:extLst>
          </p:cNvPr>
          <p:cNvSpPr txBox="1"/>
          <p:nvPr/>
        </p:nvSpPr>
        <p:spPr>
          <a:xfrm>
            <a:off x="814647" y="166086"/>
            <a:ext cx="3724102" cy="769441"/>
          </a:xfrm>
          <a:prstGeom prst="rect">
            <a:avLst/>
          </a:prstGeom>
          <a:noFill/>
        </p:spPr>
        <p:txBody>
          <a:bodyPr wrap="square" rtlCol="0">
            <a:spAutoFit/>
          </a:bodyPr>
          <a:lstStyle/>
          <a:p>
            <a:r>
              <a:rPr lang="nl-NL" sz="4400" dirty="0">
                <a:solidFill>
                  <a:srgbClr val="14B2A8"/>
                </a:solidFill>
                <a:latin typeface="Impact" panose="020B0806030902050204" pitchFamily="34" charset="0"/>
              </a:rPr>
              <a:t>BOMENPLANNER</a:t>
            </a:r>
          </a:p>
        </p:txBody>
      </p:sp>
    </p:spTree>
    <p:extLst>
      <p:ext uri="{BB962C8B-B14F-4D97-AF65-F5344CB8AC3E}">
        <p14:creationId xmlns:p14="http://schemas.microsoft.com/office/powerpoint/2010/main" val="3023613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CA3D0-FA93-C139-DA1B-78F0D6428338}"/>
              </a:ext>
            </a:extLst>
          </p:cNvPr>
          <p:cNvSpPr>
            <a:spLocks noGrp="1"/>
          </p:cNvSpPr>
          <p:nvPr>
            <p:ph type="title"/>
          </p:nvPr>
        </p:nvSpPr>
        <p:spPr>
          <a:xfrm>
            <a:off x="1143000" y="132944"/>
            <a:ext cx="9906000" cy="1382156"/>
          </a:xfrm>
        </p:spPr>
        <p:txBody>
          <a:bodyPr/>
          <a:lstStyle/>
          <a:p>
            <a:r>
              <a:rPr lang="nl-NL" dirty="0">
                <a:solidFill>
                  <a:srgbClr val="14B2A8"/>
                </a:solidFill>
                <a:latin typeface="Impact" panose="020B0806030902050204" pitchFamily="34" charset="0"/>
              </a:rPr>
              <a:t>DOWNLOAD THE APP</a:t>
            </a:r>
          </a:p>
        </p:txBody>
      </p:sp>
      <p:sp>
        <p:nvSpPr>
          <p:cNvPr id="11" name="Tijdelijke aanduiding voor inhoud 2">
            <a:extLst>
              <a:ext uri="{FF2B5EF4-FFF2-40B4-BE49-F238E27FC236}">
                <a16:creationId xmlns:a16="http://schemas.microsoft.com/office/drawing/2014/main" id="{01DA380D-3EB8-1F38-82BB-8A8DBE9646E9}"/>
              </a:ext>
            </a:extLst>
          </p:cNvPr>
          <p:cNvSpPr txBox="1">
            <a:spLocks/>
          </p:cNvSpPr>
          <p:nvPr/>
        </p:nvSpPr>
        <p:spPr>
          <a:xfrm>
            <a:off x="417688" y="1515100"/>
            <a:ext cx="6942668"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nl-NL" sz="2000" dirty="0">
                <a:latin typeface="Arial" panose="020B0604020202020204" pitchFamily="34" charset="0"/>
                <a:cs typeface="Arial" panose="020B0604020202020204" pitchFamily="34" charset="0"/>
              </a:rPr>
              <a:t>Aanmelden voor evenementen </a:t>
            </a:r>
          </a:p>
          <a:p>
            <a:pPr>
              <a:spcBef>
                <a:spcPts val="600"/>
              </a:spcBef>
            </a:pPr>
            <a:r>
              <a:rPr lang="nl-NL" sz="2000" dirty="0">
                <a:latin typeface="Arial" panose="020B0604020202020204" pitchFamily="34" charset="0"/>
                <a:cs typeface="Arial" panose="020B0604020202020204" pitchFamily="34" charset="0"/>
              </a:rPr>
              <a:t>Overzicht evenementen in jouw buurt</a:t>
            </a:r>
          </a:p>
          <a:p>
            <a:pPr>
              <a:spcBef>
                <a:spcPts val="600"/>
              </a:spcBef>
            </a:pPr>
            <a:r>
              <a:rPr lang="nl-NL" sz="2000" dirty="0">
                <a:latin typeface="Arial" panose="020B0604020202020204" pitchFamily="34" charset="0"/>
                <a:cs typeface="Arial" panose="020B0604020202020204" pitchFamily="34" charset="0"/>
              </a:rPr>
              <a:t>Chatten met de vrijwilligers van jouw evenement</a:t>
            </a:r>
          </a:p>
          <a:p>
            <a:pPr>
              <a:spcBef>
                <a:spcPts val="600"/>
              </a:spcBef>
            </a:pPr>
            <a:r>
              <a:rPr lang="nl-NL" sz="2000" dirty="0">
                <a:latin typeface="Arial" panose="020B0604020202020204" pitchFamily="34" charset="0"/>
                <a:cs typeface="Arial" panose="020B0604020202020204" pitchFamily="34" charset="0"/>
              </a:rPr>
              <a:t>Oogst doorgeven van jouw evenement</a:t>
            </a:r>
          </a:p>
          <a:p>
            <a:pPr>
              <a:spcBef>
                <a:spcPts val="600"/>
              </a:spcBef>
            </a:pPr>
            <a:r>
              <a:rPr lang="nl-NL" sz="2000" dirty="0">
                <a:latin typeface="Arial" panose="020B0604020202020204" pitchFamily="34" charset="0"/>
                <a:cs typeface="Arial" panose="020B0604020202020204" pitchFamily="34" charset="0"/>
              </a:rPr>
              <a:t>Voor vrijwilligers tijdens uitdeeldagen: QR scanner</a:t>
            </a:r>
          </a:p>
          <a:p>
            <a:pPr>
              <a:spcBef>
                <a:spcPts val="600"/>
              </a:spcBef>
            </a:pPr>
            <a:r>
              <a:rPr lang="nl-NL" sz="2000" dirty="0">
                <a:latin typeface="Arial" panose="020B0604020202020204" pitchFamily="34" charset="0"/>
                <a:cs typeface="Arial" panose="020B0604020202020204" pitchFamily="34" charset="0"/>
              </a:rPr>
              <a:t>Voor plantlocaties: QR code </a:t>
            </a:r>
          </a:p>
          <a:p>
            <a:pPr>
              <a:spcBef>
                <a:spcPts val="600"/>
              </a:spcBef>
            </a:pPr>
            <a:r>
              <a:rPr lang="nl-NL" sz="2000" dirty="0">
                <a:latin typeface="Arial" panose="020B0604020202020204" pitchFamily="34" charset="0"/>
                <a:cs typeface="Arial" panose="020B0604020202020204" pitchFamily="34" charset="0"/>
              </a:rPr>
              <a:t>Relevante handleidingen bij de hand (b.v. knoppenkaart)</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a:p>
            <a:pPr>
              <a:spcBef>
                <a:spcPts val="600"/>
              </a:spcBef>
            </a:pPr>
            <a:r>
              <a:rPr lang="nl-NL" sz="20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meerbomen.nu/app/</a:t>
            </a:r>
            <a:endParaRPr lang="nl-NL" sz="2000" dirty="0">
              <a:solidFill>
                <a:schemeClr val="tx1"/>
              </a:solidFill>
              <a:latin typeface="Arial" panose="020B0604020202020204" pitchFamily="34" charset="0"/>
              <a:cs typeface="Arial" panose="020B0604020202020204" pitchFamily="34" charset="0"/>
            </a:endParaRPr>
          </a:p>
          <a:p>
            <a:pPr marL="0" indent="0">
              <a:spcBef>
                <a:spcPts val="600"/>
              </a:spcBef>
              <a:buNone/>
            </a:pPr>
            <a:endParaRPr lang="nl-NL" sz="2000" dirty="0">
              <a:latin typeface="Arial" panose="020B0604020202020204" pitchFamily="34" charset="0"/>
              <a:cs typeface="Arial" panose="020B0604020202020204" pitchFamily="34" charset="0"/>
            </a:endParaRPr>
          </a:p>
        </p:txBody>
      </p:sp>
      <p:pic>
        <p:nvPicPr>
          <p:cNvPr id="4" name="Afbeelding 3" descr="Afbeelding met Mobiele telefoon, tekst, Draagbaar communicatietoestel, Mobiel apparaat&#10;&#10;Automatisch gegenereerde beschrijving">
            <a:extLst>
              <a:ext uri="{FF2B5EF4-FFF2-40B4-BE49-F238E27FC236}">
                <a16:creationId xmlns:a16="http://schemas.microsoft.com/office/drawing/2014/main" id="{F680BCE2-CEB0-9C7A-F227-09823D48D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356" y="-387168"/>
            <a:ext cx="4831644" cy="6763188"/>
          </a:xfrm>
          <a:prstGeom prst="rect">
            <a:avLst/>
          </a:prstGeom>
        </p:spPr>
      </p:pic>
    </p:spTree>
    <p:extLst>
      <p:ext uri="{BB962C8B-B14F-4D97-AF65-F5344CB8AC3E}">
        <p14:creationId xmlns:p14="http://schemas.microsoft.com/office/powerpoint/2010/main" val="2958015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enfilm, tekst, illustratie, ontwerp&#10;&#10;Automatisch gegenereerde beschrijving">
            <a:extLst>
              <a:ext uri="{FF2B5EF4-FFF2-40B4-BE49-F238E27FC236}">
                <a16:creationId xmlns:a16="http://schemas.microsoft.com/office/drawing/2014/main" id="{A91D5559-9DC3-99C1-61B8-A288D3DB8C8B}"/>
              </a:ext>
            </a:extLst>
          </p:cNvPr>
          <p:cNvPicPr>
            <a:picLocks noChangeAspect="1"/>
          </p:cNvPicPr>
          <p:nvPr/>
        </p:nvPicPr>
        <p:blipFill>
          <a:blip r:embed="rId2"/>
          <a:stretch>
            <a:fillRect/>
          </a:stretch>
        </p:blipFill>
        <p:spPr>
          <a:xfrm>
            <a:off x="1326056" y="103212"/>
            <a:ext cx="9487336" cy="6686610"/>
          </a:xfrm>
          <a:prstGeom prst="rect">
            <a:avLst/>
          </a:prstGeom>
        </p:spPr>
      </p:pic>
      <p:pic>
        <p:nvPicPr>
          <p:cNvPr id="3" name="Afbeelding 2" descr="Afbeelding met schermopname, groen, Rechthoek&#10;&#10;Automatisch gegenereerde beschrijving">
            <a:extLst>
              <a:ext uri="{FF2B5EF4-FFF2-40B4-BE49-F238E27FC236}">
                <a16:creationId xmlns:a16="http://schemas.microsoft.com/office/drawing/2014/main" id="{661C8D48-49E1-4E89-8CCF-D6BA85F97546}"/>
              </a:ext>
            </a:extLst>
          </p:cNvPr>
          <p:cNvPicPr>
            <a:picLocks noChangeAspect="1"/>
          </p:cNvPicPr>
          <p:nvPr/>
        </p:nvPicPr>
        <p:blipFill rotWithShape="1">
          <a:blip r:embed="rId3">
            <a:extLst>
              <a:ext uri="{28A0092B-C50C-407E-A947-70E740481C1C}">
                <a14:useLocalDpi xmlns:a14="http://schemas.microsoft.com/office/drawing/2010/main" val="0"/>
              </a:ext>
            </a:extLst>
          </a:blip>
          <a:srcRect l="6318" t="42676"/>
          <a:stretch/>
        </p:blipFill>
        <p:spPr>
          <a:xfrm>
            <a:off x="0" y="0"/>
            <a:ext cx="6798833" cy="1595112"/>
          </a:xfrm>
          <a:prstGeom prst="rect">
            <a:avLst/>
          </a:prstGeom>
        </p:spPr>
      </p:pic>
      <p:sp>
        <p:nvSpPr>
          <p:cNvPr id="7" name="Tekstvak 6">
            <a:extLst>
              <a:ext uri="{FF2B5EF4-FFF2-40B4-BE49-F238E27FC236}">
                <a16:creationId xmlns:a16="http://schemas.microsoft.com/office/drawing/2014/main" id="{061D5560-5EE5-49F3-A48B-F6F1A85597B3}"/>
              </a:ext>
            </a:extLst>
          </p:cNvPr>
          <p:cNvSpPr txBox="1"/>
          <p:nvPr/>
        </p:nvSpPr>
        <p:spPr>
          <a:xfrm>
            <a:off x="451821" y="408791"/>
            <a:ext cx="2624866" cy="769441"/>
          </a:xfrm>
          <a:prstGeom prst="rect">
            <a:avLst/>
          </a:prstGeom>
          <a:noFill/>
        </p:spPr>
        <p:txBody>
          <a:bodyPr wrap="square" rtlCol="0">
            <a:spAutoFit/>
          </a:bodyPr>
          <a:lstStyle/>
          <a:p>
            <a:r>
              <a:rPr lang="nl-NL" sz="4400" dirty="0">
                <a:solidFill>
                  <a:schemeClr val="bg1"/>
                </a:solidFill>
                <a:latin typeface="Impact" panose="020B0806030902050204" pitchFamily="34" charset="0"/>
              </a:rPr>
              <a:t>OOGSTEN</a:t>
            </a:r>
          </a:p>
        </p:txBody>
      </p:sp>
    </p:spTree>
    <p:extLst>
      <p:ext uri="{BB962C8B-B14F-4D97-AF65-F5344CB8AC3E}">
        <p14:creationId xmlns:p14="http://schemas.microsoft.com/office/powerpoint/2010/main" val="236265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9C98E-BC78-467A-A508-6F46DD86C768}"/>
              </a:ext>
            </a:extLst>
          </p:cNvPr>
          <p:cNvSpPr>
            <a:spLocks noGrp="1"/>
          </p:cNvSpPr>
          <p:nvPr>
            <p:ph type="title"/>
          </p:nvPr>
        </p:nvSpPr>
        <p:spPr>
          <a:xfrm>
            <a:off x="1143000" y="151016"/>
            <a:ext cx="8865524" cy="863137"/>
          </a:xfrm>
        </p:spPr>
        <p:txBody>
          <a:bodyPr/>
          <a:lstStyle/>
          <a:p>
            <a:r>
              <a:rPr lang="nl-NL" sz="4400" dirty="0">
                <a:solidFill>
                  <a:srgbClr val="14B2A8"/>
                </a:solidFill>
                <a:latin typeface="Impact" panose="020B0806030902050204" pitchFamily="34" charset="0"/>
              </a:rPr>
              <a:t>Welke soorten oogsten wij?</a:t>
            </a:r>
          </a:p>
        </p:txBody>
      </p:sp>
      <p:sp>
        <p:nvSpPr>
          <p:cNvPr id="3" name="Tijdelijke aanduiding voor inhoud 2">
            <a:extLst>
              <a:ext uri="{FF2B5EF4-FFF2-40B4-BE49-F238E27FC236}">
                <a16:creationId xmlns:a16="http://schemas.microsoft.com/office/drawing/2014/main" id="{1D5C38A7-DFB4-443F-BE18-28BEF7EC41E4}"/>
              </a:ext>
            </a:extLst>
          </p:cNvPr>
          <p:cNvSpPr>
            <a:spLocks noGrp="1"/>
          </p:cNvSpPr>
          <p:nvPr>
            <p:ph idx="1"/>
          </p:nvPr>
        </p:nvSpPr>
        <p:spPr>
          <a:xfrm>
            <a:off x="5153891" y="1161656"/>
            <a:ext cx="6483927" cy="5006388"/>
          </a:xfrm>
        </p:spPr>
        <p:txBody>
          <a:bodyPr>
            <a:normAutofit fontScale="70000" lnSpcReduction="20000"/>
          </a:bodyPr>
          <a:lstStyle/>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We oogsten alles, maar delen vooral inheems uit. Een win-win voor terreinbeheer en maatschappij!</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Praktijk: 90% inheems, tot 150 verschillende soorten</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Niet inheems? Dan naar voedselbos of achtertuin</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Invasieve exoot? Op takkenril of afvoeren</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De mooiste zaailingen laten we staan</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Knie tot manshoogte (50cm tot 2 meter)</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Zonder kluit </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Ook stekken van wilg, vlier, vijg en populier</a:t>
            </a:r>
          </a:p>
          <a:p>
            <a:pPr marL="230400" indent="-230400">
              <a:spcAft>
                <a:spcPts val="600"/>
              </a:spcAft>
              <a:buClr>
                <a:srgbClr val="14B2A8"/>
              </a:buClr>
              <a:buFont typeface="Arial" panose="020B0604020202020204" pitchFamily="34" charset="0"/>
              <a:buChar char="•"/>
            </a:pPr>
            <a:r>
              <a:rPr lang="nl-NL" sz="2600" dirty="0">
                <a:latin typeface="Arial" panose="020B0604020202020204" pitchFamily="34" charset="0"/>
                <a:cs typeface="Arial" panose="020B0604020202020204" pitchFamily="34" charset="0"/>
              </a:rPr>
              <a:t>Bulk versus gewilde soorten</a:t>
            </a:r>
          </a:p>
          <a:p>
            <a:pPr marL="230400">
              <a:spcAft>
                <a:spcPts val="600"/>
              </a:spcAft>
              <a:buClr>
                <a:srgbClr val="14B2A8"/>
              </a:buClr>
            </a:pPr>
            <a:endParaRPr lang="nl-NL" sz="2600" dirty="0">
              <a:latin typeface="Arial" panose="020B0604020202020204" pitchFamily="34" charset="0"/>
              <a:cs typeface="Arial" panose="020B0604020202020204" pitchFamily="34" charset="0"/>
            </a:endParaRPr>
          </a:p>
          <a:p>
            <a:pPr>
              <a:spcAft>
                <a:spcPts val="600"/>
              </a:spcAft>
              <a:buClr>
                <a:srgbClr val="14B2A8"/>
              </a:buClr>
            </a:pPr>
            <a:r>
              <a:rPr lang="nl-NL" sz="26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meerbomen.nu/over-de-actie/oogsten/</a:t>
            </a:r>
            <a:endParaRPr lang="nl-NL" sz="2600" dirty="0">
              <a:latin typeface="Arial" panose="020B0604020202020204" pitchFamily="34" charset="0"/>
              <a:cs typeface="Arial" panose="020B0604020202020204" pitchFamily="34" charset="0"/>
            </a:endParaRPr>
          </a:p>
          <a:p>
            <a:endParaRPr lang="nl-NL" dirty="0"/>
          </a:p>
        </p:txBody>
      </p:sp>
      <p:pic>
        <p:nvPicPr>
          <p:cNvPr id="4" name="Afbeelding 3" descr="Afbeelding met kleding, schoeisel, persoon, buitenshuis&#10;&#10;Automatisch gegenereerde beschrijving">
            <a:extLst>
              <a:ext uri="{FF2B5EF4-FFF2-40B4-BE49-F238E27FC236}">
                <a16:creationId xmlns:a16="http://schemas.microsoft.com/office/drawing/2014/main" id="{EA05D313-6357-4FE3-8246-852CE8863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99782"/>
            <a:ext cx="5153891" cy="5758218"/>
          </a:xfrm>
          <a:prstGeom prst="rect">
            <a:avLst/>
          </a:prstGeom>
        </p:spPr>
      </p:pic>
    </p:spTree>
    <p:extLst>
      <p:ext uri="{BB962C8B-B14F-4D97-AF65-F5344CB8AC3E}">
        <p14:creationId xmlns:p14="http://schemas.microsoft.com/office/powerpoint/2010/main" val="3775514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5385983" y="1376180"/>
            <a:ext cx="6650845"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Oogstlocaties zoeken</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Afspraken maken met de terreinbeheerder</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Beheerplan: wat mag weg?</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Welke soorten staan daar?</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Ziekten in het gebied? </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Logistiek handig? </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Helpt TBO zelf mee oogsten?</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Keuzes maken: welke oogstgebieden zijn het meest interessant</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Gewilde soorten versus bulksoorten</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Naaldbomen versus loofbomen</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De oogstlocatie aanmaken in de bomenplanner</a:t>
            </a: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5023129" y="116259"/>
            <a:ext cx="5902841" cy="9310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oogstlocaties</a:t>
            </a:r>
          </a:p>
        </p:txBody>
      </p:sp>
      <p:pic>
        <p:nvPicPr>
          <p:cNvPr id="12" name="Afbeelding 11" descr="Afbeelding met kleding, persoon, buitenshuis, schoeisel&#10;&#10;Automatisch gegenereerde beschrijving">
            <a:extLst>
              <a:ext uri="{FF2B5EF4-FFF2-40B4-BE49-F238E27FC236}">
                <a16:creationId xmlns:a16="http://schemas.microsoft.com/office/drawing/2014/main" id="{7A91F352-CE0B-5C3B-3E25-9BB9FD7AF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0" y="1064028"/>
            <a:ext cx="5193844" cy="5802857"/>
          </a:xfrm>
          <a:prstGeom prst="rect">
            <a:avLst/>
          </a:prstGeom>
        </p:spPr>
      </p:pic>
      <p:pic>
        <p:nvPicPr>
          <p:cNvPr id="2" name="Afbeelding 1">
            <a:extLst>
              <a:ext uri="{FF2B5EF4-FFF2-40B4-BE49-F238E27FC236}">
                <a16:creationId xmlns:a16="http://schemas.microsoft.com/office/drawing/2014/main" id="{979752B3-C39F-4A93-A3B9-C18E5A30DACF}"/>
              </a:ext>
            </a:extLst>
          </p:cNvPr>
          <p:cNvPicPr>
            <a:picLocks noChangeAspect="1"/>
          </p:cNvPicPr>
          <p:nvPr/>
        </p:nvPicPr>
        <p:blipFill>
          <a:blip r:embed="rId4"/>
          <a:stretch>
            <a:fillRect/>
          </a:stretch>
        </p:blipFill>
        <p:spPr>
          <a:xfrm>
            <a:off x="9305365" y="0"/>
            <a:ext cx="3525770" cy="2493425"/>
          </a:xfrm>
          <a:prstGeom prst="rect">
            <a:avLst/>
          </a:prstGeom>
        </p:spPr>
      </p:pic>
    </p:spTree>
    <p:extLst>
      <p:ext uri="{BB962C8B-B14F-4D97-AF65-F5344CB8AC3E}">
        <p14:creationId xmlns:p14="http://schemas.microsoft.com/office/powerpoint/2010/main" val="2796376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409631" y="1383159"/>
            <a:ext cx="627834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Toestemming TBO</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Materialen regelen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Koffie/thee regelen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Je evenement aanmaken in de bomenplanner </a:t>
            </a:r>
            <a:br>
              <a:rPr lang="nl-NL" sz="1600" dirty="0">
                <a:latin typeface="Arial" panose="020B0604020202020204" pitchFamily="34" charset="0"/>
                <a:cs typeface="Arial" panose="020B0604020202020204" pitchFamily="34" charset="0"/>
              </a:rPr>
            </a:br>
            <a:r>
              <a:rPr lang="nl-NL" sz="1600" dirty="0">
                <a:latin typeface="Arial" panose="020B0604020202020204" pitchFamily="34" charset="0"/>
                <a:cs typeface="Arial" panose="020B0604020202020204" pitchFamily="34" charset="0"/>
              </a:rPr>
              <a:t>(evt. aansluiten bij een landelijk event / </a:t>
            </a:r>
            <a:r>
              <a:rPr lang="nl-NL" sz="1600" dirty="0" err="1">
                <a:latin typeface="Arial" panose="020B0604020202020204" pitchFamily="34" charset="0"/>
                <a:cs typeface="Arial" panose="020B0604020202020204" pitchFamily="34" charset="0"/>
              </a:rPr>
              <a:t>welkomstekst</a:t>
            </a:r>
            <a:r>
              <a:rPr lang="nl-NL" sz="1600" dirty="0">
                <a:latin typeface="Arial" panose="020B0604020202020204" pitchFamily="34" charset="0"/>
                <a:cs typeface="Arial" panose="020B0604020202020204" pitchFamily="34" charset="0"/>
              </a:rPr>
              <a:t>)</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Welke oogst en waar gaat je oogst heen?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Oogstbegeleider regelen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Vrijwilligers regelen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Aandacht voor je evenement (lokale pers)</a:t>
            </a:r>
            <a:br>
              <a:rPr lang="nl-NL" sz="1600" dirty="0">
                <a:latin typeface="Arial" panose="020B0604020202020204" pitchFamily="34" charset="0"/>
                <a:cs typeface="Arial" panose="020B0604020202020204" pitchFamily="34" charset="0"/>
              </a:rPr>
            </a:br>
            <a:r>
              <a:rPr lang="nl-NL" sz="1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meerbomen.nu/over-de-actie/communicatie-toolkit/</a:t>
            </a: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Evt. een bevestigingsmail sturen</a:t>
            </a: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Zorg dat je ook een paar vrijwilligers hebt om te helpen inkuilen</a:t>
            </a:r>
            <a:br>
              <a:rPr lang="nl-NL" sz="1600" dirty="0">
                <a:latin typeface="Arial" panose="020B0604020202020204" pitchFamily="34" charset="0"/>
                <a:cs typeface="Arial" panose="020B0604020202020204" pitchFamily="34" charset="0"/>
              </a:rPr>
            </a:b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meerbomen.nu/over-de-actie/oogsten/hoe-organiseer-ik-een-oogstdag/</a:t>
            </a:r>
            <a:endParaRPr lang="nl-NL" sz="16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640803" y="132944"/>
            <a:ext cx="8519822" cy="11172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OOGSTDAG voorbereiden</a:t>
            </a:r>
          </a:p>
        </p:txBody>
      </p:sp>
      <p:pic>
        <p:nvPicPr>
          <p:cNvPr id="6" name="Afbeelding 5" descr="Afbeelding met kleding, persoon, hemel, buitenshuis&#10;&#10;Automatisch gegenereerde beschrijving">
            <a:extLst>
              <a:ext uri="{FF2B5EF4-FFF2-40B4-BE49-F238E27FC236}">
                <a16:creationId xmlns:a16="http://schemas.microsoft.com/office/drawing/2014/main" id="{DBADF1A1-E147-B596-14AA-A58324BE2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6051" y="0"/>
            <a:ext cx="5342137" cy="5968538"/>
          </a:xfrm>
          <a:prstGeom prst="rect">
            <a:avLst/>
          </a:prstGeom>
        </p:spPr>
      </p:pic>
      <p:pic>
        <p:nvPicPr>
          <p:cNvPr id="13" name="Graphic 12">
            <a:extLst>
              <a:ext uri="{FF2B5EF4-FFF2-40B4-BE49-F238E27FC236}">
                <a16:creationId xmlns:a16="http://schemas.microsoft.com/office/drawing/2014/main" id="{17C3E73A-4CFB-1FBD-E422-BF0ADAB7FE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4756" y="3192087"/>
            <a:ext cx="5874708" cy="4152329"/>
          </a:xfrm>
          <a:prstGeom prst="rect">
            <a:avLst/>
          </a:prstGeom>
        </p:spPr>
      </p:pic>
    </p:spTree>
    <p:extLst>
      <p:ext uri="{BB962C8B-B14F-4D97-AF65-F5344CB8AC3E}">
        <p14:creationId xmlns:p14="http://schemas.microsoft.com/office/powerpoint/2010/main" val="2909207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6001126" y="1841692"/>
            <a:ext cx="5955862"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Natuureducatie</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Een leuke dag in de buitenlucht</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Concreet resultaat</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In samenspraak met de terreinbeheerder</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Altijd met oogstbegeleiders</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Netjes achterlaten (gaten dichtmaken)</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Geef aandacht aan nieuwe vrijwilligers</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Wortels afdekken bij zon, warmte of wind</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Pak je schep en sluit aan!</a:t>
            </a:r>
          </a:p>
          <a:p>
            <a:pPr marL="342900" indent="-342900">
              <a:spcAft>
                <a:spcPts val="200"/>
              </a:spcAft>
              <a:buClr>
                <a:srgbClr val="14B2A8"/>
              </a:buClr>
              <a:buFont typeface="Arial" panose="020B0604020202020204" pitchFamily="34" charset="0"/>
              <a:buChar char="•"/>
            </a:pPr>
            <a:endParaRPr lang="nl-NL" sz="2200" dirty="0">
              <a:latin typeface="TT Chocolates" panose="02000503020000020003" pitchFamily="2" charset="77"/>
            </a:endParaRPr>
          </a:p>
        </p:txBody>
      </p:sp>
      <p:pic>
        <p:nvPicPr>
          <p:cNvPr id="6" name="Afbeelding 5" descr="Afbeelding met persoon, kleding, buitenshuis, gras&#10;&#10;Automatisch gegenereerde beschrijving">
            <a:extLst>
              <a:ext uri="{FF2B5EF4-FFF2-40B4-BE49-F238E27FC236}">
                <a16:creationId xmlns:a16="http://schemas.microsoft.com/office/drawing/2014/main" id="{6FED2898-FA07-FB2C-B2FB-B825B9AC4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0" y="453386"/>
            <a:ext cx="5740400" cy="6413500"/>
          </a:xfrm>
          <a:prstGeom prst="rect">
            <a:avLst/>
          </a:prstGeom>
        </p:spPr>
      </p:pic>
      <p:pic>
        <p:nvPicPr>
          <p:cNvPr id="13" name="Graphic 12">
            <a:extLst>
              <a:ext uri="{FF2B5EF4-FFF2-40B4-BE49-F238E27FC236}">
                <a16:creationId xmlns:a16="http://schemas.microsoft.com/office/drawing/2014/main" id="{A6950889-555C-2B7A-9ED9-562A5B7139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5651" y="-606318"/>
            <a:ext cx="5339096" cy="3773750"/>
          </a:xfrm>
          <a:prstGeom prst="rect">
            <a:avLst/>
          </a:prstGeom>
        </p:spPr>
      </p:pic>
      <p:sp>
        <p:nvSpPr>
          <p:cNvPr id="5" name="Titel 1">
            <a:extLst>
              <a:ext uri="{FF2B5EF4-FFF2-40B4-BE49-F238E27FC236}">
                <a16:creationId xmlns:a16="http://schemas.microsoft.com/office/drawing/2014/main" id="{39096775-9CF9-A083-FA70-6F37917868B4}"/>
              </a:ext>
            </a:extLst>
          </p:cNvPr>
          <p:cNvSpPr txBox="1">
            <a:spLocks/>
          </p:cNvSpPr>
          <p:nvPr/>
        </p:nvSpPr>
        <p:spPr>
          <a:xfrm>
            <a:off x="5804526"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De </a:t>
            </a:r>
            <a:r>
              <a:rPr lang="nl-NL" sz="4400" dirty="0" err="1">
                <a:solidFill>
                  <a:srgbClr val="14B2A8"/>
                </a:solidFill>
                <a:latin typeface="Impact" panose="020B0806030902050204" pitchFamily="34" charset="0"/>
              </a:rPr>
              <a:t>oogstdag</a:t>
            </a:r>
            <a:endParaRPr lang="nl-NL" sz="4400" dirty="0">
              <a:solidFill>
                <a:srgbClr val="14B2A8"/>
              </a:solidFill>
              <a:latin typeface="Impact" panose="020B0806030902050204" pitchFamily="34" charset="0"/>
            </a:endParaRPr>
          </a:p>
        </p:txBody>
      </p:sp>
    </p:spTree>
    <p:extLst>
      <p:ext uri="{BB962C8B-B14F-4D97-AF65-F5344CB8AC3E}">
        <p14:creationId xmlns:p14="http://schemas.microsoft.com/office/powerpoint/2010/main" val="393133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08774F2-5A5A-DE59-1569-943012436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5808" y="-662396"/>
            <a:ext cx="5339096" cy="3773750"/>
          </a:xfrm>
          <a:prstGeom prst="rect">
            <a:avLst/>
          </a:prstGeom>
        </p:spPr>
      </p:pic>
      <p:sp>
        <p:nvSpPr>
          <p:cNvPr id="2" name="Titel 1">
            <a:extLst>
              <a:ext uri="{FF2B5EF4-FFF2-40B4-BE49-F238E27FC236}">
                <a16:creationId xmlns:a16="http://schemas.microsoft.com/office/drawing/2014/main" id="{E6B9C4B1-716C-72A1-C688-7C796A3CF856}"/>
              </a:ext>
            </a:extLst>
          </p:cNvPr>
          <p:cNvSpPr>
            <a:spLocks noGrp="1"/>
          </p:cNvSpPr>
          <p:nvPr>
            <p:ph type="title"/>
          </p:nvPr>
        </p:nvSpPr>
        <p:spPr/>
        <p:txBody>
          <a:bodyPr/>
          <a:lstStyle/>
          <a:p>
            <a:r>
              <a:rPr lang="nl-NL" dirty="0">
                <a:solidFill>
                  <a:srgbClr val="14B2A8"/>
                </a:solidFill>
              </a:rPr>
              <a:t>Een standaard </a:t>
            </a:r>
            <a:r>
              <a:rPr lang="nl-NL" dirty="0" err="1">
                <a:solidFill>
                  <a:srgbClr val="14B2A8"/>
                </a:solidFill>
              </a:rPr>
              <a:t>OOGSTdag</a:t>
            </a:r>
            <a:endParaRPr lang="nl-NL" dirty="0">
              <a:solidFill>
                <a:srgbClr val="14B2A8"/>
              </a:solidFill>
            </a:endParaRPr>
          </a:p>
        </p:txBody>
      </p:sp>
      <p:graphicFrame>
        <p:nvGraphicFramePr>
          <p:cNvPr id="6" name="Tabel 5">
            <a:extLst>
              <a:ext uri="{FF2B5EF4-FFF2-40B4-BE49-F238E27FC236}">
                <a16:creationId xmlns:a16="http://schemas.microsoft.com/office/drawing/2014/main" id="{182FABAE-AD5F-0C3D-26D1-6926E71FA2CB}"/>
              </a:ext>
            </a:extLst>
          </p:cNvPr>
          <p:cNvGraphicFramePr>
            <a:graphicFrameLocks noGrp="1"/>
          </p:cNvGraphicFramePr>
          <p:nvPr>
            <p:extLst>
              <p:ext uri="{D42A27DB-BD31-4B8C-83A1-F6EECF244321}">
                <p14:modId xmlns:p14="http://schemas.microsoft.com/office/powerpoint/2010/main" val="1512163591"/>
              </p:ext>
            </p:extLst>
          </p:nvPr>
        </p:nvGraphicFramePr>
        <p:xfrm>
          <a:off x="428977" y="1643700"/>
          <a:ext cx="9132712" cy="4386039"/>
        </p:xfrm>
        <a:graphic>
          <a:graphicData uri="http://schemas.openxmlformats.org/drawingml/2006/table">
            <a:tbl>
              <a:tblPr firstRow="1" bandRow="1">
                <a:tableStyleId>{5C22544A-7EE6-4342-B048-85BDC9FD1C3A}</a:tableStyleId>
              </a:tblPr>
              <a:tblGrid>
                <a:gridCol w="2667367">
                  <a:extLst>
                    <a:ext uri="{9D8B030D-6E8A-4147-A177-3AD203B41FA5}">
                      <a16:colId xmlns:a16="http://schemas.microsoft.com/office/drawing/2014/main" val="2024738172"/>
                    </a:ext>
                  </a:extLst>
                </a:gridCol>
                <a:gridCol w="6465345">
                  <a:extLst>
                    <a:ext uri="{9D8B030D-6E8A-4147-A177-3AD203B41FA5}">
                      <a16:colId xmlns:a16="http://schemas.microsoft.com/office/drawing/2014/main" val="4277461682"/>
                    </a:ext>
                  </a:extLst>
                </a:gridCol>
              </a:tblGrid>
              <a:tr h="911785">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Welkom </a:t>
                      </a:r>
                    </a:p>
                  </a:txBody>
                  <a:tcPr>
                    <a:solidFill>
                      <a:srgbClr val="14B2A8"/>
                    </a:solidFill>
                  </a:tcPr>
                </a:tc>
                <a:tc>
                  <a:txBody>
                    <a:bodyPr/>
                    <a:lstStyle/>
                    <a:p>
                      <a:pPr algn="ct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Uitleg Meer Bomen Nu methode, introductie gebied door terreinbeheerder en/of oogstbegeleider </a:t>
                      </a:r>
                    </a:p>
                  </a:txBody>
                  <a:tcPr>
                    <a:solidFill>
                      <a:srgbClr val="14B2A8"/>
                    </a:solidFill>
                  </a:tcPr>
                </a:tc>
                <a:extLst>
                  <a:ext uri="{0D108BD9-81ED-4DB2-BD59-A6C34878D82A}">
                    <a16:rowId xmlns:a16="http://schemas.microsoft.com/office/drawing/2014/main" val="3225965350"/>
                  </a:ext>
                </a:extLst>
              </a:tr>
              <a:tr h="714873">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Van start! </a:t>
                      </a:r>
                    </a:p>
                  </a:txBody>
                  <a:tcPr/>
                </a:tc>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Vrijwilligers gaan aan de slag in het gebied, de oogstbegeleider loopt rond voor vragen </a:t>
                      </a:r>
                    </a:p>
                  </a:txBody>
                  <a:tcPr/>
                </a:tc>
                <a:extLst>
                  <a:ext uri="{0D108BD9-81ED-4DB2-BD59-A6C34878D82A}">
                    <a16:rowId xmlns:a16="http://schemas.microsoft.com/office/drawing/2014/main" val="2529141308"/>
                  </a:ext>
                </a:extLst>
              </a:tr>
              <a:tr h="633805">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Koffiepauze  </a:t>
                      </a:r>
                    </a:p>
                  </a:txBody>
                  <a:tcPr/>
                </a:tc>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Begrijpt iedereen hoe het werkt? Met zijn allen aan de slag! </a:t>
                      </a:r>
                    </a:p>
                  </a:txBody>
                  <a:tcPr/>
                </a:tc>
                <a:extLst>
                  <a:ext uri="{0D108BD9-81ED-4DB2-BD59-A6C34878D82A}">
                    <a16:rowId xmlns:a16="http://schemas.microsoft.com/office/drawing/2014/main" val="1389989043"/>
                  </a:ext>
                </a:extLst>
              </a:tr>
              <a:tr h="633805">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(Lunch) Pauze  </a:t>
                      </a:r>
                    </a:p>
                  </a:txBody>
                  <a:tcPr/>
                </a:tc>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Uitleg geven over labelen, tellen en </a:t>
                      </a:r>
                      <a:r>
                        <a:rPr lang="nl-NL" sz="1400" b="0" i="0" dirty="0" err="1">
                          <a:effectLst/>
                          <a:latin typeface="Arial" panose="020B0604020202020204" pitchFamily="34" charset="0"/>
                          <a:cs typeface="Arial" panose="020B0604020202020204" pitchFamily="34" charset="0"/>
                        </a:rPr>
                        <a:t>touwbinden</a:t>
                      </a:r>
                      <a:r>
                        <a:rPr lang="nl-NL" sz="1400" b="0" i="0" dirty="0">
                          <a:effectLst/>
                          <a:latin typeface="Arial" panose="020B0604020202020204" pitchFamily="34" charset="0"/>
                          <a:cs typeface="Arial" panose="020B0604020202020204" pitchFamily="34" charset="0"/>
                        </a:rPr>
                        <a:t> + een team maken dat dit alvast gaat doen i.p.v. oogsten </a:t>
                      </a:r>
                    </a:p>
                  </a:txBody>
                  <a:tcPr/>
                </a:tc>
                <a:extLst>
                  <a:ext uri="{0D108BD9-81ED-4DB2-BD59-A6C34878D82A}">
                    <a16:rowId xmlns:a16="http://schemas.microsoft.com/office/drawing/2014/main" val="2678735670"/>
                  </a:ext>
                </a:extLst>
              </a:tr>
              <a:tr h="633805">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Vaart maken </a:t>
                      </a:r>
                    </a:p>
                  </a:txBody>
                  <a:tcPr/>
                </a:tc>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Nu is iedereen een geoefend oogster en worden er meters gemaakt! </a:t>
                      </a:r>
                    </a:p>
                  </a:txBody>
                  <a:tcPr/>
                </a:tc>
                <a:extLst>
                  <a:ext uri="{0D108BD9-81ED-4DB2-BD59-A6C34878D82A}">
                    <a16:rowId xmlns:a16="http://schemas.microsoft.com/office/drawing/2014/main" val="1800634028"/>
                  </a:ext>
                </a:extLst>
              </a:tr>
              <a:tr h="743604">
                <a:tc>
                  <a:txBody>
                    <a:bodyPr/>
                    <a:lstStyle/>
                    <a:p>
                      <a:pPr fontAlgn="t"/>
                      <a:endParaRPr lang="nl-NL" sz="1400" b="0" i="0">
                        <a:effectLst/>
                        <a:latin typeface="Arial" panose="020B0604020202020204" pitchFamily="34" charset="0"/>
                        <a:cs typeface="Arial" panose="020B0604020202020204" pitchFamily="34" charset="0"/>
                      </a:endParaRPr>
                    </a:p>
                    <a:p>
                      <a:pPr rtl="0" fontAlgn="base"/>
                      <a:r>
                        <a:rPr lang="nl-NL" sz="1400" b="0" i="0">
                          <a:effectLst/>
                          <a:latin typeface="Arial" panose="020B0604020202020204" pitchFamily="34" charset="0"/>
                          <a:cs typeface="Arial" panose="020B0604020202020204" pitchFamily="34" charset="0"/>
                        </a:rPr>
                        <a:t>Einde  </a:t>
                      </a:r>
                    </a:p>
                  </a:txBody>
                  <a:tcPr/>
                </a:tc>
                <a:tc>
                  <a:txBody>
                    <a:bodyPr/>
                    <a:lstStyle/>
                    <a:p>
                      <a:pPr fontAlgn="t"/>
                      <a:endParaRPr lang="nl-NL" sz="1400" b="0" i="0" dirty="0">
                        <a:effectLst/>
                        <a:latin typeface="Arial" panose="020B0604020202020204" pitchFamily="34" charset="0"/>
                        <a:cs typeface="Arial" panose="020B0604020202020204" pitchFamily="34" charset="0"/>
                      </a:endParaRPr>
                    </a:p>
                    <a:p>
                      <a:pPr rtl="0" fontAlgn="base"/>
                      <a:r>
                        <a:rPr lang="nl-NL" sz="1400" b="0" i="0" dirty="0">
                          <a:effectLst/>
                          <a:latin typeface="Arial" panose="020B0604020202020204" pitchFamily="34" charset="0"/>
                          <a:cs typeface="Arial" panose="020B0604020202020204" pitchFamily="34" charset="0"/>
                        </a:rPr>
                        <a:t>Afronden, alles op de kar van de plantlocatie of richting de </a:t>
                      </a:r>
                      <a:r>
                        <a:rPr lang="nl-NL" sz="1400" b="0" i="0" dirty="0" err="1">
                          <a:effectLst/>
                          <a:latin typeface="Arial" panose="020B0604020202020204" pitchFamily="34" charset="0"/>
                          <a:cs typeface="Arial" panose="020B0604020202020204" pitchFamily="34" charset="0"/>
                        </a:rPr>
                        <a:t>bomenhub</a:t>
                      </a:r>
                      <a:r>
                        <a:rPr lang="nl-NL" sz="1400" b="0" i="0" dirty="0">
                          <a:effectLst/>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462099500"/>
                  </a:ext>
                </a:extLst>
              </a:tr>
            </a:tbl>
          </a:graphicData>
        </a:graphic>
      </p:graphicFrame>
    </p:spTree>
    <p:extLst>
      <p:ext uri="{BB962C8B-B14F-4D97-AF65-F5344CB8AC3E}">
        <p14:creationId xmlns:p14="http://schemas.microsoft.com/office/powerpoint/2010/main" val="486071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muziekinstrument, plant, gras&#10;&#10;Automatisch gegenereerde beschrijving">
            <a:extLst>
              <a:ext uri="{FF2B5EF4-FFF2-40B4-BE49-F238E27FC236}">
                <a16:creationId xmlns:a16="http://schemas.microsoft.com/office/drawing/2014/main" id="{DF3BC10A-3568-4ED7-B57A-F17E42833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Sorteren, bundelen, registreren</a:t>
            </a:r>
          </a:p>
        </p:txBody>
      </p:sp>
    </p:spTree>
    <p:extLst>
      <p:ext uri="{BB962C8B-B14F-4D97-AF65-F5344CB8AC3E}">
        <p14:creationId xmlns:p14="http://schemas.microsoft.com/office/powerpoint/2010/main" val="3265429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kleding, persoon, buitenshuis, voertuig&#10;&#10;Automatisch gegenereerde beschrijving">
            <a:extLst>
              <a:ext uri="{FF2B5EF4-FFF2-40B4-BE49-F238E27FC236}">
                <a16:creationId xmlns:a16="http://schemas.microsoft.com/office/drawing/2014/main" id="{F0E5976E-73AA-3F8D-0102-A78BD4C2E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311" y="0"/>
            <a:ext cx="4995374" cy="5581115"/>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225778" y="1343338"/>
            <a:ext cx="725875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14B2A8"/>
              </a:buClr>
            </a:pPr>
            <a:r>
              <a:rPr lang="nl-NL" b="1" dirty="0">
                <a:latin typeface="Arial" panose="020B0604020202020204" pitchFamily="34" charset="0"/>
                <a:cs typeface="Arial" panose="020B0604020202020204" pitchFamily="34" charset="0"/>
              </a:rPr>
              <a:t>Sorteren per soort</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Knoppenkaart</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Hulpblad inheems/uitheems: </a:t>
            </a: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meerbomen.nu/over-de-actie/oogsten/</a:t>
            </a:r>
            <a:r>
              <a:rPr lang="nl-NL" dirty="0">
                <a:latin typeface="Arial" panose="020B0604020202020204" pitchFamily="34" charset="0"/>
                <a:cs typeface="Arial" panose="020B0604020202020204" pitchFamily="34" charset="0"/>
              </a:rPr>
              <a:t> </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Ziet een zaailing er een beetje gek uit? Check het ziekteblad: </a:t>
            </a:r>
            <a:r>
              <a:rPr lang="nl-NL"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meerbomen.nu/over-de-actie/planten/boomgezondheid/</a:t>
            </a:r>
            <a:r>
              <a:rPr lang="nl-NL" dirty="0">
                <a:latin typeface="Arial" panose="020B0604020202020204" pitchFamily="34" charset="0"/>
                <a:cs typeface="Arial" panose="020B0604020202020204" pitchFamily="34" charset="0"/>
              </a:rPr>
              <a:t> </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Alle info per soort op: </a:t>
            </a:r>
            <a:br>
              <a:rPr lang="nl-NL" dirty="0">
                <a:latin typeface="Arial" panose="020B0604020202020204" pitchFamily="34" charset="0"/>
                <a:cs typeface="Arial" panose="020B0604020202020204" pitchFamily="34" charset="0"/>
              </a:rPr>
            </a:br>
            <a:r>
              <a:rPr lang="nl-NL" u="sng" dirty="0">
                <a:latin typeface="Arial" panose="020B0604020202020204" pitchFamily="34" charset="0"/>
                <a:cs typeface="Arial" panose="020B0604020202020204" pitchFamily="34" charset="0"/>
              </a:rPr>
              <a:t>meerbomen.nu/bomenvinder </a:t>
            </a:r>
          </a:p>
          <a:p>
            <a:pPr lvl="1">
              <a:buClr>
                <a:srgbClr val="14B2A8"/>
              </a:buClr>
            </a:pP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a:buClr>
                <a:srgbClr val="14B2A8"/>
              </a:buClr>
            </a:pPr>
            <a:r>
              <a:rPr lang="nl-NL" b="1" dirty="0">
                <a:latin typeface="Arial" panose="020B0604020202020204" pitchFamily="34" charset="0"/>
                <a:cs typeface="Arial" panose="020B0604020202020204" pitchFamily="34" charset="0"/>
              </a:rPr>
              <a:t>Bundelen per soort</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Per 20 of 50</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Wortels op hetzelfde niveau voor het inkuilen</a:t>
            </a:r>
          </a:p>
          <a:p>
            <a:pPr>
              <a:buClr>
                <a:srgbClr val="14B2A8"/>
              </a:buClr>
            </a:pP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a:buClr>
                <a:srgbClr val="14B2A8"/>
              </a:buClr>
            </a:pPr>
            <a:r>
              <a:rPr lang="nl-NL" b="1" dirty="0">
                <a:latin typeface="Arial" panose="020B0604020202020204" pitchFamily="34" charset="0"/>
                <a:cs typeface="Arial" panose="020B0604020202020204" pitchFamily="34" charset="0"/>
              </a:rPr>
              <a:t>Registreren per soort</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Transactie =&gt; Oorsprong -&gt; bestemming</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Opschrijven en later verwerken in de bomenplanner</a:t>
            </a:r>
          </a:p>
          <a:p>
            <a:pPr marL="800100" lvl="1" indent="-342900">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Direct verwerken in de bomenplanner via de App</a:t>
            </a: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640803" y="355591"/>
            <a:ext cx="6674397" cy="881209"/>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r>
              <a:rPr lang="nl-NL" sz="4400" dirty="0">
                <a:solidFill>
                  <a:srgbClr val="14B2A8"/>
                </a:solidFill>
                <a:latin typeface="Impact" panose="020B0806030902050204" pitchFamily="34" charset="0"/>
              </a:rPr>
              <a:t>Zaailingen sorteren, bundelen en registeren</a:t>
            </a:r>
          </a:p>
        </p:txBody>
      </p:sp>
      <p:pic>
        <p:nvPicPr>
          <p:cNvPr id="2" name="Graphic 1">
            <a:extLst>
              <a:ext uri="{FF2B5EF4-FFF2-40B4-BE49-F238E27FC236}">
                <a16:creationId xmlns:a16="http://schemas.microsoft.com/office/drawing/2014/main" id="{7EBD51E0-66A0-59B1-5707-B7BF06ADBF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9118" y="3944475"/>
            <a:ext cx="4781761" cy="3379818"/>
          </a:xfrm>
          <a:prstGeom prst="rect">
            <a:avLst/>
          </a:prstGeom>
        </p:spPr>
      </p:pic>
    </p:spTree>
    <p:extLst>
      <p:ext uri="{BB962C8B-B14F-4D97-AF65-F5344CB8AC3E}">
        <p14:creationId xmlns:p14="http://schemas.microsoft.com/office/powerpoint/2010/main" val="395294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shuis, hemel, gras, aarde&#10;&#10;Automatisch gegenereerde beschrijving">
            <a:extLst>
              <a:ext uri="{FF2B5EF4-FFF2-40B4-BE49-F238E27FC236}">
                <a16:creationId xmlns:a16="http://schemas.microsoft.com/office/drawing/2014/main" id="{FFF2B7B7-8565-E462-A498-BB7DB8C7D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490" y="1"/>
            <a:ext cx="5881510" cy="6292446"/>
          </a:xfrm>
          <a:prstGeom prst="rect">
            <a:avLst/>
          </a:prstGeom>
        </p:spPr>
      </p:pic>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451556" y="493822"/>
            <a:ext cx="8229600" cy="1382156"/>
          </a:xfrm>
        </p:spPr>
        <p:txBody>
          <a:bodyPr/>
          <a:lstStyle/>
          <a:p>
            <a:r>
              <a:rPr lang="nl-NL" b="1" dirty="0">
                <a:solidFill>
                  <a:srgbClr val="F49D2E"/>
                </a:solidFill>
                <a:latin typeface="Impact" panose="020B0806030902050204" pitchFamily="34" charset="0"/>
              </a:rPr>
              <a:t>WAT GAAN WE VANDAAG DOEN?</a:t>
            </a:r>
          </a:p>
        </p:txBody>
      </p:sp>
      <p:sp>
        <p:nvSpPr>
          <p:cNvPr id="3" name="Tijdelijke aanduiding voor inhoud 2">
            <a:extLst>
              <a:ext uri="{FF2B5EF4-FFF2-40B4-BE49-F238E27FC236}">
                <a16:creationId xmlns:a16="http://schemas.microsoft.com/office/drawing/2014/main" id="{7E009122-4B13-2643-31CE-575A883C58EC}"/>
              </a:ext>
            </a:extLst>
          </p:cNvPr>
          <p:cNvSpPr>
            <a:spLocks noGrp="1"/>
          </p:cNvSpPr>
          <p:nvPr>
            <p:ph idx="1"/>
          </p:nvPr>
        </p:nvSpPr>
        <p:spPr>
          <a:xfrm>
            <a:off x="601134" y="1875978"/>
            <a:ext cx="5980288" cy="4024424"/>
          </a:xfrm>
        </p:spPr>
        <p:txBody>
          <a:bodyPr vert="horz" lIns="91440" tIns="45720" rIns="91440" bIns="45720" rtlCol="0" anchor="t">
            <a:normAutofit/>
          </a:bodyPr>
          <a:lstStyle/>
          <a:p>
            <a:r>
              <a:rPr lang="nl-NL" sz="2000" dirty="0">
                <a:latin typeface="Arial" panose="020B0604020202020204" pitchFamily="34" charset="0"/>
                <a:cs typeface="Arial" panose="020B0604020202020204" pitchFamily="34" charset="0"/>
              </a:rPr>
              <a:t>Wat is Meer Bomen NU?</a:t>
            </a:r>
          </a:p>
          <a:p>
            <a:r>
              <a:rPr lang="nl-NL" sz="2000" dirty="0">
                <a:latin typeface="Arial" panose="020B0604020202020204" pitchFamily="34" charset="0"/>
                <a:cs typeface="Arial" panose="020B0604020202020204" pitchFamily="34" charset="0"/>
              </a:rPr>
              <a:t>Doel Meer Bomen NU</a:t>
            </a:r>
          </a:p>
          <a:p>
            <a:r>
              <a:rPr lang="nl-NL" sz="2000" dirty="0">
                <a:latin typeface="Arial" panose="020B0604020202020204" pitchFamily="34" charset="0"/>
                <a:cs typeface="Arial" panose="020B0604020202020204" pitchFamily="34" charset="0"/>
              </a:rPr>
              <a:t>Methode Meer Bomen NU</a:t>
            </a:r>
          </a:p>
          <a:p>
            <a:r>
              <a:rPr lang="nl-NL" sz="2000" dirty="0">
                <a:latin typeface="Arial" panose="020B0604020202020204" pitchFamily="34" charset="0"/>
                <a:cs typeface="Arial" panose="020B0604020202020204" pitchFamily="34" charset="0"/>
              </a:rPr>
              <a:t>Wat heeft Meer Bomen NU bereikt?</a:t>
            </a:r>
          </a:p>
          <a:p>
            <a:r>
              <a:rPr lang="nl-NL" sz="2000" dirty="0">
                <a:latin typeface="Arial" panose="020B0604020202020204" pitchFamily="34" charset="0"/>
                <a:cs typeface="Arial" panose="020B0604020202020204" pitchFamily="34" charset="0"/>
              </a:rPr>
              <a:t>De Bomenplanner + App</a:t>
            </a:r>
          </a:p>
          <a:p>
            <a:r>
              <a:rPr lang="nl-NL" sz="2000" dirty="0">
                <a:latin typeface="Arial" panose="020B0604020202020204" pitchFamily="34" charset="0"/>
                <a:cs typeface="Arial" panose="020B0604020202020204" pitchFamily="34" charset="0"/>
              </a:rPr>
              <a:t>Hoe werkt Meer Bomen NU praktisch?</a:t>
            </a:r>
          </a:p>
          <a:p>
            <a:endParaRPr lang="nl-NL" sz="2000" dirty="0">
              <a:latin typeface="Arial" panose="020B0604020202020204" pitchFamily="34" charset="0"/>
              <a:cs typeface="Arial" panose="020B0604020202020204" pitchFamily="34" charset="0"/>
            </a:endParaRPr>
          </a:p>
          <a:p>
            <a:pPr marL="0" indent="0">
              <a:buNone/>
            </a:pPr>
            <a:r>
              <a:rPr lang="nl-NL" sz="2000" dirty="0">
                <a:latin typeface="Arial" panose="020B0604020202020204" pitchFamily="34" charset="0"/>
                <a:cs typeface="Arial" panose="020B0604020202020204" pitchFamily="34" charset="0"/>
              </a:rPr>
              <a:t>Waar is deze cursus voor? Leren hoe je zelf aan de slag kan gaan!</a:t>
            </a:r>
          </a:p>
        </p:txBody>
      </p:sp>
    </p:spTree>
    <p:extLst>
      <p:ext uri="{BB962C8B-B14F-4D97-AF65-F5344CB8AC3E}">
        <p14:creationId xmlns:p14="http://schemas.microsoft.com/office/powerpoint/2010/main" val="168395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DB706-C0EB-D164-2136-26DAEF7AA301}"/>
              </a:ext>
            </a:extLst>
          </p:cNvPr>
          <p:cNvSpPr>
            <a:spLocks noGrp="1"/>
          </p:cNvSpPr>
          <p:nvPr>
            <p:ph type="title"/>
          </p:nvPr>
        </p:nvSpPr>
        <p:spPr>
          <a:xfrm>
            <a:off x="544689" y="236145"/>
            <a:ext cx="9906000" cy="1382156"/>
          </a:xfrm>
        </p:spPr>
        <p:txBody>
          <a:bodyPr/>
          <a:lstStyle/>
          <a:p>
            <a:r>
              <a:rPr lang="nl-NL" dirty="0">
                <a:solidFill>
                  <a:srgbClr val="14B2A8"/>
                </a:solidFill>
              </a:rPr>
              <a:t>Wat te doen met de oogst?</a:t>
            </a:r>
          </a:p>
        </p:txBody>
      </p:sp>
      <p:sp>
        <p:nvSpPr>
          <p:cNvPr id="6" name="Tekstvak 5">
            <a:extLst>
              <a:ext uri="{FF2B5EF4-FFF2-40B4-BE49-F238E27FC236}">
                <a16:creationId xmlns:a16="http://schemas.microsoft.com/office/drawing/2014/main" id="{7D1BF977-D8D0-A07D-1D14-CA145AD48F9E}"/>
              </a:ext>
            </a:extLst>
          </p:cNvPr>
          <p:cNvSpPr txBox="1"/>
          <p:nvPr/>
        </p:nvSpPr>
        <p:spPr>
          <a:xfrm>
            <a:off x="837403" y="1713995"/>
            <a:ext cx="5955862" cy="3370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Direct op laten halen door plantlocaties</a:t>
            </a: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Op je af laten komen versus zelf actie ondernemen en locaties opzoeken middels de bomenplanner</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Inkuilen op een </a:t>
            </a:r>
            <a:r>
              <a:rPr lang="nl-NL" sz="2000" dirty="0" err="1">
                <a:latin typeface="Arial" panose="020B0604020202020204" pitchFamily="34" charset="0"/>
                <a:cs typeface="Arial" panose="020B0604020202020204" pitchFamily="34" charset="0"/>
              </a:rPr>
              <a:t>bomenhub</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Mini-</a:t>
            </a:r>
            <a:r>
              <a:rPr lang="nl-NL" sz="2000" dirty="0" err="1">
                <a:latin typeface="Arial" panose="020B0604020202020204" pitchFamily="34" charset="0"/>
                <a:cs typeface="Arial" panose="020B0604020202020204" pitchFamily="34" charset="0"/>
              </a:rPr>
              <a:t>uitdeeldag</a:t>
            </a:r>
            <a:r>
              <a:rPr lang="nl-NL" sz="2000" dirty="0">
                <a:latin typeface="Arial" panose="020B0604020202020204" pitchFamily="34" charset="0"/>
                <a:cs typeface="Arial" panose="020B0604020202020204" pitchFamily="34" charset="0"/>
              </a:rPr>
              <a:t> aan het einde van je </a:t>
            </a:r>
            <a:r>
              <a:rPr lang="nl-NL" sz="2000" dirty="0" err="1">
                <a:latin typeface="Arial" panose="020B0604020202020204" pitchFamily="34" charset="0"/>
                <a:cs typeface="Arial" panose="020B0604020202020204" pitchFamily="34" charset="0"/>
              </a:rPr>
              <a:t>oogstdag</a:t>
            </a:r>
            <a:r>
              <a:rPr lang="nl-NL" sz="2000" dirty="0">
                <a:latin typeface="Arial" panose="020B0604020202020204" pitchFamily="34" charset="0"/>
                <a:cs typeface="Arial" panose="020B0604020202020204" pitchFamily="34" charset="0"/>
              </a:rPr>
              <a:t> </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Tijdelijk inkuilen op oogstlocatie</a:t>
            </a:r>
          </a:p>
          <a:p>
            <a:pPr marL="342900" indent="-342900">
              <a:spcAft>
                <a:spcPts val="6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10" name="Afbeelding 9" descr="Afbeelding met tekenfilm, astronomie, illustratie&#10;&#10;Beschrijving automatisch gegenereerd met gemiddelde betrouwbaarheid">
            <a:extLst>
              <a:ext uri="{FF2B5EF4-FFF2-40B4-BE49-F238E27FC236}">
                <a16:creationId xmlns:a16="http://schemas.microsoft.com/office/drawing/2014/main" id="{0A7D91B0-BFFF-B6EF-E0B1-87BC4A3F7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111" y="3745690"/>
            <a:ext cx="4467785" cy="2796629"/>
          </a:xfrm>
          <a:prstGeom prst="rect">
            <a:avLst/>
          </a:prstGeom>
        </p:spPr>
      </p:pic>
      <p:sp>
        <p:nvSpPr>
          <p:cNvPr id="5" name="Tekstvak 4">
            <a:extLst>
              <a:ext uri="{FF2B5EF4-FFF2-40B4-BE49-F238E27FC236}">
                <a16:creationId xmlns:a16="http://schemas.microsoft.com/office/drawing/2014/main" id="{BDF1B2C2-4E24-7439-FE6B-446849426608}"/>
              </a:ext>
            </a:extLst>
          </p:cNvPr>
          <p:cNvSpPr txBox="1"/>
          <p:nvPr/>
        </p:nvSpPr>
        <p:spPr>
          <a:xfrm>
            <a:off x="6754974" y="4021545"/>
            <a:ext cx="3302057"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dirty="0" err="1">
                <a:solidFill>
                  <a:schemeClr val="bg1"/>
                </a:solidFill>
                <a:latin typeface="Impact" panose="020B0806030902050204" pitchFamily="34" charset="0"/>
                <a:cs typeface="Arial" panose="020B0604020202020204" pitchFamily="34" charset="0"/>
              </a:rPr>
              <a:t>Protip</a:t>
            </a:r>
            <a:r>
              <a:rPr lang="nl-NL" sz="3600" dirty="0">
                <a:latin typeface="Impact" panose="020B0806030902050204" pitchFamily="34" charset="0"/>
                <a:cs typeface="Arial" panose="020B0604020202020204" pitchFamily="34" charset="0"/>
              </a:rPr>
              <a:t> </a:t>
            </a:r>
          </a:p>
          <a:p>
            <a:pPr algn="ctr"/>
            <a:r>
              <a:rPr lang="nl-NL" sz="1600" dirty="0">
                <a:latin typeface="Arial" panose="020B0604020202020204" pitchFamily="34" charset="0"/>
                <a:cs typeface="Arial" panose="020B0604020202020204" pitchFamily="34" charset="0"/>
              </a:rPr>
              <a:t>Tijdens </a:t>
            </a:r>
            <a:r>
              <a:rPr lang="nl-NL" sz="1600" dirty="0" err="1">
                <a:latin typeface="Arial" panose="020B0604020202020204" pitchFamily="34" charset="0"/>
                <a:cs typeface="Arial" panose="020B0604020202020204" pitchFamily="34" charset="0"/>
              </a:rPr>
              <a:t>oogstdag</a:t>
            </a:r>
            <a:r>
              <a:rPr lang="nl-NL" sz="1600" dirty="0">
                <a:latin typeface="Arial" panose="020B0604020202020204" pitchFamily="34" charset="0"/>
                <a:cs typeface="Arial" panose="020B0604020202020204" pitchFamily="34" charset="0"/>
              </a:rPr>
              <a:t> en vervoeren de wortels afdekken met zeilen, jute zakken of vochtige oude handdoeken </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800100" lvl="1" indent="-342900" algn="ctr">
              <a:buAutoNum type="arabicPeriod"/>
            </a:pPr>
            <a:endParaRPr lang="nl-NL" sz="1600" dirty="0">
              <a:latin typeface="Arial" panose="020B0604020202020204" pitchFamily="34" charset="0"/>
              <a:cs typeface="Arial" panose="020B0604020202020204" pitchFamily="34" charset="0"/>
            </a:endParaRPr>
          </a:p>
          <a:p>
            <a:pPr marL="800100" lvl="1" indent="-342900" algn="ctr">
              <a:buAutoNum type="arabicPeriod"/>
            </a:pPr>
            <a:endParaRPr lang="nl-NL" sz="1600" dirty="0">
              <a:latin typeface="Arial" panose="020B0604020202020204" pitchFamily="34" charset="0"/>
              <a:cs typeface="Arial" panose="020B0604020202020204" pitchFamily="34" charset="0"/>
            </a:endParaRPr>
          </a:p>
        </p:txBody>
      </p:sp>
      <p:pic>
        <p:nvPicPr>
          <p:cNvPr id="18" name="Graphic 17">
            <a:extLst>
              <a:ext uri="{FF2B5EF4-FFF2-40B4-BE49-F238E27FC236}">
                <a16:creationId xmlns:a16="http://schemas.microsoft.com/office/drawing/2014/main" id="{EFBB3CD0-DD29-B3A5-EDB0-36613A450A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2814" y="-551200"/>
            <a:ext cx="6256029" cy="4421852"/>
          </a:xfrm>
          <a:prstGeom prst="rect">
            <a:avLst/>
          </a:prstGeom>
        </p:spPr>
      </p:pic>
    </p:spTree>
    <p:extLst>
      <p:ext uri="{BB962C8B-B14F-4D97-AF65-F5344CB8AC3E}">
        <p14:creationId xmlns:p14="http://schemas.microsoft.com/office/powerpoint/2010/main" val="524534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9C4B1-716C-72A1-C688-7C796A3CF856}"/>
              </a:ext>
            </a:extLst>
          </p:cNvPr>
          <p:cNvSpPr>
            <a:spLocks noGrp="1"/>
          </p:cNvSpPr>
          <p:nvPr>
            <p:ph type="title"/>
          </p:nvPr>
        </p:nvSpPr>
        <p:spPr/>
        <p:txBody>
          <a:bodyPr/>
          <a:lstStyle/>
          <a:p>
            <a:r>
              <a:rPr lang="nl-NL" dirty="0">
                <a:solidFill>
                  <a:srgbClr val="14B2A8"/>
                </a:solidFill>
              </a:rPr>
              <a:t>Meest voorkomende boomziektes in NL</a:t>
            </a:r>
          </a:p>
        </p:txBody>
      </p:sp>
      <p:sp>
        <p:nvSpPr>
          <p:cNvPr id="3" name="Tijdelijke aanduiding voor inhoud 2">
            <a:extLst>
              <a:ext uri="{FF2B5EF4-FFF2-40B4-BE49-F238E27FC236}">
                <a16:creationId xmlns:a16="http://schemas.microsoft.com/office/drawing/2014/main" id="{EA36726E-E680-36EC-5C1F-587EE1C0D4AE}"/>
              </a:ext>
            </a:extLst>
          </p:cNvPr>
          <p:cNvSpPr>
            <a:spLocks noGrp="1"/>
          </p:cNvSpPr>
          <p:nvPr>
            <p:ph idx="1"/>
          </p:nvPr>
        </p:nvSpPr>
        <p:spPr>
          <a:xfrm>
            <a:off x="1129553" y="1921828"/>
            <a:ext cx="9410985" cy="4936172"/>
          </a:xfrm>
        </p:spPr>
        <p:txBody>
          <a:bodyPr vert="horz" lIns="91440" tIns="45720" rIns="91440" bIns="45720" rtlCol="0" anchor="ctr">
            <a:normAutofit/>
          </a:bodyPr>
          <a:lstStyle/>
          <a:p>
            <a:r>
              <a:rPr lang="en-US" sz="2000" dirty="0" err="1">
                <a:latin typeface="Arial" panose="020B0604020202020204" pitchFamily="34" charset="0"/>
                <a:cs typeface="Arial" panose="020B0604020202020204" pitchFamily="34" charset="0"/>
              </a:rPr>
              <a:t>Essentaksterfte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Iepenziekte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Kastanjebloedziekte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Beukenziekte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Bacterievuur</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Watermerkziekte</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Ziekteprotocol</a:t>
            </a:r>
            <a:r>
              <a:rPr lang="nl-NL" sz="2000" dirty="0">
                <a:solidFill>
                  <a:schemeClr val="tx1"/>
                </a:solidFill>
                <a:latin typeface="Arial" panose="020B0604020202020204" pitchFamily="34" charset="0"/>
                <a:cs typeface="Arial" panose="020B0604020202020204" pitchFamily="34" charset="0"/>
              </a:rPr>
              <a:t>: </a:t>
            </a:r>
            <a:r>
              <a:rPr lang="nl-NL" sz="20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meerbomen.nu/over-de-actie/planten/boomgezondheid/</a:t>
            </a:r>
            <a:endParaRPr lang="nl-NL" sz="2000" dirty="0">
              <a:solidFill>
                <a:schemeClr val="tx1"/>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6D047C8E-884A-FCEA-4C60-B7126D0A61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4333" y="977664"/>
            <a:ext cx="8899349" cy="6290188"/>
          </a:xfrm>
          <a:prstGeom prst="rect">
            <a:avLst/>
          </a:prstGeom>
        </p:spPr>
      </p:pic>
    </p:spTree>
    <p:extLst>
      <p:ext uri="{BB962C8B-B14F-4D97-AF65-F5344CB8AC3E}">
        <p14:creationId xmlns:p14="http://schemas.microsoft.com/office/powerpoint/2010/main" val="2402218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2CA2A6F-E3EC-D54E-4141-16834C5541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3C6188F3-0528-747F-1839-1FD75770F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sp>
        <p:nvSpPr>
          <p:cNvPr id="3" name="Ondertitel 2">
            <a:extLst>
              <a:ext uri="{FF2B5EF4-FFF2-40B4-BE49-F238E27FC236}">
                <a16:creationId xmlns:a16="http://schemas.microsoft.com/office/drawing/2014/main" id="{8780810D-E572-C7C3-CEC5-18016D6902FB}"/>
              </a:ext>
            </a:extLst>
          </p:cNvPr>
          <p:cNvSpPr>
            <a:spLocks noGrp="1"/>
          </p:cNvSpPr>
          <p:nvPr>
            <p:ph type="subTitle" idx="1"/>
          </p:nvPr>
        </p:nvSpPr>
        <p:spPr>
          <a:xfrm>
            <a:off x="1524000" y="5374875"/>
            <a:ext cx="9144000" cy="1135529"/>
          </a:xfrm>
        </p:spPr>
        <p:txBody>
          <a:bodyPr vert="horz" lIns="91440" tIns="45720" rIns="91440" bIns="45720" rtlCol="0" anchor="t">
            <a:normAutofit/>
          </a:bodyPr>
          <a:lstStyle/>
          <a:p>
            <a:r>
              <a:rPr lang="nl-NL" dirty="0">
                <a:solidFill>
                  <a:schemeClr val="bg1"/>
                </a:solidFill>
                <a:latin typeface="TT Chocolates"/>
              </a:rPr>
              <a:t>Ecologische wandeling over bomenkennis </a:t>
            </a:r>
            <a:br>
              <a:rPr lang="nl-NL" dirty="0">
                <a:solidFill>
                  <a:schemeClr val="bg1"/>
                </a:solidFill>
                <a:latin typeface="TT Chocolates"/>
              </a:rPr>
            </a:br>
            <a:r>
              <a:rPr lang="nl-NL" dirty="0">
                <a:solidFill>
                  <a:schemeClr val="bg1"/>
                </a:solidFill>
                <a:latin typeface="TT Chocolates"/>
              </a:rPr>
              <a:t>en gelijk al beetje oogsten en inkuilen!</a:t>
            </a:r>
            <a:endParaRPr lang="nl-NL" dirty="0">
              <a:solidFill>
                <a:schemeClr val="bg1"/>
              </a:solidFill>
            </a:endParaRPr>
          </a:p>
        </p:txBody>
      </p:sp>
      <p:sp>
        <p:nvSpPr>
          <p:cNvPr id="10" name="Titel 1">
            <a:extLst>
              <a:ext uri="{FF2B5EF4-FFF2-40B4-BE49-F238E27FC236}">
                <a16:creationId xmlns:a16="http://schemas.microsoft.com/office/drawing/2014/main" id="{7831393F-73E8-634C-F3DF-FA08A4BA22FC}"/>
              </a:ext>
            </a:extLst>
          </p:cNvPr>
          <p:cNvSpPr>
            <a:spLocks noGrp="1"/>
          </p:cNvSpPr>
          <p:nvPr>
            <p:ph type="ctrTitle"/>
          </p:nvPr>
        </p:nvSpPr>
        <p:spPr>
          <a:xfrm>
            <a:off x="1524000" y="2540206"/>
            <a:ext cx="9144000" cy="3025308"/>
          </a:xfrm>
        </p:spPr>
        <p:txBody>
          <a:bodyPr>
            <a:normAutofit fontScale="90000"/>
          </a:bodyPr>
          <a:lstStyle/>
          <a:p>
            <a:br>
              <a:rPr lang="nl-NL" sz="9600" dirty="0">
                <a:solidFill>
                  <a:schemeClr val="bg1"/>
                </a:solidFill>
              </a:rPr>
            </a:br>
            <a:r>
              <a:rPr lang="nl-NL" sz="9600" dirty="0">
                <a:solidFill>
                  <a:schemeClr val="bg1"/>
                </a:solidFill>
              </a:rPr>
              <a:t>De buitenlucht in</a:t>
            </a:r>
          </a:p>
        </p:txBody>
      </p:sp>
      <p:pic>
        <p:nvPicPr>
          <p:cNvPr id="4" name="Graphic 3">
            <a:extLst>
              <a:ext uri="{FF2B5EF4-FFF2-40B4-BE49-F238E27FC236}">
                <a16:creationId xmlns:a16="http://schemas.microsoft.com/office/drawing/2014/main" id="{C06C9FA3-F492-FC08-05ED-4589A2C7F5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4352" y="6185055"/>
            <a:ext cx="2244730" cy="345920"/>
          </a:xfrm>
          <a:prstGeom prst="rect">
            <a:avLst/>
          </a:prstGeom>
        </p:spPr>
      </p:pic>
    </p:spTree>
    <p:extLst>
      <p:ext uri="{BB962C8B-B14F-4D97-AF65-F5344CB8AC3E}">
        <p14:creationId xmlns:p14="http://schemas.microsoft.com/office/powerpoint/2010/main" val="4120766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ermopname, groen, Rechthoek&#10;&#10;Automatisch gegenereerde beschrijving">
            <a:extLst>
              <a:ext uri="{FF2B5EF4-FFF2-40B4-BE49-F238E27FC236}">
                <a16:creationId xmlns:a16="http://schemas.microsoft.com/office/drawing/2014/main" id="{781BC30A-9536-45FB-F903-858BD4139AC2}"/>
              </a:ext>
            </a:extLst>
          </p:cNvPr>
          <p:cNvPicPr>
            <a:picLocks noChangeAspect="1"/>
          </p:cNvPicPr>
          <p:nvPr/>
        </p:nvPicPr>
        <p:blipFill rotWithShape="1">
          <a:blip r:embed="rId2">
            <a:extLst>
              <a:ext uri="{28A0092B-C50C-407E-A947-70E740481C1C}">
                <a14:useLocalDpi xmlns:a14="http://schemas.microsoft.com/office/drawing/2010/main" val="0"/>
              </a:ext>
            </a:extLst>
          </a:blip>
          <a:srcRect l="6318" t="42676"/>
          <a:stretch/>
        </p:blipFill>
        <p:spPr>
          <a:xfrm>
            <a:off x="0" y="0"/>
            <a:ext cx="7046259" cy="1653162"/>
          </a:xfrm>
          <a:prstGeom prst="rect">
            <a:avLst/>
          </a:prstGeom>
        </p:spPr>
      </p:pic>
      <p:pic>
        <p:nvPicPr>
          <p:cNvPr id="4" name="Tijdelijke aanduiding voor inhoud 3" descr="Afbeelding met tekenfilm, kleding, illustratie, ontwerp&#10;&#10;Automatisch gegenereerde beschrijving">
            <a:extLst>
              <a:ext uri="{FF2B5EF4-FFF2-40B4-BE49-F238E27FC236}">
                <a16:creationId xmlns:a16="http://schemas.microsoft.com/office/drawing/2014/main" id="{32F54C7F-F355-C33D-1393-4A96DFDD7A45}"/>
              </a:ext>
            </a:extLst>
          </p:cNvPr>
          <p:cNvPicPr>
            <a:picLocks noGrp="1" noChangeAspect="1"/>
          </p:cNvPicPr>
          <p:nvPr>
            <p:ph idx="1"/>
          </p:nvPr>
        </p:nvPicPr>
        <p:blipFill rotWithShape="1">
          <a:blip r:embed="rId3"/>
          <a:srcRect t="13832"/>
          <a:stretch/>
        </p:blipFill>
        <p:spPr>
          <a:xfrm>
            <a:off x="1283197" y="877058"/>
            <a:ext cx="8797782" cy="5362788"/>
          </a:xfrm>
        </p:spPr>
      </p:pic>
      <p:sp>
        <p:nvSpPr>
          <p:cNvPr id="2" name="Titel 1">
            <a:extLst>
              <a:ext uri="{FF2B5EF4-FFF2-40B4-BE49-F238E27FC236}">
                <a16:creationId xmlns:a16="http://schemas.microsoft.com/office/drawing/2014/main" id="{46D11BD1-8B96-790D-F138-2DC38CBEBBE2}"/>
              </a:ext>
            </a:extLst>
          </p:cNvPr>
          <p:cNvSpPr>
            <a:spLocks noGrp="1"/>
          </p:cNvSpPr>
          <p:nvPr>
            <p:ph type="title"/>
          </p:nvPr>
        </p:nvSpPr>
        <p:spPr>
          <a:xfrm>
            <a:off x="166255" y="22413"/>
            <a:ext cx="10882745" cy="1382156"/>
          </a:xfrm>
        </p:spPr>
        <p:txBody>
          <a:bodyPr/>
          <a:lstStyle/>
          <a:p>
            <a:r>
              <a:rPr lang="nl-NL" dirty="0">
                <a:solidFill>
                  <a:schemeClr val="bg1"/>
                </a:solidFill>
              </a:rPr>
              <a:t>Wat doet een </a:t>
            </a:r>
            <a:r>
              <a:rPr lang="nl-NL" dirty="0" err="1">
                <a:solidFill>
                  <a:schemeClr val="bg1"/>
                </a:solidFill>
              </a:rPr>
              <a:t>bomenhub</a:t>
            </a:r>
            <a:r>
              <a:rPr lang="nl-NL" dirty="0">
                <a:solidFill>
                  <a:schemeClr val="bg1"/>
                </a:solidFill>
              </a:rPr>
              <a:t>?</a:t>
            </a:r>
          </a:p>
        </p:txBody>
      </p:sp>
    </p:spTree>
    <p:extLst>
      <p:ext uri="{BB962C8B-B14F-4D97-AF65-F5344CB8AC3E}">
        <p14:creationId xmlns:p14="http://schemas.microsoft.com/office/powerpoint/2010/main" val="2571580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BB886-9406-42E1-AF44-349E6EEB6A54}"/>
              </a:ext>
            </a:extLst>
          </p:cNvPr>
          <p:cNvSpPr>
            <a:spLocks noGrp="1"/>
          </p:cNvSpPr>
          <p:nvPr>
            <p:ph type="title"/>
          </p:nvPr>
        </p:nvSpPr>
        <p:spPr>
          <a:xfrm>
            <a:off x="356062" y="420512"/>
            <a:ext cx="9906000" cy="1382156"/>
          </a:xfrm>
        </p:spPr>
        <p:txBody>
          <a:bodyPr/>
          <a:lstStyle/>
          <a:p>
            <a:r>
              <a:rPr lang="nl-NL" sz="4400" dirty="0">
                <a:solidFill>
                  <a:srgbClr val="14B2A8"/>
                </a:solidFill>
                <a:latin typeface="Impact" panose="020B0806030902050204" pitchFamily="34" charset="0"/>
              </a:rPr>
              <a:t>Wat is een </a:t>
            </a:r>
            <a:r>
              <a:rPr lang="nl-NL" sz="4400" dirty="0" err="1">
                <a:solidFill>
                  <a:srgbClr val="14B2A8"/>
                </a:solidFill>
                <a:latin typeface="Impact" panose="020B0806030902050204" pitchFamily="34" charset="0"/>
              </a:rPr>
              <a:t>bomenhub</a:t>
            </a:r>
            <a:r>
              <a:rPr lang="nl-NL" sz="4400" dirty="0">
                <a:solidFill>
                  <a:srgbClr val="14B2A8"/>
                </a:solidFill>
                <a:latin typeface="Impact" panose="020B0806030902050204" pitchFamily="34" charset="0"/>
              </a:rPr>
              <a:t>?</a:t>
            </a:r>
            <a:br>
              <a:rPr lang="nl-NL" sz="4400" dirty="0">
                <a:solidFill>
                  <a:srgbClr val="14B2A8"/>
                </a:solidFill>
                <a:latin typeface="Impact" panose="020B0806030902050204" pitchFamily="34" charset="0"/>
              </a:rPr>
            </a:br>
            <a:endParaRPr lang="nl-NL" dirty="0"/>
          </a:p>
        </p:txBody>
      </p:sp>
      <p:sp>
        <p:nvSpPr>
          <p:cNvPr id="3" name="Tijdelijke aanduiding voor inhoud 2">
            <a:extLst>
              <a:ext uri="{FF2B5EF4-FFF2-40B4-BE49-F238E27FC236}">
                <a16:creationId xmlns:a16="http://schemas.microsoft.com/office/drawing/2014/main" id="{1A3DC277-46F7-48EB-8225-FB0A20253AE2}"/>
              </a:ext>
            </a:extLst>
          </p:cNvPr>
          <p:cNvSpPr>
            <a:spLocks noGrp="1"/>
          </p:cNvSpPr>
          <p:nvPr>
            <p:ph idx="1"/>
          </p:nvPr>
        </p:nvSpPr>
        <p:spPr>
          <a:xfrm>
            <a:off x="397164" y="1579913"/>
            <a:ext cx="6118167" cy="4687316"/>
          </a:xfrm>
        </p:spPr>
        <p:txBody>
          <a:bodyPr>
            <a:normAutofit fontScale="70000" lnSpcReduction="20000"/>
          </a:bodyPr>
          <a:lstStyle/>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Voorbeelden: boerenerven, volkstuinen, tuinderijen, schoolpleinen, braakliggend grond, gemeente grond etc.</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Op 10 m2 kan je al snel duizenden zaailingen kwijt!</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Geulen trekken (ten minste 50 cm diep, 30 cm breed)</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Bij voorkeur zand gebruiken voor afdekken wortels</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Inkuilen: haarwortels moeten bedekt zijn met aarde/zand</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Kan je niet snel genoeg inkuilen? Is er watertoegang (bv sloot)? Leg ze tot max een week met de wortels in het water</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Oppotten</a:t>
            </a: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rPr>
              <a:t>Planten scheuren</a:t>
            </a:r>
          </a:p>
          <a:p>
            <a:pPr marL="285750" indent="-285750">
              <a:spcAft>
                <a:spcPts val="600"/>
              </a:spcAft>
              <a:buClr>
                <a:srgbClr val="14B2A8"/>
              </a:buClr>
              <a:buFont typeface="Arial" panose="020B0604020202020204" pitchFamily="34" charset="0"/>
              <a:buChar char="•"/>
            </a:pPr>
            <a:endParaRPr lang="nl-NL" sz="23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a:p>
            <a:pPr marL="285750" indent="-285750">
              <a:spcAft>
                <a:spcPts val="600"/>
              </a:spcAft>
              <a:buClr>
                <a:srgbClr val="14B2A8"/>
              </a:buClr>
              <a:buFont typeface="Arial" panose="020B0604020202020204" pitchFamily="34" charset="0"/>
              <a:buChar char="•"/>
            </a:pPr>
            <a:r>
              <a:rPr lang="nl-NL" sz="23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meerbomen.nu/over-de-actie/bomenhubs/</a:t>
            </a:r>
            <a:endParaRPr lang="nl-NL" sz="2300" dirty="0">
              <a:latin typeface="Arial" panose="020B0604020202020204" pitchFamily="34" charset="0"/>
              <a:cs typeface="Arial" panose="020B0604020202020204" pitchFamily="34" charset="0"/>
            </a:endParaRPr>
          </a:p>
          <a:p>
            <a:endParaRPr lang="nl-NL" dirty="0"/>
          </a:p>
        </p:txBody>
      </p:sp>
      <p:pic>
        <p:nvPicPr>
          <p:cNvPr id="4" name="Afbeelding 3" descr="Afbeelding met plant, buitenshuis, persoon, kleding&#10;&#10;Automatisch gegenereerde beschrijving">
            <a:extLst>
              <a:ext uri="{FF2B5EF4-FFF2-40B4-BE49-F238E27FC236}">
                <a16:creationId xmlns:a16="http://schemas.microsoft.com/office/drawing/2014/main" id="{03785F9E-B3C7-4ADC-AC0E-9E5DB26BF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939" y="0"/>
            <a:ext cx="5309062" cy="5931585"/>
          </a:xfrm>
          <a:prstGeom prst="rect">
            <a:avLst/>
          </a:prstGeom>
        </p:spPr>
      </p:pic>
    </p:spTree>
    <p:extLst>
      <p:ext uri="{BB962C8B-B14F-4D97-AF65-F5344CB8AC3E}">
        <p14:creationId xmlns:p14="http://schemas.microsoft.com/office/powerpoint/2010/main" val="64745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21D106BD-590F-3878-3BE7-015254CF29A3}"/>
              </a:ext>
            </a:extLst>
          </p:cNvPr>
          <p:cNvSpPr>
            <a:spLocks noGrp="1"/>
          </p:cNvSpPr>
          <p:nvPr>
            <p:ph type="title"/>
          </p:nvPr>
        </p:nvSpPr>
        <p:spPr>
          <a:xfrm>
            <a:off x="81846" y="0"/>
            <a:ext cx="6763455" cy="1738422"/>
          </a:xfrm>
        </p:spPr>
        <p:txBody>
          <a:bodyPr vert="horz" lIns="91440" tIns="45720" rIns="91440" bIns="45720" rtlCol="0" anchor="ctr">
            <a:normAutofit/>
          </a:bodyPr>
          <a:lstStyle/>
          <a:p>
            <a:r>
              <a:rPr lang="en-US" i="0" dirty="0" err="1">
                <a:solidFill>
                  <a:srgbClr val="14B2A8"/>
                </a:solidFill>
              </a:rPr>
              <a:t>Bomenhub</a:t>
            </a:r>
            <a:r>
              <a:rPr lang="en-US" i="0" dirty="0">
                <a:solidFill>
                  <a:srgbClr val="14B2A8"/>
                </a:solidFill>
              </a:rPr>
              <a:t>, Hoe </a:t>
            </a:r>
            <a:r>
              <a:rPr lang="en-US" i="0" dirty="0" err="1">
                <a:solidFill>
                  <a:srgbClr val="14B2A8"/>
                </a:solidFill>
              </a:rPr>
              <a:t>te</a:t>
            </a:r>
            <a:r>
              <a:rPr lang="en-US" i="0" dirty="0">
                <a:solidFill>
                  <a:srgbClr val="14B2A8"/>
                </a:solidFill>
              </a:rPr>
              <a:t> </a:t>
            </a:r>
            <a:r>
              <a:rPr lang="en-US" i="0" dirty="0" err="1">
                <a:solidFill>
                  <a:srgbClr val="14B2A8"/>
                </a:solidFill>
              </a:rPr>
              <a:t>starten</a:t>
            </a:r>
            <a:r>
              <a:rPr lang="en-US" i="0" dirty="0">
                <a:solidFill>
                  <a:srgbClr val="14B2A8"/>
                </a:solidFill>
              </a:rPr>
              <a:t>?</a:t>
            </a:r>
          </a:p>
        </p:txBody>
      </p:sp>
      <p:sp>
        <p:nvSpPr>
          <p:cNvPr id="10" name="Tekstvak 9">
            <a:extLst>
              <a:ext uri="{FF2B5EF4-FFF2-40B4-BE49-F238E27FC236}">
                <a16:creationId xmlns:a16="http://schemas.microsoft.com/office/drawing/2014/main" id="{95E224A0-2794-64F2-D588-D4219F2DB666}"/>
              </a:ext>
            </a:extLst>
          </p:cNvPr>
          <p:cNvSpPr txBox="1"/>
          <p:nvPr/>
        </p:nvSpPr>
        <p:spPr>
          <a:xfrm>
            <a:off x="244122" y="1738422"/>
            <a:ext cx="6438901"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Wat is een geschikte plek?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Hoeveel ruimte heb je nodig?</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Met hoeveel mensen wil je een </a:t>
            </a:r>
            <a:r>
              <a:rPr lang="nl-NL" sz="2000" dirty="0" err="1">
                <a:latin typeface="Arial" panose="020B0604020202020204" pitchFamily="34" charset="0"/>
                <a:cs typeface="Arial" panose="020B0604020202020204" pitchFamily="34" charset="0"/>
              </a:rPr>
              <a:t>bomenhub</a:t>
            </a:r>
            <a:r>
              <a:rPr lang="nl-NL" sz="2000" dirty="0">
                <a:latin typeface="Arial" panose="020B0604020202020204" pitchFamily="34" charset="0"/>
                <a:cs typeface="Arial" panose="020B0604020202020204" pitchFamily="34" charset="0"/>
              </a:rPr>
              <a:t> runnen?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Welke spullen heb je nodig?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Meld je hub aan en zoek contact met je coördinator </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a:p>
            <a:pPr marL="285750" indent="-285750">
              <a:spcAft>
                <a:spcPts val="600"/>
              </a:spcAft>
              <a:buClr>
                <a:srgbClr val="14B2A8"/>
              </a:buClr>
              <a:buFont typeface="Arial" panose="020B0604020202020204" pitchFamily="34" charset="0"/>
              <a:buChar char="•"/>
            </a:pPr>
            <a:r>
              <a:rPr lang="en-US" sz="1600" u="sng" dirty="0">
                <a:latin typeface="Arial" panose="020B0604020202020204" pitchFamily="34" charset="0"/>
                <a:cs typeface="Arial" panose="020B0604020202020204" pitchFamily="34" charset="0"/>
              </a:rPr>
              <a:t>meerbomen.nu/over-de-actie/bomenhubs/hoe-organiseer-ik-een-bomenhub/</a:t>
            </a:r>
          </a:p>
          <a:p>
            <a:pPr>
              <a:spcAft>
                <a:spcPts val="600"/>
              </a:spcAft>
              <a:buClr>
                <a:srgbClr val="14B2A8"/>
              </a:buClr>
            </a:pPr>
            <a:endParaRPr lang="nl-NL" sz="2000" dirty="0">
              <a:latin typeface="Arial" panose="020B0604020202020204" pitchFamily="34" charset="0"/>
              <a:cs typeface="Arial" panose="020B0604020202020204" pitchFamily="34" charset="0"/>
            </a:endParaRPr>
          </a:p>
        </p:txBody>
      </p:sp>
      <p:pic>
        <p:nvPicPr>
          <p:cNvPr id="11" name="Afbeelding 10" descr="Afbeelding met kleding, persoon, glimlach, buitenshuis&#10;&#10;Automatisch gegenereerde beschrijving">
            <a:extLst>
              <a:ext uri="{FF2B5EF4-FFF2-40B4-BE49-F238E27FC236}">
                <a16:creationId xmlns:a16="http://schemas.microsoft.com/office/drawing/2014/main" id="{502964F5-3EBB-7E35-67B8-305AD6D22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578" y="-23334"/>
            <a:ext cx="5558164" cy="6209896"/>
          </a:xfrm>
          <a:prstGeom prst="rect">
            <a:avLst/>
          </a:prstGeom>
        </p:spPr>
      </p:pic>
    </p:spTree>
    <p:extLst>
      <p:ext uri="{BB962C8B-B14F-4D97-AF65-F5344CB8AC3E}">
        <p14:creationId xmlns:p14="http://schemas.microsoft.com/office/powerpoint/2010/main" val="2420406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022F33-1EB2-F5FD-EF7E-F91EF307CC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396" y="112951"/>
            <a:ext cx="5212975" cy="3684606"/>
          </a:xfrm>
          <a:prstGeom prst="rect">
            <a:avLst/>
          </a:prstGeom>
        </p:spPr>
      </p:pic>
      <p:pic>
        <p:nvPicPr>
          <p:cNvPr id="20" name="Graphic 19">
            <a:extLst>
              <a:ext uri="{FF2B5EF4-FFF2-40B4-BE49-F238E27FC236}">
                <a16:creationId xmlns:a16="http://schemas.microsoft.com/office/drawing/2014/main" id="{84B756C1-C9BD-1272-A376-D1AACD2C8D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217" y="1832083"/>
            <a:ext cx="7114137" cy="5028375"/>
          </a:xfrm>
          <a:prstGeom prst="rect">
            <a:avLst/>
          </a:prstGeom>
        </p:spPr>
      </p:pic>
      <p:sp>
        <p:nvSpPr>
          <p:cNvPr id="2" name="Titel 1">
            <a:extLst>
              <a:ext uri="{FF2B5EF4-FFF2-40B4-BE49-F238E27FC236}">
                <a16:creationId xmlns:a16="http://schemas.microsoft.com/office/drawing/2014/main" id="{3F80C643-C10A-4BDE-FC85-2855B5D52CC3}"/>
              </a:ext>
            </a:extLst>
          </p:cNvPr>
          <p:cNvSpPr>
            <a:spLocks noGrp="1"/>
          </p:cNvSpPr>
          <p:nvPr>
            <p:ph type="title"/>
          </p:nvPr>
        </p:nvSpPr>
        <p:spPr>
          <a:xfrm>
            <a:off x="5333999" y="467834"/>
            <a:ext cx="6132605" cy="1738422"/>
          </a:xfrm>
        </p:spPr>
        <p:txBody>
          <a:bodyPr vert="horz" lIns="91440" tIns="45720" rIns="91440" bIns="45720" rtlCol="0" anchor="ctr">
            <a:normAutofit/>
          </a:bodyPr>
          <a:lstStyle/>
          <a:p>
            <a:r>
              <a:rPr lang="en-US" i="0" dirty="0" err="1">
                <a:solidFill>
                  <a:srgbClr val="14B2A8"/>
                </a:solidFill>
              </a:rPr>
              <a:t>aanvoeren</a:t>
            </a:r>
            <a:endParaRPr lang="en-US" i="0" dirty="0">
              <a:solidFill>
                <a:srgbClr val="14B2A8"/>
              </a:solidFill>
            </a:endParaRPr>
          </a:p>
        </p:txBody>
      </p:sp>
      <p:sp>
        <p:nvSpPr>
          <p:cNvPr id="3" name="Tekstvak 2">
            <a:extLst>
              <a:ext uri="{FF2B5EF4-FFF2-40B4-BE49-F238E27FC236}">
                <a16:creationId xmlns:a16="http://schemas.microsoft.com/office/drawing/2014/main" id="{613D0BDD-E606-1215-4ABA-BACA9C642F9A}"/>
              </a:ext>
            </a:extLst>
          </p:cNvPr>
          <p:cNvSpPr txBox="1"/>
          <p:nvPr/>
        </p:nvSpPr>
        <p:spPr>
          <a:xfrm>
            <a:off x="5333999" y="1750988"/>
            <a:ext cx="4991099"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Korte lijntjes met de oogstploeg</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 zien zaailingen eruit?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 kun je ze veilig vervoeren: beschermen tegen zon en wind</a:t>
            </a:r>
          </a:p>
          <a:p>
            <a:pPr marL="342900" indent="-342900">
              <a:spcAft>
                <a:spcPts val="600"/>
              </a:spcAft>
              <a:buClr>
                <a:srgbClr val="14B2A8"/>
              </a:buClr>
              <a:buAutoNum type="arabicPeriod"/>
            </a:pPr>
            <a:endParaRPr lang="nl-NL" sz="2000" dirty="0">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A63159F7-3955-2CF5-A981-076D88492E06}"/>
              </a:ext>
            </a:extLst>
          </p:cNvPr>
          <p:cNvSpPr txBox="1">
            <a:spLocks/>
          </p:cNvSpPr>
          <p:nvPr/>
        </p:nvSpPr>
        <p:spPr>
          <a:xfrm>
            <a:off x="5333999" y="3063117"/>
            <a:ext cx="6132605" cy="173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r>
              <a:rPr lang="en-US" dirty="0" err="1">
                <a:solidFill>
                  <a:srgbClr val="14B2A8"/>
                </a:solidFill>
                <a:latin typeface="Impact" panose="020B0806030902050204" pitchFamily="34" charset="0"/>
              </a:rPr>
              <a:t>inkuilen</a:t>
            </a:r>
            <a:endParaRPr lang="en-US" dirty="0">
              <a:solidFill>
                <a:srgbClr val="14B2A8"/>
              </a:solidFill>
              <a:latin typeface="Impact" panose="020B0806030902050204" pitchFamily="34" charset="0"/>
            </a:endParaRPr>
          </a:p>
        </p:txBody>
      </p:sp>
      <p:sp>
        <p:nvSpPr>
          <p:cNvPr id="11" name="Tekstvak 10">
            <a:extLst>
              <a:ext uri="{FF2B5EF4-FFF2-40B4-BE49-F238E27FC236}">
                <a16:creationId xmlns:a16="http://schemas.microsoft.com/office/drawing/2014/main" id="{B1674482-1726-FA1F-6491-F944B882C0F8}"/>
              </a:ext>
            </a:extLst>
          </p:cNvPr>
          <p:cNvSpPr txBox="1"/>
          <p:nvPr/>
        </p:nvSpPr>
        <p:spPr>
          <a:xfrm>
            <a:off x="5333999" y="4346271"/>
            <a:ext cx="499109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inkuilen van zaailingen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inkuilen van stekken en slieten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vinden van vrijwilligers</a:t>
            </a:r>
          </a:p>
        </p:txBody>
      </p:sp>
    </p:spTree>
    <p:extLst>
      <p:ext uri="{BB962C8B-B14F-4D97-AF65-F5344CB8AC3E}">
        <p14:creationId xmlns:p14="http://schemas.microsoft.com/office/powerpoint/2010/main" val="3290898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3B3D8-7978-EB5D-DB9C-9772AB3788FF}"/>
              </a:ext>
            </a:extLst>
          </p:cNvPr>
          <p:cNvSpPr>
            <a:spLocks noGrp="1"/>
          </p:cNvSpPr>
          <p:nvPr>
            <p:ph type="title"/>
          </p:nvPr>
        </p:nvSpPr>
        <p:spPr>
          <a:xfrm>
            <a:off x="4996542" y="576943"/>
            <a:ext cx="6770916" cy="1382156"/>
          </a:xfrm>
        </p:spPr>
        <p:txBody>
          <a:bodyPr/>
          <a:lstStyle/>
          <a:p>
            <a:r>
              <a:rPr lang="nl-NL" dirty="0">
                <a:solidFill>
                  <a:srgbClr val="14B2A8"/>
                </a:solidFill>
              </a:rPr>
              <a:t>Registreren wat er in </a:t>
            </a:r>
            <a:br>
              <a:rPr lang="nl-NL" dirty="0">
                <a:solidFill>
                  <a:srgbClr val="14B2A8"/>
                </a:solidFill>
              </a:rPr>
            </a:br>
            <a:r>
              <a:rPr lang="nl-NL" dirty="0">
                <a:solidFill>
                  <a:srgbClr val="14B2A8"/>
                </a:solidFill>
              </a:rPr>
              <a:t>je hub staat</a:t>
            </a:r>
          </a:p>
        </p:txBody>
      </p:sp>
      <p:sp>
        <p:nvSpPr>
          <p:cNvPr id="3" name="Tekstvak 2">
            <a:extLst>
              <a:ext uri="{FF2B5EF4-FFF2-40B4-BE49-F238E27FC236}">
                <a16:creationId xmlns:a16="http://schemas.microsoft.com/office/drawing/2014/main" id="{FEDC0B9C-33AA-8AA7-4A8C-276AD8CECD78}"/>
              </a:ext>
            </a:extLst>
          </p:cNvPr>
          <p:cNvSpPr txBox="1"/>
          <p:nvPr/>
        </p:nvSpPr>
        <p:spPr>
          <a:xfrm>
            <a:off x="4996542" y="2354211"/>
            <a:ext cx="5955862" cy="37286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Via opschrijven tijdens inkuilen, later transacties verwerken in 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Via de app direct transacties verwerken in 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Iedere transactie heeft 1 oorsprong en 1 bestemming</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Aantallen noteren per soort</a:t>
            </a:r>
          </a:p>
          <a:p>
            <a:pPr marL="342900" indent="-342900">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lnSpc>
                <a:spcPct val="150000"/>
              </a:lnSpc>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412AE438-DC1C-2623-A4A5-9157080DBF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6243" y="-1049340"/>
            <a:ext cx="8906799" cy="6295455"/>
          </a:xfrm>
          <a:prstGeom prst="rect">
            <a:avLst/>
          </a:prstGeom>
        </p:spPr>
      </p:pic>
    </p:spTree>
    <p:extLst>
      <p:ext uri="{BB962C8B-B14F-4D97-AF65-F5344CB8AC3E}">
        <p14:creationId xmlns:p14="http://schemas.microsoft.com/office/powerpoint/2010/main" val="1536037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3926617-9D4C-D20D-077F-87EBCFA94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449" y="0"/>
            <a:ext cx="5691007" cy="4472972"/>
          </a:xfrm>
          <a:prstGeom prst="rect">
            <a:avLst/>
          </a:prstGeom>
        </p:spPr>
      </p:pic>
      <p:sp>
        <p:nvSpPr>
          <p:cNvPr id="2" name="Titel 1">
            <a:extLst>
              <a:ext uri="{FF2B5EF4-FFF2-40B4-BE49-F238E27FC236}">
                <a16:creationId xmlns:a16="http://schemas.microsoft.com/office/drawing/2014/main" id="{049B5A00-498E-5D71-56E5-E44C3DD93354}"/>
              </a:ext>
            </a:extLst>
          </p:cNvPr>
          <p:cNvSpPr>
            <a:spLocks noGrp="1"/>
          </p:cNvSpPr>
          <p:nvPr>
            <p:ph type="title"/>
          </p:nvPr>
        </p:nvSpPr>
        <p:spPr>
          <a:xfrm>
            <a:off x="837403" y="282633"/>
            <a:ext cx="9906000" cy="1014152"/>
          </a:xfrm>
        </p:spPr>
        <p:txBody>
          <a:bodyPr/>
          <a:lstStyle/>
          <a:p>
            <a:r>
              <a:rPr lang="nl-NL" dirty="0" err="1">
                <a:solidFill>
                  <a:srgbClr val="14B2A8"/>
                </a:solidFill>
              </a:rPr>
              <a:t>uitdeELDAG</a:t>
            </a:r>
            <a:r>
              <a:rPr lang="nl-NL" dirty="0">
                <a:solidFill>
                  <a:srgbClr val="14B2A8"/>
                </a:solidFill>
              </a:rPr>
              <a:t> VOORBEREIDEN</a:t>
            </a:r>
          </a:p>
        </p:txBody>
      </p:sp>
      <p:sp>
        <p:nvSpPr>
          <p:cNvPr id="3" name="Tekstvak 2">
            <a:extLst>
              <a:ext uri="{FF2B5EF4-FFF2-40B4-BE49-F238E27FC236}">
                <a16:creationId xmlns:a16="http://schemas.microsoft.com/office/drawing/2014/main" id="{86186E2D-C80D-E02C-54F4-13F736EA1106}"/>
              </a:ext>
            </a:extLst>
          </p:cNvPr>
          <p:cNvSpPr txBox="1"/>
          <p:nvPr/>
        </p:nvSpPr>
        <p:spPr>
          <a:xfrm>
            <a:off x="299258" y="1296785"/>
            <a:ext cx="8911243" cy="69403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Maak een </a:t>
            </a:r>
            <a:r>
              <a:rPr lang="nl-NL" sz="2000" dirty="0" err="1">
                <a:latin typeface="Arial" panose="020B0604020202020204" pitchFamily="34" charset="0"/>
                <a:cs typeface="Arial" panose="020B0604020202020204" pitchFamily="34" charset="0"/>
              </a:rPr>
              <a:t>uitdeeldag</a:t>
            </a:r>
            <a:r>
              <a:rPr lang="nl-NL" sz="2000" dirty="0">
                <a:latin typeface="Arial" panose="020B0604020202020204" pitchFamily="34" charset="0"/>
                <a:cs typeface="Arial" panose="020B0604020202020204" pitchFamily="34" charset="0"/>
              </a:rPr>
              <a:t> aan in de bomenplanner </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Regel benodigde materialen (MBN hesjes, vlag, bomenbordjes)</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Regel thee/koffie</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Regel iemand met knoppenkennis</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Vrijwilligers werven</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Maak tijdsloten voor plantlocaties + op slot zetten om pauzes te creëren </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Vrijwilligers die helpen uitdelen komen in aparte lijst</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Registratie extra makkelijk met de app: scan de QR code</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Deel het terrein handig in: kunnen mensen makkelijk doorrijden met de fiets/auto, aanmeldbalie</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Zorg dat je weet welke zaailingen je hebt liggen en waar deze geschikt voor zijn (pakketten maken of via bomenbordjes)</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Kuil van ieder soort alvast een deel uit en bescherm de wortels</a:t>
            </a:r>
          </a:p>
          <a:p>
            <a:pPr marL="342900" indent="-342900">
              <a:spcAft>
                <a:spcPts val="9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spcAft>
                <a:spcPts val="9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spcAft>
                <a:spcPts val="9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a:spcAft>
                <a:spcPts val="900"/>
              </a:spcAft>
              <a:buClr>
                <a:srgbClr val="14B2A8"/>
              </a:buClr>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831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85CB62E-0E22-A2B9-DAE9-734D30EE1A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75" y="0"/>
            <a:ext cx="12185650" cy="6858000"/>
          </a:xfrm>
          <a:prstGeom prst="rect">
            <a:avLst/>
          </a:prstGeom>
        </p:spPr>
      </p:pic>
      <p:pic>
        <p:nvPicPr>
          <p:cNvPr id="6" name="Graphic 5">
            <a:extLst>
              <a:ext uri="{FF2B5EF4-FFF2-40B4-BE49-F238E27FC236}">
                <a16:creationId xmlns:a16="http://schemas.microsoft.com/office/drawing/2014/main" id="{A576EFD1-2111-0347-82C2-01CC31088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4" name="Tekstvak 3">
            <a:extLst>
              <a:ext uri="{FF2B5EF4-FFF2-40B4-BE49-F238E27FC236}">
                <a16:creationId xmlns:a16="http://schemas.microsoft.com/office/drawing/2014/main" id="{D968F18D-3E47-EE06-1B88-D1A281736C09}"/>
              </a:ext>
            </a:extLst>
          </p:cNvPr>
          <p:cNvSpPr txBox="1"/>
          <p:nvPr/>
        </p:nvSpPr>
        <p:spPr>
          <a:xfrm>
            <a:off x="569547" y="6285739"/>
            <a:ext cx="9680763" cy="369332"/>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Van </a:t>
            </a:r>
            <a:r>
              <a:rPr lang="nl-NL" dirty="0">
                <a:latin typeface="Arial" panose="020B0604020202020204" pitchFamily="34" charset="0"/>
                <a:cs typeface="Arial" panose="020B0604020202020204" pitchFamily="34" charset="0"/>
              </a:rPr>
              <a:t>braakliggende</a:t>
            </a:r>
            <a:r>
              <a:rPr lang="nl-NL" sz="1600" dirty="0">
                <a:latin typeface="Arial" panose="020B0604020202020204" pitchFamily="34" charset="0"/>
                <a:cs typeface="Arial" panose="020B0604020202020204" pitchFamily="34" charset="0"/>
              </a:rPr>
              <a:t> parkeerplaats, tot groene ontmoetingsplek die de rest van de stad verder </a:t>
            </a:r>
            <a:r>
              <a:rPr lang="nl-NL" sz="1600" dirty="0" err="1">
                <a:latin typeface="Arial" panose="020B0604020202020204" pitchFamily="34" charset="0"/>
                <a:cs typeface="Arial" panose="020B0604020202020204" pitchFamily="34" charset="0"/>
              </a:rPr>
              <a:t>vergroent</a:t>
            </a:r>
            <a:endParaRPr lang="nl-NL"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497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a:xfrm>
            <a:off x="1143000" y="533401"/>
            <a:ext cx="9663545" cy="844320"/>
          </a:xfrm>
        </p:spPr>
        <p:txBody>
          <a:bodyPr>
            <a:normAutofit/>
          </a:bodyPr>
          <a:lstStyle/>
          <a:p>
            <a:r>
              <a:rPr lang="nl-NL" dirty="0">
                <a:solidFill>
                  <a:srgbClr val="14B2A8"/>
                </a:solidFill>
                <a:latin typeface="Impact" panose="020B0806030902050204" pitchFamily="34" charset="0"/>
                <a:ea typeface="+mj-lt"/>
                <a:cs typeface="+mj-lt"/>
              </a:rPr>
              <a:t>Wat is meer bomen nu? </a:t>
            </a:r>
            <a:endParaRPr lang="nl-NL" dirty="0">
              <a:solidFill>
                <a:srgbClr val="F49D2E"/>
              </a:solidFill>
              <a:latin typeface="Impact" panose="020B0806030902050204" pitchFamily="34" charset="0"/>
            </a:endParaRPr>
          </a:p>
        </p:txBody>
      </p:sp>
      <p:pic>
        <p:nvPicPr>
          <p:cNvPr id="5" name="Afbeelding 5">
            <a:extLst>
              <a:ext uri="{FF2B5EF4-FFF2-40B4-BE49-F238E27FC236}">
                <a16:creationId xmlns:a16="http://schemas.microsoft.com/office/drawing/2014/main" id="{AC53677B-2308-BA4A-D2C3-088698B6B122}"/>
              </a:ext>
            </a:extLst>
          </p:cNvPr>
          <p:cNvPicPr>
            <a:picLocks noChangeAspect="1"/>
          </p:cNvPicPr>
          <p:nvPr/>
        </p:nvPicPr>
        <p:blipFill>
          <a:blip r:embed="rId3"/>
          <a:stretch>
            <a:fillRect/>
          </a:stretch>
        </p:blipFill>
        <p:spPr>
          <a:xfrm>
            <a:off x="936120" y="1994353"/>
            <a:ext cx="2314575" cy="1200150"/>
          </a:xfrm>
          <a:prstGeom prst="rect">
            <a:avLst/>
          </a:prstGeom>
        </p:spPr>
      </p:pic>
      <p:pic>
        <p:nvPicPr>
          <p:cNvPr id="7" name="Afbeelding 7">
            <a:extLst>
              <a:ext uri="{FF2B5EF4-FFF2-40B4-BE49-F238E27FC236}">
                <a16:creationId xmlns:a16="http://schemas.microsoft.com/office/drawing/2014/main" id="{39E39664-027C-34C8-A2B7-9C8310F475B0}"/>
              </a:ext>
            </a:extLst>
          </p:cNvPr>
          <p:cNvPicPr>
            <a:picLocks noChangeAspect="1"/>
          </p:cNvPicPr>
          <p:nvPr/>
        </p:nvPicPr>
        <p:blipFill>
          <a:blip r:embed="rId4"/>
          <a:stretch>
            <a:fillRect/>
          </a:stretch>
        </p:blipFill>
        <p:spPr>
          <a:xfrm>
            <a:off x="928585" y="3183453"/>
            <a:ext cx="2447925" cy="1143000"/>
          </a:xfrm>
          <a:prstGeom prst="rect">
            <a:avLst/>
          </a:prstGeom>
        </p:spPr>
      </p:pic>
      <p:pic>
        <p:nvPicPr>
          <p:cNvPr id="9" name="Afbeelding 6" descr="Afbeelding met tekst&#10;&#10;Automatisch gegenereerde beschrijving">
            <a:extLst>
              <a:ext uri="{FF2B5EF4-FFF2-40B4-BE49-F238E27FC236}">
                <a16:creationId xmlns:a16="http://schemas.microsoft.com/office/drawing/2014/main" id="{5CAF388C-1AC2-22D1-E97A-613A498A22F4}"/>
              </a:ext>
            </a:extLst>
          </p:cNvPr>
          <p:cNvPicPr>
            <a:picLocks noChangeAspect="1"/>
          </p:cNvPicPr>
          <p:nvPr/>
        </p:nvPicPr>
        <p:blipFill>
          <a:blip r:embed="rId5"/>
          <a:stretch>
            <a:fillRect/>
          </a:stretch>
        </p:blipFill>
        <p:spPr>
          <a:xfrm>
            <a:off x="1040895" y="4494695"/>
            <a:ext cx="2209800" cy="1076325"/>
          </a:xfrm>
          <a:prstGeom prst="rect">
            <a:avLst/>
          </a:prstGeom>
        </p:spPr>
      </p:pic>
      <p:sp>
        <p:nvSpPr>
          <p:cNvPr id="11" name="Tekstvak 10">
            <a:extLst>
              <a:ext uri="{FF2B5EF4-FFF2-40B4-BE49-F238E27FC236}">
                <a16:creationId xmlns:a16="http://schemas.microsoft.com/office/drawing/2014/main" id="{BACF0C2C-0FD3-45F4-AE6E-F8732EA60F0F}"/>
              </a:ext>
            </a:extLst>
          </p:cNvPr>
          <p:cNvSpPr txBox="1"/>
          <p:nvPr/>
        </p:nvSpPr>
        <p:spPr>
          <a:xfrm>
            <a:off x="3537915" y="2368880"/>
            <a:ext cx="2862885"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Organisatie en communicatie</a:t>
            </a:r>
          </a:p>
        </p:txBody>
      </p:sp>
      <p:pic>
        <p:nvPicPr>
          <p:cNvPr id="13" name="Onlinemedia 3" title="Boeren planten 50.000 bomen">
            <a:hlinkClick r:id="" action="ppaction://media"/>
            <a:extLst>
              <a:ext uri="{FF2B5EF4-FFF2-40B4-BE49-F238E27FC236}">
                <a16:creationId xmlns:a16="http://schemas.microsoft.com/office/drawing/2014/main" id="{50C17084-6882-2471-5B76-09711EF8939F}"/>
              </a:ext>
            </a:extLst>
          </p:cNvPr>
          <p:cNvPicPr>
            <a:picLocks noRot="1" noChangeAspect="1"/>
          </p:cNvPicPr>
          <p:nvPr>
            <a:videoFile r:link="rId1"/>
          </p:nvPr>
        </p:nvPicPr>
        <p:blipFill>
          <a:blip r:embed="rId6"/>
          <a:stretch>
            <a:fillRect/>
          </a:stretch>
        </p:blipFill>
        <p:spPr>
          <a:xfrm>
            <a:off x="6319811" y="2067141"/>
            <a:ext cx="4603502" cy="3184383"/>
          </a:xfrm>
          <a:prstGeom prst="rect">
            <a:avLst/>
          </a:prstGeom>
        </p:spPr>
      </p:pic>
      <p:sp>
        <p:nvSpPr>
          <p:cNvPr id="17" name="Tekstvak 16">
            <a:extLst>
              <a:ext uri="{FF2B5EF4-FFF2-40B4-BE49-F238E27FC236}">
                <a16:creationId xmlns:a16="http://schemas.microsoft.com/office/drawing/2014/main" id="{FAC41044-5D85-C3D2-5F96-AA8A750C3F00}"/>
              </a:ext>
            </a:extLst>
          </p:cNvPr>
          <p:cNvSpPr txBox="1"/>
          <p:nvPr/>
        </p:nvSpPr>
        <p:spPr>
          <a:xfrm>
            <a:off x="6284548" y="5292830"/>
            <a:ext cx="4028536" cy="338554"/>
          </a:xfrm>
          <a:prstGeom prst="rect">
            <a:avLst/>
          </a:prstGeom>
          <a:noFill/>
        </p:spPr>
        <p:txBody>
          <a:bodyPr wrap="square" rtlCol="0">
            <a:spAutoFit/>
          </a:bodyPr>
          <a:lstStyle/>
          <a:p>
            <a:r>
              <a:rPr lang="nl-NL" sz="1600" dirty="0">
                <a:latin typeface="Arial" panose="020B0604020202020204" pitchFamily="34" charset="0"/>
                <a:cs typeface="Arial" panose="020B0604020202020204" pitchFamily="34" charset="0"/>
              </a:rPr>
              <a:t>Maart 2020, zo begon het… </a:t>
            </a:r>
          </a:p>
        </p:txBody>
      </p:sp>
      <p:sp>
        <p:nvSpPr>
          <p:cNvPr id="3" name="Tekstvak 2">
            <a:extLst>
              <a:ext uri="{FF2B5EF4-FFF2-40B4-BE49-F238E27FC236}">
                <a16:creationId xmlns:a16="http://schemas.microsoft.com/office/drawing/2014/main" id="{D69261C2-AF4E-C5FC-39E1-30E3C2CA9B82}"/>
              </a:ext>
            </a:extLst>
          </p:cNvPr>
          <p:cNvSpPr txBox="1"/>
          <p:nvPr/>
        </p:nvSpPr>
        <p:spPr>
          <a:xfrm>
            <a:off x="3537915" y="3570287"/>
            <a:ext cx="2616359"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De bedenker en aanjager</a:t>
            </a:r>
          </a:p>
        </p:txBody>
      </p:sp>
      <p:sp>
        <p:nvSpPr>
          <p:cNvPr id="4" name="Tekstvak 3">
            <a:extLst>
              <a:ext uri="{FF2B5EF4-FFF2-40B4-BE49-F238E27FC236}">
                <a16:creationId xmlns:a16="http://schemas.microsoft.com/office/drawing/2014/main" id="{B0AE5B96-17A1-4413-0D53-F574D20A0C3C}"/>
              </a:ext>
            </a:extLst>
          </p:cNvPr>
          <p:cNvSpPr txBox="1"/>
          <p:nvPr/>
        </p:nvSpPr>
        <p:spPr>
          <a:xfrm>
            <a:off x="3537915" y="4647690"/>
            <a:ext cx="2616359" cy="584775"/>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300boeren met wens om biodiversiteit te verhogen</a:t>
            </a:r>
          </a:p>
        </p:txBody>
      </p:sp>
      <p:sp>
        <p:nvSpPr>
          <p:cNvPr id="6" name="Tekstvak 5">
            <a:extLst>
              <a:ext uri="{FF2B5EF4-FFF2-40B4-BE49-F238E27FC236}">
                <a16:creationId xmlns:a16="http://schemas.microsoft.com/office/drawing/2014/main" id="{C38841F6-6AB8-4A5C-AC47-FC0375656E04}"/>
              </a:ext>
            </a:extLst>
          </p:cNvPr>
          <p:cNvSpPr txBox="1"/>
          <p:nvPr/>
        </p:nvSpPr>
        <p:spPr>
          <a:xfrm>
            <a:off x="1143000" y="1546167"/>
            <a:ext cx="8932025" cy="369332"/>
          </a:xfrm>
          <a:prstGeom prst="rect">
            <a:avLst/>
          </a:prstGeom>
          <a:noFill/>
        </p:spPr>
        <p:txBody>
          <a:bodyPr wrap="square" rtlCol="0">
            <a:spAutoFit/>
          </a:bodyPr>
          <a:lstStyle/>
          <a:p>
            <a:r>
              <a:rPr lang="nl-NL" dirty="0">
                <a:solidFill>
                  <a:srgbClr val="14B2A8"/>
                </a:solidFill>
                <a:latin typeface="Impact" panose="020B0806030902050204" pitchFamily="34" charset="0"/>
                <a:ea typeface="+mj-lt"/>
                <a:cs typeface="Arial" panose="020B0604020202020204" pitchFamily="34" charset="0"/>
              </a:rPr>
              <a:t>MET 3 STICHTINGEN </a:t>
            </a:r>
            <a:r>
              <a:rPr lang="nl-NL" dirty="0">
                <a:solidFill>
                  <a:srgbClr val="F49D2E"/>
                </a:solidFill>
                <a:latin typeface="Impact" panose="020B0806030902050204" pitchFamily="34" charset="0"/>
                <a:ea typeface="+mj-lt"/>
                <a:cs typeface="Arial" panose="020B0604020202020204" pitchFamily="34" charset="0"/>
              </a:rPr>
              <a:t>DE HANDEN UIT DE MOUWEN</a:t>
            </a:r>
            <a:endParaRPr lang="nl-NL" dirty="0">
              <a:latin typeface="Impact" panose="020B0806030902050204" pitchFamily="34" charset="0"/>
              <a:cs typeface="Arial" panose="020B0604020202020204" pitchFamily="34" charset="0"/>
            </a:endParaRPr>
          </a:p>
        </p:txBody>
      </p:sp>
    </p:spTree>
    <p:extLst>
      <p:ext uri="{BB962C8B-B14F-4D97-AF65-F5344CB8AC3E}">
        <p14:creationId xmlns:p14="http://schemas.microsoft.com/office/powerpoint/2010/main" val="3210568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643D620-841C-1A38-D42C-02F168E34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292" y="-24837"/>
            <a:ext cx="6533431" cy="4616855"/>
          </a:xfrm>
          <a:prstGeom prst="rect">
            <a:avLst/>
          </a:prstGeom>
        </p:spPr>
      </p:pic>
      <p:sp>
        <p:nvSpPr>
          <p:cNvPr id="7" name="Titel 6">
            <a:extLst>
              <a:ext uri="{FF2B5EF4-FFF2-40B4-BE49-F238E27FC236}">
                <a16:creationId xmlns:a16="http://schemas.microsoft.com/office/drawing/2014/main" id="{1ECB3543-BEC1-9A82-7A1C-C4E1852D6F0A}"/>
              </a:ext>
            </a:extLst>
          </p:cNvPr>
          <p:cNvSpPr>
            <a:spLocks noGrp="1"/>
          </p:cNvSpPr>
          <p:nvPr>
            <p:ph type="title"/>
          </p:nvPr>
        </p:nvSpPr>
        <p:spPr>
          <a:xfrm>
            <a:off x="169333" y="0"/>
            <a:ext cx="9906000" cy="1382156"/>
          </a:xfrm>
        </p:spPr>
        <p:txBody>
          <a:bodyPr/>
          <a:lstStyle/>
          <a:p>
            <a:r>
              <a:rPr lang="nl-NL" dirty="0">
                <a:solidFill>
                  <a:srgbClr val="14B2A8"/>
                </a:solidFill>
              </a:rPr>
              <a:t>Hoe ziet een </a:t>
            </a:r>
            <a:r>
              <a:rPr lang="nl-NL" dirty="0" err="1">
                <a:solidFill>
                  <a:srgbClr val="14B2A8"/>
                </a:solidFill>
              </a:rPr>
              <a:t>uitdeeldag</a:t>
            </a:r>
            <a:r>
              <a:rPr lang="nl-NL" dirty="0">
                <a:solidFill>
                  <a:srgbClr val="14B2A8"/>
                </a:solidFill>
              </a:rPr>
              <a:t> eruit?</a:t>
            </a:r>
          </a:p>
        </p:txBody>
      </p:sp>
      <p:graphicFrame>
        <p:nvGraphicFramePr>
          <p:cNvPr id="6" name="Tijdelijke aanduiding voor inhoud 5">
            <a:extLst>
              <a:ext uri="{FF2B5EF4-FFF2-40B4-BE49-F238E27FC236}">
                <a16:creationId xmlns:a16="http://schemas.microsoft.com/office/drawing/2014/main" id="{9C7F91C8-1180-99D3-9A85-DBAAB81D73FE}"/>
              </a:ext>
            </a:extLst>
          </p:cNvPr>
          <p:cNvGraphicFramePr>
            <a:graphicFrameLocks noGrp="1"/>
          </p:cNvGraphicFramePr>
          <p:nvPr>
            <p:ph idx="1"/>
            <p:extLst>
              <p:ext uri="{D42A27DB-BD31-4B8C-83A1-F6EECF244321}">
                <p14:modId xmlns:p14="http://schemas.microsoft.com/office/powerpoint/2010/main" val="3295377570"/>
              </p:ext>
            </p:extLst>
          </p:nvPr>
        </p:nvGraphicFramePr>
        <p:xfrm>
          <a:off x="169333" y="1165241"/>
          <a:ext cx="8376356" cy="5455920"/>
        </p:xfrm>
        <a:graphic>
          <a:graphicData uri="http://schemas.openxmlformats.org/drawingml/2006/table">
            <a:tbl>
              <a:tblPr firstRow="1" bandRow="1">
                <a:tableStyleId>{5C22544A-7EE6-4342-B048-85BDC9FD1C3A}</a:tableStyleId>
              </a:tblPr>
              <a:tblGrid>
                <a:gridCol w="1822547">
                  <a:extLst>
                    <a:ext uri="{9D8B030D-6E8A-4147-A177-3AD203B41FA5}">
                      <a16:colId xmlns:a16="http://schemas.microsoft.com/office/drawing/2014/main" val="3048264941"/>
                    </a:ext>
                  </a:extLst>
                </a:gridCol>
                <a:gridCol w="6553809">
                  <a:extLst>
                    <a:ext uri="{9D8B030D-6E8A-4147-A177-3AD203B41FA5}">
                      <a16:colId xmlns:a16="http://schemas.microsoft.com/office/drawing/2014/main" val="3052684046"/>
                    </a:ext>
                  </a:extLst>
                </a:gridCol>
              </a:tblGrid>
              <a:tr h="665021">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09.00 Aankomst vrijwilligers </a:t>
                      </a:r>
                    </a:p>
                  </a:txBody>
                  <a:tcPr>
                    <a:solidFill>
                      <a:srgbClr val="14B2A8"/>
                    </a:solidFill>
                  </a:tcPr>
                </a:tc>
                <a:tc>
                  <a:txBody>
                    <a:bodyPr/>
                    <a:lstStyle/>
                    <a:p>
                      <a:pPr algn="ct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Je neemt de dag door met de vrijwilligers die helpen uitdelen, legt bomen klaar en zet de route uit voor de ophalers</a:t>
                      </a:r>
                    </a:p>
                  </a:txBody>
                  <a:tcPr>
                    <a:solidFill>
                      <a:srgbClr val="14B2A8"/>
                    </a:solidFill>
                  </a:tcPr>
                </a:tc>
                <a:extLst>
                  <a:ext uri="{0D108BD9-81ED-4DB2-BD59-A6C34878D82A}">
                    <a16:rowId xmlns:a16="http://schemas.microsoft.com/office/drawing/2014/main" val="3964031615"/>
                  </a:ext>
                </a:extLst>
              </a:tr>
              <a:tr h="503803">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09.45 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De vrijwilligers nemen hun positie in met taken</a:t>
                      </a:r>
                    </a:p>
                  </a:txBody>
                  <a:tcPr/>
                </a:tc>
                <a:extLst>
                  <a:ext uri="{0D108BD9-81ED-4DB2-BD59-A6C34878D82A}">
                    <a16:rowId xmlns:a16="http://schemas.microsoft.com/office/drawing/2014/main" val="3119085618"/>
                  </a:ext>
                </a:extLst>
              </a:tr>
              <a:tr h="826238">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10.00 - 12.00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Op de bomenplanner kan je ervoor kiezen je dag op te delen in tijdsloten van een half uur. Je kiest zelf een aantal ophalers. Als je de bomen van tevoren afstemt met locaties en klaarlegt, hoef je voor grote locaties niet perse meer tijd in te ruimen dan voor kleine. Dit hangt af van de voorbereiding</a:t>
                      </a:r>
                    </a:p>
                  </a:txBody>
                  <a:tcPr/>
                </a:tc>
                <a:extLst>
                  <a:ext uri="{0D108BD9-81ED-4DB2-BD59-A6C34878D82A}">
                    <a16:rowId xmlns:a16="http://schemas.microsoft.com/office/drawing/2014/main" val="3944509436"/>
                  </a:ext>
                </a:extLst>
              </a:tr>
              <a:tr h="665021">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12.00- 12.30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Pauze, koffie, lunch d.m.v. roulatie in taken van vrijwilligers of aanpassing van de taken aanvankelijk van hoe het gaat</a:t>
                      </a:r>
                    </a:p>
                  </a:txBody>
                  <a:tcPr/>
                </a:tc>
                <a:extLst>
                  <a:ext uri="{0D108BD9-81ED-4DB2-BD59-A6C34878D82A}">
                    <a16:rowId xmlns:a16="http://schemas.microsoft.com/office/drawing/2014/main" val="2384859219"/>
                  </a:ext>
                </a:extLst>
              </a:tr>
              <a:tr h="503803">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12.30 - 14.00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Volgende ronde aan </a:t>
                      </a:r>
                      <a:r>
                        <a:rPr lang="nl-NL" sz="1400" b="1" i="0" dirty="0" err="1">
                          <a:effectLst/>
                          <a:latin typeface="Arial" panose="020B0604020202020204" pitchFamily="34" charset="0"/>
                          <a:cs typeface="Arial" panose="020B0604020202020204" pitchFamily="34" charset="0"/>
                        </a:rPr>
                        <a:t>tijdslots</a:t>
                      </a:r>
                      <a:r>
                        <a:rPr lang="nl-NL" sz="1400" b="1" i="0" dirty="0">
                          <a:effectLst/>
                          <a:latin typeface="Arial" panose="020B0604020202020204" pitchFamily="34" charset="0"/>
                          <a:cs typeface="Arial" panose="020B0604020202020204" pitchFamily="34" charset="0"/>
                        </a:rPr>
                        <a:t>. Je kunt zelf kiezen hoelang het duurt, dus dit kan ook het einde zijn</a:t>
                      </a:r>
                    </a:p>
                  </a:txBody>
                  <a:tcPr/>
                </a:tc>
                <a:extLst>
                  <a:ext uri="{0D108BD9-81ED-4DB2-BD59-A6C34878D82A}">
                    <a16:rowId xmlns:a16="http://schemas.microsoft.com/office/drawing/2014/main" val="3211133485"/>
                  </a:ext>
                </a:extLst>
              </a:tr>
              <a:tr h="1148673">
                <a:tc>
                  <a:txBody>
                    <a:bodyPr/>
                    <a:lstStyle/>
                    <a:p>
                      <a:pPr fontAlgn="t"/>
                      <a:endParaRPr lang="nl-NL" sz="1400" b="1" i="0">
                        <a:effectLst/>
                        <a:latin typeface="Arial" panose="020B0604020202020204" pitchFamily="34" charset="0"/>
                        <a:cs typeface="Arial" panose="020B0604020202020204" pitchFamily="34" charset="0"/>
                      </a:endParaRPr>
                    </a:p>
                    <a:p>
                      <a:pPr algn="l" rtl="0" fontAlgn="base"/>
                      <a:r>
                        <a:rPr lang="nl-NL" sz="1400" b="1" i="0">
                          <a:effectLst/>
                          <a:latin typeface="Arial" panose="020B0604020202020204" pitchFamily="34" charset="0"/>
                          <a:cs typeface="Arial" panose="020B0604020202020204" pitchFamily="34" charset="0"/>
                        </a:rPr>
                        <a:t>14.00 - 14.30 </a:t>
                      </a:r>
                    </a:p>
                  </a:txBody>
                  <a:tcPr/>
                </a:tc>
                <a:tc>
                  <a:txBody>
                    <a:bodyPr/>
                    <a:lstStyle/>
                    <a:p>
                      <a:pPr fontAlgn="t"/>
                      <a:endParaRPr lang="nl-NL" sz="1400" b="1" i="0" dirty="0">
                        <a:effectLst/>
                        <a:latin typeface="Arial" panose="020B0604020202020204" pitchFamily="34" charset="0"/>
                        <a:cs typeface="Arial" panose="020B0604020202020204" pitchFamily="34" charset="0"/>
                      </a:endParaRPr>
                    </a:p>
                    <a:p>
                      <a:pPr algn="l" rtl="0" fontAlgn="base"/>
                      <a:r>
                        <a:rPr lang="nl-NL" sz="1400" b="1" i="0" dirty="0">
                          <a:effectLst/>
                          <a:latin typeface="Arial" panose="020B0604020202020204" pitchFamily="34" charset="0"/>
                          <a:cs typeface="Arial" panose="020B0604020202020204" pitchFamily="34" charset="0"/>
                        </a:rPr>
                        <a:t>Afronding, opruimen wat toch niet is opgehaald. Je kunt er ook voor kiezen om locaties die te laat zijn/niet zijn gekomen, na te bellen.  </a:t>
                      </a:r>
                    </a:p>
                    <a:p>
                      <a:pPr algn="l" rtl="0" fontAlgn="base"/>
                      <a:r>
                        <a:rPr lang="nl-NL" sz="1400" b="1" i="0" dirty="0">
                          <a:effectLst/>
                          <a:latin typeface="Arial" panose="020B0604020202020204" pitchFamily="34" charset="0"/>
                          <a:cs typeface="Arial" panose="020B0604020202020204" pitchFamily="34" charset="0"/>
                        </a:rPr>
                        <a:t> </a:t>
                      </a:r>
                    </a:p>
                    <a:p>
                      <a:pPr algn="l" rtl="0" fontAlgn="base"/>
                      <a:r>
                        <a:rPr lang="nl-NL" sz="1400" b="1" i="0" dirty="0">
                          <a:effectLst/>
                          <a:latin typeface="Arial" panose="020B0604020202020204" pitchFamily="34" charset="0"/>
                          <a:cs typeface="Arial" panose="020B0604020202020204" pitchFamily="34" charset="0"/>
                        </a:rPr>
                        <a:t>Eventueel kan je je voorraad natellen om te checken of het registreren per app wat er weg is goed is gegaan</a:t>
                      </a:r>
                    </a:p>
                  </a:txBody>
                  <a:tcPr/>
                </a:tc>
                <a:extLst>
                  <a:ext uri="{0D108BD9-81ED-4DB2-BD59-A6C34878D82A}">
                    <a16:rowId xmlns:a16="http://schemas.microsoft.com/office/drawing/2014/main" val="1135145235"/>
                  </a:ext>
                </a:extLst>
              </a:tr>
            </a:tbl>
          </a:graphicData>
        </a:graphic>
      </p:graphicFrame>
    </p:spTree>
    <p:extLst>
      <p:ext uri="{BB962C8B-B14F-4D97-AF65-F5344CB8AC3E}">
        <p14:creationId xmlns:p14="http://schemas.microsoft.com/office/powerpoint/2010/main" val="2831307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32194B3-395A-6933-47CD-DC6DAA0933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92324FAF-1BD3-2705-C5A4-1A956BA77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pic>
        <p:nvPicPr>
          <p:cNvPr id="6" name="Graphic 5">
            <a:extLst>
              <a:ext uri="{FF2B5EF4-FFF2-40B4-BE49-F238E27FC236}">
                <a16:creationId xmlns:a16="http://schemas.microsoft.com/office/drawing/2014/main" id="{8827E65E-B7E5-DBE3-89A1-0CB772A34E9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4352" y="6175420"/>
            <a:ext cx="2275499" cy="406020"/>
          </a:xfrm>
          <a:prstGeom prst="rect">
            <a:avLst/>
          </a:prstGeom>
        </p:spPr>
      </p:pic>
      <p:sp>
        <p:nvSpPr>
          <p:cNvPr id="8" name="Titel 1">
            <a:extLst>
              <a:ext uri="{FF2B5EF4-FFF2-40B4-BE49-F238E27FC236}">
                <a16:creationId xmlns:a16="http://schemas.microsoft.com/office/drawing/2014/main" id="{EAA3A903-8039-3CBC-A84F-69E7803ADE81}"/>
              </a:ext>
            </a:extLst>
          </p:cNvPr>
          <p:cNvSpPr txBox="1">
            <a:spLocks/>
          </p:cNvSpPr>
          <p:nvPr/>
        </p:nvSpPr>
        <p:spPr>
          <a:xfrm>
            <a:off x="1524000" y="2540206"/>
            <a:ext cx="9144000" cy="302530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pPr algn="ctr"/>
            <a:r>
              <a:rPr lang="nl-NL" sz="5200" dirty="0">
                <a:solidFill>
                  <a:schemeClr val="bg1"/>
                </a:solidFill>
                <a:latin typeface="Impact" panose="020B0806030902050204" pitchFamily="34" charset="0"/>
              </a:rPr>
              <a:t>buitenonderdeel</a:t>
            </a:r>
            <a:br>
              <a:rPr lang="nl-NL" sz="9600" dirty="0">
                <a:solidFill>
                  <a:schemeClr val="bg1"/>
                </a:solidFill>
                <a:latin typeface="Impact" panose="020B0806030902050204" pitchFamily="34" charset="0"/>
              </a:rPr>
            </a:br>
            <a:r>
              <a:rPr lang="nl-NL" sz="9600" dirty="0">
                <a:solidFill>
                  <a:schemeClr val="bg1"/>
                </a:solidFill>
                <a:latin typeface="Impact" panose="020B0806030902050204" pitchFamily="34" charset="0"/>
              </a:rPr>
              <a:t>kijken op een </a:t>
            </a:r>
            <a:r>
              <a:rPr lang="nl-NL" sz="9600" dirty="0" err="1">
                <a:solidFill>
                  <a:schemeClr val="bg1"/>
                </a:solidFill>
                <a:latin typeface="Impact" panose="020B0806030902050204" pitchFamily="34" charset="0"/>
              </a:rPr>
              <a:t>bomenhub</a:t>
            </a:r>
            <a:endParaRPr lang="nl-NL" sz="9600" dirty="0">
              <a:solidFill>
                <a:schemeClr val="bg1"/>
              </a:solidFill>
              <a:latin typeface="Impact" panose="020B0806030902050204" pitchFamily="34" charset="0"/>
            </a:endParaRPr>
          </a:p>
        </p:txBody>
      </p:sp>
    </p:spTree>
    <p:extLst>
      <p:ext uri="{BB962C8B-B14F-4D97-AF65-F5344CB8AC3E}">
        <p14:creationId xmlns:p14="http://schemas.microsoft.com/office/powerpoint/2010/main" val="822451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ermopname, groen, Rechthoek&#10;&#10;Automatisch gegenereerde beschrijving">
            <a:extLst>
              <a:ext uri="{FF2B5EF4-FFF2-40B4-BE49-F238E27FC236}">
                <a16:creationId xmlns:a16="http://schemas.microsoft.com/office/drawing/2014/main" id="{4A19A7B6-3A8F-CBCC-662F-AD68733E1AB2}"/>
              </a:ext>
            </a:extLst>
          </p:cNvPr>
          <p:cNvPicPr>
            <a:picLocks noChangeAspect="1"/>
          </p:cNvPicPr>
          <p:nvPr/>
        </p:nvPicPr>
        <p:blipFill rotWithShape="1">
          <a:blip r:embed="rId3">
            <a:extLst>
              <a:ext uri="{28A0092B-C50C-407E-A947-70E740481C1C}">
                <a14:useLocalDpi xmlns:a14="http://schemas.microsoft.com/office/drawing/2010/main" val="0"/>
              </a:ext>
            </a:extLst>
          </a:blip>
          <a:srcRect l="6318" t="42676"/>
          <a:stretch/>
        </p:blipFill>
        <p:spPr>
          <a:xfrm>
            <a:off x="0" y="4446"/>
            <a:ext cx="9089477" cy="1920503"/>
          </a:xfrm>
          <a:prstGeom prst="rect">
            <a:avLst/>
          </a:prstGeom>
        </p:spPr>
      </p:pic>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508000" y="442751"/>
            <a:ext cx="10540999" cy="647699"/>
          </a:xfrm>
        </p:spPr>
        <p:txBody>
          <a:bodyPr>
            <a:normAutofit fontScale="90000"/>
          </a:bodyPr>
          <a:lstStyle/>
          <a:p>
            <a:r>
              <a:rPr lang="nl-NL" dirty="0">
                <a:solidFill>
                  <a:schemeClr val="bg1"/>
                </a:solidFill>
              </a:rPr>
              <a:t>Vaste rollen in een verplantploeg</a:t>
            </a:r>
            <a:endParaRPr lang="nl-NL" dirty="0">
              <a:solidFill>
                <a:srgbClr val="14B2A8"/>
              </a:solidFill>
            </a:endParaRPr>
          </a:p>
        </p:txBody>
      </p:sp>
      <p:sp>
        <p:nvSpPr>
          <p:cNvPr id="7" name="Tijdelijke aanduiding voor inhoud 2">
            <a:extLst>
              <a:ext uri="{FF2B5EF4-FFF2-40B4-BE49-F238E27FC236}">
                <a16:creationId xmlns:a16="http://schemas.microsoft.com/office/drawing/2014/main" id="{2A71AD3F-D6D4-4092-C0ED-65347ED921AB}"/>
              </a:ext>
            </a:extLst>
          </p:cNvPr>
          <p:cNvSpPr txBox="1">
            <a:spLocks/>
          </p:cNvSpPr>
          <p:nvPr/>
        </p:nvSpPr>
        <p:spPr>
          <a:xfrm>
            <a:off x="1142998" y="1367349"/>
            <a:ext cx="9906001" cy="647699"/>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000" b="1" dirty="0">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3866D3BE-B8EC-890D-5471-AF97F2AF6AB6}"/>
              </a:ext>
            </a:extLst>
          </p:cNvPr>
          <p:cNvPicPr>
            <a:picLocks noChangeAspect="1"/>
          </p:cNvPicPr>
          <p:nvPr/>
        </p:nvPicPr>
        <p:blipFill>
          <a:blip r:embed="rId4"/>
          <a:srcRect/>
          <a:stretch/>
        </p:blipFill>
        <p:spPr>
          <a:xfrm>
            <a:off x="7454352" y="4718027"/>
            <a:ext cx="1635125" cy="1635125"/>
          </a:xfrm>
          <a:prstGeom prst="rect">
            <a:avLst/>
          </a:prstGeom>
        </p:spPr>
      </p:pic>
      <p:pic>
        <p:nvPicPr>
          <p:cNvPr id="4" name="Afbeelding 3">
            <a:extLst>
              <a:ext uri="{FF2B5EF4-FFF2-40B4-BE49-F238E27FC236}">
                <a16:creationId xmlns:a16="http://schemas.microsoft.com/office/drawing/2014/main" id="{2C01A4DE-BCC2-7178-5A01-1E932BB065B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824520" y="4826702"/>
            <a:ext cx="1432266" cy="1371874"/>
          </a:xfrm>
          <a:prstGeom prst="rect">
            <a:avLst/>
          </a:prstGeom>
        </p:spPr>
      </p:pic>
      <p:sp>
        <p:nvSpPr>
          <p:cNvPr id="6" name="Tekstvak 5">
            <a:extLst>
              <a:ext uri="{FF2B5EF4-FFF2-40B4-BE49-F238E27FC236}">
                <a16:creationId xmlns:a16="http://schemas.microsoft.com/office/drawing/2014/main" id="{C3151885-E580-F1FA-850B-A19BA038060E}"/>
              </a:ext>
            </a:extLst>
          </p:cNvPr>
          <p:cNvSpPr txBox="1"/>
          <p:nvPr/>
        </p:nvSpPr>
        <p:spPr>
          <a:xfrm>
            <a:off x="7529129" y="4437595"/>
            <a:ext cx="1635125"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BOMEN-BAKKER</a:t>
            </a:r>
            <a:endParaRPr lang="nl-NL" dirty="0"/>
          </a:p>
        </p:txBody>
      </p:sp>
      <p:sp>
        <p:nvSpPr>
          <p:cNvPr id="8" name="Tekstvak 7">
            <a:extLst>
              <a:ext uri="{FF2B5EF4-FFF2-40B4-BE49-F238E27FC236}">
                <a16:creationId xmlns:a16="http://schemas.microsoft.com/office/drawing/2014/main" id="{E90369EC-F8D0-EC04-BBC9-6065296AFB09}"/>
              </a:ext>
            </a:extLst>
          </p:cNvPr>
          <p:cNvSpPr txBox="1"/>
          <p:nvPr/>
        </p:nvSpPr>
        <p:spPr>
          <a:xfrm>
            <a:off x="9562407" y="4437595"/>
            <a:ext cx="2007293"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BOMEN-BEGELEIDER</a:t>
            </a:r>
            <a:endParaRPr lang="nl-NL" dirty="0"/>
          </a:p>
        </p:txBody>
      </p:sp>
      <p:pic>
        <p:nvPicPr>
          <p:cNvPr id="10" name="Afbeelding 9">
            <a:extLst>
              <a:ext uri="{FF2B5EF4-FFF2-40B4-BE49-F238E27FC236}">
                <a16:creationId xmlns:a16="http://schemas.microsoft.com/office/drawing/2014/main" id="{900E3861-EB4A-C682-8A05-1063E1062A64}"/>
              </a:ext>
            </a:extLst>
          </p:cNvPr>
          <p:cNvPicPr>
            <a:picLocks noChangeAspect="1"/>
          </p:cNvPicPr>
          <p:nvPr/>
        </p:nvPicPr>
        <p:blipFill>
          <a:blip r:embed="rId6"/>
          <a:stretch>
            <a:fillRect/>
          </a:stretch>
        </p:blipFill>
        <p:spPr>
          <a:xfrm>
            <a:off x="5422224" y="5012599"/>
            <a:ext cx="1498041" cy="1482396"/>
          </a:xfrm>
          <a:prstGeom prst="rect">
            <a:avLst/>
          </a:prstGeom>
        </p:spPr>
      </p:pic>
      <p:pic>
        <p:nvPicPr>
          <p:cNvPr id="12" name="Afbeelding 11" descr="Afbeelding met schoeisel, kleding, tekenfilm, persoon&#10;&#10;Automatisch gegenereerde beschrijving">
            <a:extLst>
              <a:ext uri="{FF2B5EF4-FFF2-40B4-BE49-F238E27FC236}">
                <a16:creationId xmlns:a16="http://schemas.microsoft.com/office/drawing/2014/main" id="{1DCFCEC8-8D93-0382-EEBC-03B2E917B859}"/>
              </a:ext>
            </a:extLst>
          </p:cNvPr>
          <p:cNvPicPr>
            <a:picLocks noChangeAspect="1"/>
          </p:cNvPicPr>
          <p:nvPr/>
        </p:nvPicPr>
        <p:blipFill>
          <a:blip r:embed="rId7"/>
          <a:stretch>
            <a:fillRect/>
          </a:stretch>
        </p:blipFill>
        <p:spPr>
          <a:xfrm>
            <a:off x="2972932" y="4744108"/>
            <a:ext cx="1743074" cy="1487423"/>
          </a:xfrm>
          <a:prstGeom prst="rect">
            <a:avLst/>
          </a:prstGeom>
        </p:spPr>
      </p:pic>
      <p:sp>
        <p:nvSpPr>
          <p:cNvPr id="13" name="Tekstvak 12">
            <a:extLst>
              <a:ext uri="{FF2B5EF4-FFF2-40B4-BE49-F238E27FC236}">
                <a16:creationId xmlns:a16="http://schemas.microsoft.com/office/drawing/2014/main" id="{C4ED7807-B280-DB6B-418E-DD9F3869D0A0}"/>
              </a:ext>
            </a:extLst>
          </p:cNvPr>
          <p:cNvSpPr txBox="1"/>
          <p:nvPr/>
        </p:nvSpPr>
        <p:spPr>
          <a:xfrm>
            <a:off x="2870784" y="4437595"/>
            <a:ext cx="1854748"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BOMEN-VERTELLER</a:t>
            </a:r>
            <a:endParaRPr lang="nl-NL" dirty="0"/>
          </a:p>
        </p:txBody>
      </p:sp>
      <p:sp>
        <p:nvSpPr>
          <p:cNvPr id="14" name="Tekstvak 13">
            <a:extLst>
              <a:ext uri="{FF2B5EF4-FFF2-40B4-BE49-F238E27FC236}">
                <a16:creationId xmlns:a16="http://schemas.microsoft.com/office/drawing/2014/main" id="{5033FF6B-2973-270C-E703-C8DB301E4494}"/>
              </a:ext>
            </a:extLst>
          </p:cNvPr>
          <p:cNvSpPr txBox="1"/>
          <p:nvPr/>
        </p:nvSpPr>
        <p:spPr>
          <a:xfrm>
            <a:off x="5123684" y="4437595"/>
            <a:ext cx="2007293"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BOMEN-TELLER</a:t>
            </a:r>
            <a:endParaRPr lang="nl-NL" dirty="0"/>
          </a:p>
        </p:txBody>
      </p:sp>
      <p:sp>
        <p:nvSpPr>
          <p:cNvPr id="15" name="Tekstvak 14">
            <a:extLst>
              <a:ext uri="{FF2B5EF4-FFF2-40B4-BE49-F238E27FC236}">
                <a16:creationId xmlns:a16="http://schemas.microsoft.com/office/drawing/2014/main" id="{F23F1FA7-A42D-EA37-38C0-FD62BDBB16B0}"/>
              </a:ext>
            </a:extLst>
          </p:cNvPr>
          <p:cNvSpPr txBox="1"/>
          <p:nvPr/>
        </p:nvSpPr>
        <p:spPr>
          <a:xfrm>
            <a:off x="837507" y="4437595"/>
            <a:ext cx="1635125"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BOMEN-RIJDER</a:t>
            </a:r>
            <a:endParaRPr lang="nl-NL" dirty="0"/>
          </a:p>
        </p:txBody>
      </p:sp>
      <p:pic>
        <p:nvPicPr>
          <p:cNvPr id="16" name="Afbeelding 15" descr="Afbeelding met kleding, persoon, tekenfilm, illustratie&#10;&#10;Automatisch gegenereerde beschrijving">
            <a:extLst>
              <a:ext uri="{FF2B5EF4-FFF2-40B4-BE49-F238E27FC236}">
                <a16:creationId xmlns:a16="http://schemas.microsoft.com/office/drawing/2014/main" id="{54DC7BE9-597A-29BF-9748-9CF8D494AD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336" y="4865730"/>
            <a:ext cx="1591845" cy="1365802"/>
          </a:xfrm>
          <a:prstGeom prst="rect">
            <a:avLst/>
          </a:prstGeom>
        </p:spPr>
      </p:pic>
      <p:pic>
        <p:nvPicPr>
          <p:cNvPr id="17" name="Graphic 16">
            <a:extLst>
              <a:ext uri="{FF2B5EF4-FFF2-40B4-BE49-F238E27FC236}">
                <a16:creationId xmlns:a16="http://schemas.microsoft.com/office/drawing/2014/main" id="{26492F96-4EDC-6B92-40F6-4D6134FE62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0989" y="2093799"/>
            <a:ext cx="3137847" cy="2217876"/>
          </a:xfrm>
          <a:prstGeom prst="rect">
            <a:avLst/>
          </a:prstGeom>
        </p:spPr>
      </p:pic>
      <p:sp>
        <p:nvSpPr>
          <p:cNvPr id="20" name="Tekstvak 19">
            <a:extLst>
              <a:ext uri="{FF2B5EF4-FFF2-40B4-BE49-F238E27FC236}">
                <a16:creationId xmlns:a16="http://schemas.microsoft.com/office/drawing/2014/main" id="{E0BE4955-1725-BAE6-7EAC-BB739F6FDEA5}"/>
              </a:ext>
            </a:extLst>
          </p:cNvPr>
          <p:cNvSpPr txBox="1"/>
          <p:nvPr/>
        </p:nvSpPr>
        <p:spPr>
          <a:xfrm>
            <a:off x="7529129" y="2291295"/>
            <a:ext cx="1635125"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BOMEN-KIJKER</a:t>
            </a:r>
            <a:endParaRPr lang="nl-NL" dirty="0"/>
          </a:p>
        </p:txBody>
      </p:sp>
      <p:sp>
        <p:nvSpPr>
          <p:cNvPr id="21" name="Tekstvak 20">
            <a:extLst>
              <a:ext uri="{FF2B5EF4-FFF2-40B4-BE49-F238E27FC236}">
                <a16:creationId xmlns:a16="http://schemas.microsoft.com/office/drawing/2014/main" id="{61B5DC1C-B374-A6E2-9605-2629F655D0C0}"/>
              </a:ext>
            </a:extLst>
          </p:cNvPr>
          <p:cNvSpPr txBox="1"/>
          <p:nvPr/>
        </p:nvSpPr>
        <p:spPr>
          <a:xfrm>
            <a:off x="9562407" y="2291295"/>
            <a:ext cx="2007293"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BOMEN-BEWAKER</a:t>
            </a:r>
            <a:endParaRPr lang="nl-NL" dirty="0"/>
          </a:p>
        </p:txBody>
      </p:sp>
      <p:sp>
        <p:nvSpPr>
          <p:cNvPr id="24" name="Tekstvak 23">
            <a:extLst>
              <a:ext uri="{FF2B5EF4-FFF2-40B4-BE49-F238E27FC236}">
                <a16:creationId xmlns:a16="http://schemas.microsoft.com/office/drawing/2014/main" id="{51A72ACA-7EED-B242-D2A0-6CD629EF77C1}"/>
              </a:ext>
            </a:extLst>
          </p:cNvPr>
          <p:cNvSpPr txBox="1"/>
          <p:nvPr/>
        </p:nvSpPr>
        <p:spPr>
          <a:xfrm>
            <a:off x="3027746" y="2291295"/>
            <a:ext cx="1967916"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BOMEN-REDDER</a:t>
            </a:r>
            <a:endParaRPr lang="nl-NL" dirty="0"/>
          </a:p>
        </p:txBody>
      </p:sp>
      <p:sp>
        <p:nvSpPr>
          <p:cNvPr id="25" name="Tekstvak 24">
            <a:extLst>
              <a:ext uri="{FF2B5EF4-FFF2-40B4-BE49-F238E27FC236}">
                <a16:creationId xmlns:a16="http://schemas.microsoft.com/office/drawing/2014/main" id="{82EDC66F-906E-1380-4B82-F399AF1CE3B9}"/>
              </a:ext>
            </a:extLst>
          </p:cNvPr>
          <p:cNvSpPr txBox="1"/>
          <p:nvPr/>
        </p:nvSpPr>
        <p:spPr>
          <a:xfrm>
            <a:off x="5123684" y="2291295"/>
            <a:ext cx="2007293"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BOMEN-KENNER</a:t>
            </a:r>
            <a:endParaRPr lang="nl-NL" dirty="0"/>
          </a:p>
        </p:txBody>
      </p:sp>
      <p:sp>
        <p:nvSpPr>
          <p:cNvPr id="26" name="Tekstvak 25">
            <a:extLst>
              <a:ext uri="{FF2B5EF4-FFF2-40B4-BE49-F238E27FC236}">
                <a16:creationId xmlns:a16="http://schemas.microsoft.com/office/drawing/2014/main" id="{AA1965BD-6773-19AF-2186-7E75FA01A51C}"/>
              </a:ext>
            </a:extLst>
          </p:cNvPr>
          <p:cNvSpPr txBox="1"/>
          <p:nvPr/>
        </p:nvSpPr>
        <p:spPr>
          <a:xfrm>
            <a:off x="837507" y="2291295"/>
            <a:ext cx="1967916" cy="369332"/>
          </a:xfrm>
          <a:prstGeom prst="rect">
            <a:avLst/>
          </a:prstGeom>
          <a:noFill/>
        </p:spPr>
        <p:txBody>
          <a:bodyPr wrap="square">
            <a:spAutoFit/>
          </a:bodyPr>
          <a:lstStyle/>
          <a:p>
            <a:pPr algn="ctr"/>
            <a:r>
              <a:rPr lang="nl-NL" sz="1800" dirty="0">
                <a:solidFill>
                  <a:srgbClr val="14B2A8"/>
                </a:solidFill>
                <a:latin typeface="Impact" panose="020B0806030902050204" pitchFamily="34" charset="0"/>
                <a:cs typeface="Arial" panose="020B0604020202020204" pitchFamily="34" charset="0"/>
              </a:rPr>
              <a:t>BOMEN-SCHOUWER</a:t>
            </a:r>
            <a:endParaRPr lang="nl-NL" dirty="0"/>
          </a:p>
        </p:txBody>
      </p:sp>
      <p:pic>
        <p:nvPicPr>
          <p:cNvPr id="30" name="Afbeelding 29">
            <a:extLst>
              <a:ext uri="{FF2B5EF4-FFF2-40B4-BE49-F238E27FC236}">
                <a16:creationId xmlns:a16="http://schemas.microsoft.com/office/drawing/2014/main" id="{9DEE163F-12C5-559D-CCE6-37F4CB6D319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554908" y="2569068"/>
            <a:ext cx="1664160" cy="1664160"/>
          </a:xfrm>
          <a:prstGeom prst="rect">
            <a:avLst/>
          </a:prstGeom>
        </p:spPr>
      </p:pic>
      <p:pic>
        <p:nvPicPr>
          <p:cNvPr id="31" name="Afbeelding 30">
            <a:extLst>
              <a:ext uri="{FF2B5EF4-FFF2-40B4-BE49-F238E27FC236}">
                <a16:creationId xmlns:a16="http://schemas.microsoft.com/office/drawing/2014/main" id="{23877995-9686-6548-58A1-F4ECE57A4AB6}"/>
              </a:ext>
            </a:extLst>
          </p:cNvPr>
          <p:cNvPicPr>
            <a:picLocks noChangeAspect="1"/>
          </p:cNvPicPr>
          <p:nvPr/>
        </p:nvPicPr>
        <p:blipFill>
          <a:blip r:embed="rId12"/>
          <a:stretch>
            <a:fillRect/>
          </a:stretch>
        </p:blipFill>
        <p:spPr>
          <a:xfrm>
            <a:off x="5359533" y="2759074"/>
            <a:ext cx="1439445" cy="1281037"/>
          </a:xfrm>
          <a:prstGeom prst="rect">
            <a:avLst/>
          </a:prstGeom>
        </p:spPr>
      </p:pic>
      <p:pic>
        <p:nvPicPr>
          <p:cNvPr id="34" name="Afbeelding 33">
            <a:extLst>
              <a:ext uri="{FF2B5EF4-FFF2-40B4-BE49-F238E27FC236}">
                <a16:creationId xmlns:a16="http://schemas.microsoft.com/office/drawing/2014/main" id="{FB717DB4-6CE7-A7E5-23CA-8AF0B02324C4}"/>
              </a:ext>
            </a:extLst>
          </p:cNvPr>
          <p:cNvPicPr>
            <a:picLocks noChangeAspect="1"/>
          </p:cNvPicPr>
          <p:nvPr/>
        </p:nvPicPr>
        <p:blipFill>
          <a:blip r:embed="rId13"/>
          <a:srcRect/>
          <a:stretch/>
        </p:blipFill>
        <p:spPr>
          <a:xfrm>
            <a:off x="874133" y="2628995"/>
            <a:ext cx="1561871" cy="1561871"/>
          </a:xfrm>
          <a:prstGeom prst="rect">
            <a:avLst/>
          </a:prstGeom>
        </p:spPr>
      </p:pic>
      <p:pic>
        <p:nvPicPr>
          <p:cNvPr id="35" name="Afbeelding 34">
            <a:extLst>
              <a:ext uri="{FF2B5EF4-FFF2-40B4-BE49-F238E27FC236}">
                <a16:creationId xmlns:a16="http://schemas.microsoft.com/office/drawing/2014/main" id="{1C7EA638-FE97-FB1C-E9A8-5B73E3C00D69}"/>
              </a:ext>
            </a:extLst>
          </p:cNvPr>
          <p:cNvPicPr>
            <a:picLocks noChangeAspect="1"/>
          </p:cNvPicPr>
          <p:nvPr/>
        </p:nvPicPr>
        <p:blipFill>
          <a:blip r:embed="rId14"/>
          <a:stretch>
            <a:fillRect/>
          </a:stretch>
        </p:blipFill>
        <p:spPr>
          <a:xfrm flipH="1">
            <a:off x="2911573" y="2780506"/>
            <a:ext cx="1773169" cy="1286297"/>
          </a:xfrm>
          <a:prstGeom prst="rect">
            <a:avLst/>
          </a:prstGeom>
        </p:spPr>
      </p:pic>
    </p:spTree>
    <p:extLst>
      <p:ext uri="{BB962C8B-B14F-4D97-AF65-F5344CB8AC3E}">
        <p14:creationId xmlns:p14="http://schemas.microsoft.com/office/powerpoint/2010/main" val="3907374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8401CCFE-440B-99A8-60F3-278D9D67F5AB}"/>
              </a:ext>
            </a:extLst>
          </p:cNvPr>
          <p:cNvSpPr txBox="1"/>
          <p:nvPr/>
        </p:nvSpPr>
        <p:spPr>
          <a:xfrm>
            <a:off x="520700" y="711531"/>
            <a:ext cx="6718299" cy="2793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BOMEN-SCHOUWER</a:t>
            </a:r>
          </a:p>
          <a:p>
            <a:pPr algn="r">
              <a:spcAft>
                <a:spcPts val="900"/>
              </a:spcAft>
              <a:buClr>
                <a:srgbClr val="14B2A8"/>
              </a:buClr>
            </a:pPr>
            <a:r>
              <a:rPr lang="nl-NL" sz="1600" dirty="0">
                <a:latin typeface="Arial" panose="020B0604020202020204" pitchFamily="34" charset="0"/>
                <a:cs typeface="Arial" panose="020B0604020202020204" pitchFamily="34" charset="0"/>
              </a:rPr>
              <a:t>Ik zie mijn kans schoon! Daar, daar en ook nog daar! Ik ga op pad, met boswachters, gemeentegroenbeheerders, landgoedeigenaren om te kijken waar de kansen zijn. Zie ik ergens zaailingen met veel afgemaaide soortgenoten eromheen? Kans! Zie ik veel zaailingen die opkomen op een heidegebied, bij wandelpaden, bermen, </a:t>
            </a:r>
            <a:r>
              <a:rPr lang="nl-NL" sz="1600" dirty="0" err="1">
                <a:latin typeface="Arial" panose="020B0604020202020204" pitchFamily="34" charset="0"/>
                <a:cs typeface="Arial" panose="020B0604020202020204" pitchFamily="34" charset="0"/>
              </a:rPr>
              <a:t>overhoekjes</a:t>
            </a:r>
            <a:r>
              <a:rPr lang="nl-NL" sz="1600" dirty="0">
                <a:latin typeface="Arial" panose="020B0604020202020204" pitchFamily="34" charset="0"/>
                <a:cs typeface="Arial" panose="020B0604020202020204" pitchFamily="34" charset="0"/>
              </a:rPr>
              <a:t>? Kansen! Zie ik soms hopen met takken liggen van wilgen, vlieren en andere knot- en stekbare soorten? Kans! Jij helpt ons met het vinden en beoordelen van oogstlocaties. Zo kiezen we de meest kansrijke plekken uit, met de leukste en mooiste soorten om anderen mee blij te maken. </a:t>
            </a:r>
          </a:p>
        </p:txBody>
      </p:sp>
      <p:sp>
        <p:nvSpPr>
          <p:cNvPr id="23" name="Tekstvak 22">
            <a:extLst>
              <a:ext uri="{FF2B5EF4-FFF2-40B4-BE49-F238E27FC236}">
                <a16:creationId xmlns:a16="http://schemas.microsoft.com/office/drawing/2014/main" id="{477ECF98-0D1D-2972-8151-CE724BA8170D}"/>
              </a:ext>
            </a:extLst>
          </p:cNvPr>
          <p:cNvSpPr txBox="1"/>
          <p:nvPr/>
        </p:nvSpPr>
        <p:spPr>
          <a:xfrm>
            <a:off x="4686300" y="4190867"/>
            <a:ext cx="5080000" cy="18081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BOMEN-REDDER</a:t>
            </a:r>
          </a:p>
          <a:p>
            <a:pPr>
              <a:spcAft>
                <a:spcPts val="900"/>
              </a:spcAft>
              <a:buClr>
                <a:srgbClr val="14B2A8"/>
              </a:buClr>
            </a:pPr>
            <a:r>
              <a:rPr lang="nl-NL" sz="1600" dirty="0">
                <a:latin typeface="Arial" panose="020B0604020202020204" pitchFamily="34" charset="0"/>
                <a:cs typeface="Arial" panose="020B0604020202020204" pitchFamily="34" charset="0"/>
              </a:rPr>
              <a:t>Ik vind het leuk om actief buiten bezig te zijn. Ik schep de kansarme boompjes eruit, of ik kuil ze in en/of ik plant ze op een nieuwe locatie. De spade aan de hand, de warme schoenen aan, weer of geen weer, gaan met de banaan. </a:t>
            </a:r>
          </a:p>
        </p:txBody>
      </p:sp>
      <p:pic>
        <p:nvPicPr>
          <p:cNvPr id="27" name="Afbeelding 26">
            <a:extLst>
              <a:ext uri="{FF2B5EF4-FFF2-40B4-BE49-F238E27FC236}">
                <a16:creationId xmlns:a16="http://schemas.microsoft.com/office/drawing/2014/main" id="{66E418A1-BABA-4B3F-ECC8-EBBF998C1FD8}"/>
              </a:ext>
            </a:extLst>
          </p:cNvPr>
          <p:cNvPicPr>
            <a:picLocks noChangeAspect="1"/>
          </p:cNvPicPr>
          <p:nvPr/>
        </p:nvPicPr>
        <p:blipFill>
          <a:blip r:embed="rId3"/>
          <a:srcRect/>
          <a:stretch/>
        </p:blipFill>
        <p:spPr>
          <a:xfrm>
            <a:off x="7391400" y="25267"/>
            <a:ext cx="4165600" cy="4165600"/>
          </a:xfrm>
          <a:prstGeom prst="rect">
            <a:avLst/>
          </a:prstGeom>
        </p:spPr>
      </p:pic>
      <p:pic>
        <p:nvPicPr>
          <p:cNvPr id="7" name="Afbeelding 6">
            <a:extLst>
              <a:ext uri="{FF2B5EF4-FFF2-40B4-BE49-F238E27FC236}">
                <a16:creationId xmlns:a16="http://schemas.microsoft.com/office/drawing/2014/main" id="{C8709648-4DB7-EDFD-7BA2-2C6DAA5E0F2F}"/>
              </a:ext>
            </a:extLst>
          </p:cNvPr>
          <p:cNvPicPr>
            <a:picLocks noChangeAspect="1"/>
          </p:cNvPicPr>
          <p:nvPr/>
        </p:nvPicPr>
        <p:blipFill>
          <a:blip r:embed="rId4"/>
          <a:stretch>
            <a:fillRect/>
          </a:stretch>
        </p:blipFill>
        <p:spPr>
          <a:xfrm flipH="1">
            <a:off x="520700" y="3608240"/>
            <a:ext cx="4165600" cy="3021822"/>
          </a:xfrm>
          <a:prstGeom prst="rect">
            <a:avLst/>
          </a:prstGeom>
        </p:spPr>
      </p:pic>
    </p:spTree>
    <p:extLst>
      <p:ext uri="{BB962C8B-B14F-4D97-AF65-F5344CB8AC3E}">
        <p14:creationId xmlns:p14="http://schemas.microsoft.com/office/powerpoint/2010/main" val="2156225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8401CCFE-440B-99A8-60F3-278D9D67F5AB}"/>
              </a:ext>
            </a:extLst>
          </p:cNvPr>
          <p:cNvSpPr txBox="1"/>
          <p:nvPr/>
        </p:nvSpPr>
        <p:spPr>
          <a:xfrm>
            <a:off x="4920176" y="886948"/>
            <a:ext cx="4992999"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BOMEN-KENNER</a:t>
            </a:r>
          </a:p>
          <a:p>
            <a:pPr>
              <a:spcAft>
                <a:spcPts val="900"/>
              </a:spcAft>
              <a:buClr>
                <a:srgbClr val="14B2A8"/>
              </a:buClr>
            </a:pPr>
            <a:r>
              <a:rPr lang="nl-NL" sz="1600" dirty="0">
                <a:latin typeface="Arial" panose="020B0604020202020204" pitchFamily="34" charset="0"/>
                <a:cs typeface="Arial" panose="020B0604020202020204" pitchFamily="34" charset="0"/>
              </a:rPr>
              <a:t>Ik vind het heerlijk om in de soortenkennis te duiken. Ik ga graag mee bij acties om te zorgen dat de soorten juist worden gelabeld zodat het juiste stekje beland op het juiste plekje. Veel soorten herken ik als ze zaailing zijn, óók in winterstand. De soorten die ik nog niet ken, wil ik dan ook graag leren!</a:t>
            </a:r>
          </a:p>
        </p:txBody>
      </p:sp>
      <p:sp>
        <p:nvSpPr>
          <p:cNvPr id="23" name="Tekstvak 22">
            <a:extLst>
              <a:ext uri="{FF2B5EF4-FFF2-40B4-BE49-F238E27FC236}">
                <a16:creationId xmlns:a16="http://schemas.microsoft.com/office/drawing/2014/main" id="{477ECF98-0D1D-2972-8151-CE724BA8170D}"/>
              </a:ext>
            </a:extLst>
          </p:cNvPr>
          <p:cNvSpPr txBox="1"/>
          <p:nvPr/>
        </p:nvSpPr>
        <p:spPr>
          <a:xfrm>
            <a:off x="1358901" y="3926363"/>
            <a:ext cx="5740400"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BOMEN-KIJKER</a:t>
            </a:r>
          </a:p>
          <a:p>
            <a:pPr algn="r">
              <a:spcAft>
                <a:spcPts val="900"/>
              </a:spcAft>
              <a:buClr>
                <a:srgbClr val="14B2A8"/>
              </a:buClr>
            </a:pPr>
            <a:r>
              <a:rPr lang="nl-NL" sz="1600" dirty="0">
                <a:latin typeface="Arial" panose="020B0604020202020204" pitchFamily="34" charset="0"/>
                <a:cs typeface="Arial" panose="020B0604020202020204" pitchFamily="34" charset="0"/>
              </a:rPr>
              <a:t>Ik ga graag mee bij verplantacties en vind het prachtig om dit verhaal met anderen te delen. Ik zorg dat de groepsfoto van de dag wordt gemaakt, of een voor- en na foto van een gave plantlocatie, of maak het perfecte kiekje waar je kan zien hoe de knopschubben lopen. Dat helpt anderen weer met het herkennen van het boompje!</a:t>
            </a:r>
          </a:p>
        </p:txBody>
      </p:sp>
      <p:pic>
        <p:nvPicPr>
          <p:cNvPr id="33" name="Afbeelding 32">
            <a:extLst>
              <a:ext uri="{FF2B5EF4-FFF2-40B4-BE49-F238E27FC236}">
                <a16:creationId xmlns:a16="http://schemas.microsoft.com/office/drawing/2014/main" id="{5357DDE8-2422-7585-0E59-9509B102C8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416676" y="2609040"/>
            <a:ext cx="3889623" cy="3889623"/>
          </a:xfrm>
          <a:prstGeom prst="rect">
            <a:avLst/>
          </a:prstGeom>
        </p:spPr>
      </p:pic>
      <p:pic>
        <p:nvPicPr>
          <p:cNvPr id="4" name="Afbeelding 3">
            <a:extLst>
              <a:ext uri="{FF2B5EF4-FFF2-40B4-BE49-F238E27FC236}">
                <a16:creationId xmlns:a16="http://schemas.microsoft.com/office/drawing/2014/main" id="{194CAE3A-B3E4-904F-2AEA-4AC18E4483E6}"/>
              </a:ext>
            </a:extLst>
          </p:cNvPr>
          <p:cNvPicPr>
            <a:picLocks noChangeAspect="1"/>
          </p:cNvPicPr>
          <p:nvPr/>
        </p:nvPicPr>
        <p:blipFill>
          <a:blip r:embed="rId3"/>
          <a:stretch>
            <a:fillRect/>
          </a:stretch>
        </p:blipFill>
        <p:spPr>
          <a:xfrm>
            <a:off x="808145" y="395763"/>
            <a:ext cx="3967180" cy="3530600"/>
          </a:xfrm>
          <a:prstGeom prst="rect">
            <a:avLst/>
          </a:prstGeom>
        </p:spPr>
      </p:pic>
    </p:spTree>
    <p:extLst>
      <p:ext uri="{BB962C8B-B14F-4D97-AF65-F5344CB8AC3E}">
        <p14:creationId xmlns:p14="http://schemas.microsoft.com/office/powerpoint/2010/main" val="3790302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kstvak 22">
            <a:extLst>
              <a:ext uri="{FF2B5EF4-FFF2-40B4-BE49-F238E27FC236}">
                <a16:creationId xmlns:a16="http://schemas.microsoft.com/office/drawing/2014/main" id="{477ECF98-0D1D-2972-8151-CE724BA8170D}"/>
              </a:ext>
            </a:extLst>
          </p:cNvPr>
          <p:cNvSpPr txBox="1"/>
          <p:nvPr/>
        </p:nvSpPr>
        <p:spPr>
          <a:xfrm>
            <a:off x="4064000" y="4229627"/>
            <a:ext cx="6578600"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BOMEN-RIJDER</a:t>
            </a:r>
          </a:p>
          <a:p>
            <a:pPr>
              <a:spcAft>
                <a:spcPts val="900"/>
              </a:spcAft>
              <a:buClr>
                <a:srgbClr val="14B2A8"/>
              </a:buClr>
            </a:pPr>
            <a:r>
              <a:rPr lang="nl-NL" sz="1600" b="0" dirty="0">
                <a:solidFill>
                  <a:srgbClr val="000000"/>
                </a:solidFill>
                <a:effectLst/>
                <a:latin typeface="Arial" panose="020B0604020202020204" pitchFamily="34" charset="0"/>
                <a:cs typeface="Arial" panose="020B0604020202020204" pitchFamily="34" charset="0"/>
              </a:rPr>
              <a:t>Ik maak graag ritjes, dus zorg met plezier dat de bomen van A naar B gaan! Ik heb een auto (misschien zelf elektrisch?!) met trekhaak. Een aantal van ons heeft ook zelfs wel een rijbewijs C of eigen aanhanger. Ik ben er helemaal klaar voor op bomen van een </a:t>
            </a:r>
            <a:r>
              <a:rPr lang="nl-NL" sz="1600" b="0" dirty="0" err="1">
                <a:solidFill>
                  <a:srgbClr val="000000"/>
                </a:solidFill>
                <a:effectLst/>
                <a:latin typeface="Arial" panose="020B0604020202020204" pitchFamily="34" charset="0"/>
                <a:cs typeface="Arial" panose="020B0604020202020204" pitchFamily="34" charset="0"/>
              </a:rPr>
              <a:t>oogstdag</a:t>
            </a:r>
            <a:r>
              <a:rPr lang="nl-NL" sz="1600" b="0" dirty="0">
                <a:solidFill>
                  <a:srgbClr val="000000"/>
                </a:solidFill>
                <a:effectLst/>
                <a:latin typeface="Arial" panose="020B0604020202020204" pitchFamily="34" charset="0"/>
                <a:cs typeface="Arial" panose="020B0604020202020204" pitchFamily="34" charset="0"/>
              </a:rPr>
              <a:t> op te halen en bij een </a:t>
            </a:r>
            <a:r>
              <a:rPr lang="nl-NL" sz="1600" b="0" dirty="0" err="1">
                <a:solidFill>
                  <a:srgbClr val="000000"/>
                </a:solidFill>
                <a:effectLst/>
                <a:latin typeface="Arial" panose="020B0604020202020204" pitchFamily="34" charset="0"/>
                <a:cs typeface="Arial" panose="020B0604020202020204" pitchFamily="34" charset="0"/>
              </a:rPr>
              <a:t>bomenhub</a:t>
            </a:r>
            <a:r>
              <a:rPr lang="nl-NL" sz="1600" b="0" dirty="0">
                <a:solidFill>
                  <a:srgbClr val="000000"/>
                </a:solidFill>
                <a:effectLst/>
                <a:latin typeface="Arial" panose="020B0604020202020204" pitchFamily="34" charset="0"/>
                <a:cs typeface="Arial" panose="020B0604020202020204" pitchFamily="34" charset="0"/>
              </a:rPr>
              <a:t> af te leveren. Natuurlijk help ik nog even mee met inkuilen, zodat iedereen weer blij op weg kan.  </a:t>
            </a:r>
            <a:endParaRPr lang="nl-NL" sz="1600" dirty="0">
              <a:latin typeface="Arial" panose="020B0604020202020204" pitchFamily="34" charset="0"/>
              <a:cs typeface="Arial" panose="020B0604020202020204" pitchFamily="34" charset="0"/>
            </a:endParaRPr>
          </a:p>
        </p:txBody>
      </p:sp>
      <p:sp>
        <p:nvSpPr>
          <p:cNvPr id="35" name="Tekstvak 34">
            <a:extLst>
              <a:ext uri="{FF2B5EF4-FFF2-40B4-BE49-F238E27FC236}">
                <a16:creationId xmlns:a16="http://schemas.microsoft.com/office/drawing/2014/main" id="{D7F4E708-B653-C97F-4098-212EE4E048BD}"/>
              </a:ext>
            </a:extLst>
          </p:cNvPr>
          <p:cNvSpPr txBox="1"/>
          <p:nvPr/>
        </p:nvSpPr>
        <p:spPr>
          <a:xfrm>
            <a:off x="587093" y="959887"/>
            <a:ext cx="6578600" cy="18081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BOMEN-BEWAKER</a:t>
            </a:r>
          </a:p>
          <a:p>
            <a:pPr algn="r">
              <a:spcAft>
                <a:spcPts val="900"/>
              </a:spcAft>
              <a:buClr>
                <a:srgbClr val="14B2A8"/>
              </a:buClr>
            </a:pPr>
            <a:r>
              <a:rPr lang="nl-NL" sz="1600" dirty="0">
                <a:latin typeface="Arial" panose="020B0604020202020204" pitchFamily="34" charset="0"/>
                <a:cs typeface="Arial" panose="020B0604020202020204" pitchFamily="34" charset="0"/>
              </a:rPr>
              <a:t>Ik zorg dat de boompjes veilig zijn opgeslagen alvorens ze een tweede kans krijgen. Ik help met het inkuilen en beheer de </a:t>
            </a:r>
            <a:r>
              <a:rPr lang="nl-NL" sz="1600" dirty="0" err="1">
                <a:latin typeface="Arial" panose="020B0604020202020204" pitchFamily="34" charset="0"/>
                <a:cs typeface="Arial" panose="020B0604020202020204" pitchFamily="34" charset="0"/>
              </a:rPr>
              <a:t>bomenhub</a:t>
            </a:r>
            <a:r>
              <a:rPr lang="nl-NL" sz="1600" dirty="0">
                <a:latin typeface="Arial" panose="020B0604020202020204" pitchFamily="34" charset="0"/>
                <a:cs typeface="Arial" panose="020B0604020202020204" pitchFamily="34" charset="0"/>
              </a:rPr>
              <a:t>, kijk wanneer ze water nodig hebben, of wanneer een haarwortel zich zijn kop boven het maaiveld uitsteekt, zorg ik dat deze weer veilig wordt bedekt met grond. </a:t>
            </a:r>
          </a:p>
        </p:txBody>
      </p:sp>
      <p:pic>
        <p:nvPicPr>
          <p:cNvPr id="43" name="Afbeelding 42" descr="Afbeelding met kleding, persoon, tekenfilm, illustratie&#10;&#10;Automatisch gegenereerde beschrijving">
            <a:extLst>
              <a:ext uri="{FF2B5EF4-FFF2-40B4-BE49-F238E27FC236}">
                <a16:creationId xmlns:a16="http://schemas.microsoft.com/office/drawing/2014/main" id="{D0E1A9DF-C5D6-330E-4720-2A97F72AF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25" y="2715380"/>
            <a:ext cx="4046875" cy="3472218"/>
          </a:xfrm>
          <a:prstGeom prst="rect">
            <a:avLst/>
          </a:prstGeom>
        </p:spPr>
      </p:pic>
      <p:pic>
        <p:nvPicPr>
          <p:cNvPr id="2" name="Graphic 1">
            <a:extLst>
              <a:ext uri="{FF2B5EF4-FFF2-40B4-BE49-F238E27FC236}">
                <a16:creationId xmlns:a16="http://schemas.microsoft.com/office/drawing/2014/main" id="{72FB6836-146D-E484-3312-6AEAF6C8F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4200" y="-882843"/>
            <a:ext cx="7772400" cy="5493645"/>
          </a:xfrm>
          <a:prstGeom prst="rect">
            <a:avLst/>
          </a:prstGeom>
        </p:spPr>
      </p:pic>
    </p:spTree>
    <p:extLst>
      <p:ext uri="{BB962C8B-B14F-4D97-AF65-F5344CB8AC3E}">
        <p14:creationId xmlns:p14="http://schemas.microsoft.com/office/powerpoint/2010/main" val="4216705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a:extLst>
              <a:ext uri="{FF2B5EF4-FFF2-40B4-BE49-F238E27FC236}">
                <a16:creationId xmlns:a16="http://schemas.microsoft.com/office/drawing/2014/main" id="{60C149FA-5DAE-2B98-2BDC-2F85996A8FDC}"/>
              </a:ext>
            </a:extLst>
          </p:cNvPr>
          <p:cNvPicPr>
            <a:picLocks noChangeAspect="1"/>
          </p:cNvPicPr>
          <p:nvPr/>
        </p:nvPicPr>
        <p:blipFill>
          <a:blip r:embed="rId2"/>
          <a:srcRect/>
          <a:stretch/>
        </p:blipFill>
        <p:spPr>
          <a:xfrm>
            <a:off x="273898" y="0"/>
            <a:ext cx="4825999" cy="4118186"/>
          </a:xfrm>
          <a:prstGeom prst="rect">
            <a:avLst/>
          </a:prstGeom>
        </p:spPr>
      </p:pic>
      <p:sp>
        <p:nvSpPr>
          <p:cNvPr id="2" name="Tekstvak 1">
            <a:extLst>
              <a:ext uri="{FF2B5EF4-FFF2-40B4-BE49-F238E27FC236}">
                <a16:creationId xmlns:a16="http://schemas.microsoft.com/office/drawing/2014/main" id="{C06363F5-A006-778A-D7C5-4384F2FC6B2F}"/>
              </a:ext>
            </a:extLst>
          </p:cNvPr>
          <p:cNvSpPr txBox="1"/>
          <p:nvPr/>
        </p:nvSpPr>
        <p:spPr>
          <a:xfrm>
            <a:off x="4949911" y="952314"/>
            <a:ext cx="6467389" cy="2300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BOMEN-VERTELLER</a:t>
            </a:r>
          </a:p>
          <a:p>
            <a:pPr>
              <a:spcAft>
                <a:spcPts val="900"/>
              </a:spcAft>
              <a:buClr>
                <a:srgbClr val="14B2A8"/>
              </a:buClr>
            </a:pPr>
            <a:r>
              <a:rPr lang="nl-NL" sz="1600" dirty="0">
                <a:latin typeface="Arial" panose="020B0604020202020204" pitchFamily="34" charset="0"/>
                <a:cs typeface="Arial" panose="020B0604020202020204" pitchFamily="34" charset="0"/>
              </a:rPr>
              <a:t>Ik raak niet uitgepraat over Meer Bomen Nu. Ik ben echt een verbinder, en zorg dat elke dag </a:t>
            </a:r>
            <a:r>
              <a:rPr lang="nl-NL" sz="1600" dirty="0" err="1">
                <a:latin typeface="Arial" panose="020B0604020202020204" pitchFamily="34" charset="0"/>
                <a:cs typeface="Arial" panose="020B0604020202020204" pitchFamily="34" charset="0"/>
              </a:rPr>
              <a:t>stampusvol</a:t>
            </a:r>
            <a:r>
              <a:rPr lang="nl-NL" sz="1600" dirty="0">
                <a:latin typeface="Arial" panose="020B0604020202020204" pitchFamily="34" charset="0"/>
                <a:cs typeface="Arial" panose="020B0604020202020204" pitchFamily="34" charset="0"/>
              </a:rPr>
              <a:t> zit met enthousiaste bomenredders die graag elk boompje een tweede kans willen geven. Ik snap goed wat Meer Bomen Nu wilt bereiken, en schrijf andere (lokale) groene organisaties, gemeenten, boswachters en partners aan om te bouwen aan een circulair groennetwerk. Iedereen kan een rol spelen, nu moeten we die nog met zijn allen oppakken!</a:t>
            </a:r>
          </a:p>
        </p:txBody>
      </p:sp>
      <p:sp>
        <p:nvSpPr>
          <p:cNvPr id="3" name="Tekstvak 2">
            <a:extLst>
              <a:ext uri="{FF2B5EF4-FFF2-40B4-BE49-F238E27FC236}">
                <a16:creationId xmlns:a16="http://schemas.microsoft.com/office/drawing/2014/main" id="{8FA5E210-23B1-7D7C-6F7B-7D419912C84E}"/>
              </a:ext>
            </a:extLst>
          </p:cNvPr>
          <p:cNvSpPr txBox="1"/>
          <p:nvPr/>
        </p:nvSpPr>
        <p:spPr>
          <a:xfrm>
            <a:off x="533400" y="3926363"/>
            <a:ext cx="7531101" cy="2054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BOMEN-TELLER</a:t>
            </a:r>
          </a:p>
          <a:p>
            <a:pPr algn="r">
              <a:spcAft>
                <a:spcPts val="900"/>
              </a:spcAft>
              <a:buClr>
                <a:srgbClr val="14B2A8"/>
              </a:buClr>
            </a:pPr>
            <a:r>
              <a:rPr lang="nl-NL" sz="1600" dirty="0">
                <a:latin typeface="Arial" panose="020B0604020202020204" pitchFamily="34" charset="0"/>
                <a:cs typeface="Arial" panose="020B0604020202020204" pitchFamily="34" charset="0"/>
              </a:rPr>
              <a:t>Het is heerlijk om buiten te zijn maar op de computer ben ik helemaal thuis. Ik zorg dat de boompjes geteld en ingevoerd worden in de Bomenplanner, zodat we trots met de groep kunnen delen hoeveel bomen er zijn gered. Naast bomen tel ik ook vrijwilligers, plantlocaties en zorg ik dat evenementen correct in de bomenplanner-agenda staan. De aangemelde deelnemers krijgen netjes een berichtje van mij met wat ze mee moeten nemen. Al met al, telt dat toch op 😉. </a:t>
            </a:r>
          </a:p>
        </p:txBody>
      </p:sp>
      <p:pic>
        <p:nvPicPr>
          <p:cNvPr id="4" name="Afbeelding 3">
            <a:extLst>
              <a:ext uri="{FF2B5EF4-FFF2-40B4-BE49-F238E27FC236}">
                <a16:creationId xmlns:a16="http://schemas.microsoft.com/office/drawing/2014/main" id="{8CE33733-2F2F-5A6E-9DC4-052053D04C90}"/>
              </a:ext>
            </a:extLst>
          </p:cNvPr>
          <p:cNvPicPr>
            <a:picLocks noChangeAspect="1"/>
          </p:cNvPicPr>
          <p:nvPr/>
        </p:nvPicPr>
        <p:blipFill>
          <a:blip r:embed="rId3"/>
          <a:stretch>
            <a:fillRect/>
          </a:stretch>
        </p:blipFill>
        <p:spPr>
          <a:xfrm>
            <a:off x="8267024" y="3429000"/>
            <a:ext cx="3264576" cy="3230481"/>
          </a:xfrm>
          <a:prstGeom prst="rect">
            <a:avLst/>
          </a:prstGeom>
        </p:spPr>
      </p:pic>
    </p:spTree>
    <p:extLst>
      <p:ext uri="{BB962C8B-B14F-4D97-AF65-F5344CB8AC3E}">
        <p14:creationId xmlns:p14="http://schemas.microsoft.com/office/powerpoint/2010/main" val="1240255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06363F5-A006-778A-D7C5-4384F2FC6B2F}"/>
              </a:ext>
            </a:extLst>
          </p:cNvPr>
          <p:cNvSpPr txBox="1"/>
          <p:nvPr/>
        </p:nvSpPr>
        <p:spPr>
          <a:xfrm>
            <a:off x="4202656" y="587933"/>
            <a:ext cx="5042944" cy="2300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BOMEN-BAKKER</a:t>
            </a:r>
          </a:p>
          <a:p>
            <a:pPr>
              <a:spcAft>
                <a:spcPts val="900"/>
              </a:spcAft>
              <a:buClr>
                <a:srgbClr val="14B2A8"/>
              </a:buClr>
            </a:pPr>
            <a:r>
              <a:rPr lang="nl-NL" sz="1600" dirty="0">
                <a:latin typeface="Arial" panose="020B0604020202020204" pitchFamily="34" charset="0"/>
                <a:cs typeface="Arial" panose="020B0604020202020204" pitchFamily="34" charset="0"/>
              </a:rPr>
              <a:t>Ja ja, ik ben eigenlijk de belangrijkste van de groep. Ik zorg namelijk dat er altijd wat lekkers is op de verplantacties. Ik neem de thermoskannen koffie en thee mee en zorg voor de koek en taart. Ik ben de gangmaker, zorg dat iedereen het naar zijn zin heeft, nooit te beroerd voor een praatje. Ik vind het heerlijk elke dag gezellig te maken. </a:t>
            </a:r>
          </a:p>
        </p:txBody>
      </p:sp>
      <p:pic>
        <p:nvPicPr>
          <p:cNvPr id="6" name="Afbeelding 5">
            <a:extLst>
              <a:ext uri="{FF2B5EF4-FFF2-40B4-BE49-F238E27FC236}">
                <a16:creationId xmlns:a16="http://schemas.microsoft.com/office/drawing/2014/main" id="{9697FBFF-B577-6DF1-252B-F7BD3D3C6E8B}"/>
              </a:ext>
            </a:extLst>
          </p:cNvPr>
          <p:cNvPicPr>
            <a:picLocks noChangeAspect="1"/>
          </p:cNvPicPr>
          <p:nvPr/>
        </p:nvPicPr>
        <p:blipFill>
          <a:blip r:embed="rId2"/>
          <a:srcRect/>
          <a:stretch/>
        </p:blipFill>
        <p:spPr>
          <a:xfrm>
            <a:off x="142793" y="0"/>
            <a:ext cx="4127500" cy="4127500"/>
          </a:xfrm>
          <a:prstGeom prst="rect">
            <a:avLst/>
          </a:prstGeom>
        </p:spPr>
      </p:pic>
      <p:sp>
        <p:nvSpPr>
          <p:cNvPr id="4" name="Tekstvak 3">
            <a:extLst>
              <a:ext uri="{FF2B5EF4-FFF2-40B4-BE49-F238E27FC236}">
                <a16:creationId xmlns:a16="http://schemas.microsoft.com/office/drawing/2014/main" id="{7AA7D6FA-F7EC-4765-B35E-98C333B2B02B}"/>
              </a:ext>
            </a:extLst>
          </p:cNvPr>
          <p:cNvSpPr txBox="1"/>
          <p:nvPr/>
        </p:nvSpPr>
        <p:spPr>
          <a:xfrm>
            <a:off x="685800" y="3905937"/>
            <a:ext cx="6159500" cy="2300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900"/>
              </a:spcAft>
              <a:buClr>
                <a:srgbClr val="14B2A8"/>
              </a:buClr>
            </a:pPr>
            <a:r>
              <a:rPr lang="nl-NL" sz="2400" dirty="0">
                <a:solidFill>
                  <a:srgbClr val="14B2A8"/>
                </a:solidFill>
                <a:latin typeface="Impact" panose="020B0806030902050204" pitchFamily="34" charset="0"/>
                <a:cs typeface="Arial" panose="020B0604020202020204" pitchFamily="34" charset="0"/>
              </a:rPr>
              <a:t>BOMEN-BEGELEIDER</a:t>
            </a:r>
          </a:p>
          <a:p>
            <a:pPr algn="r">
              <a:spcAft>
                <a:spcPts val="900"/>
              </a:spcAft>
              <a:buClr>
                <a:srgbClr val="14B2A8"/>
              </a:buClr>
            </a:pPr>
            <a:r>
              <a:rPr lang="nl-NL" sz="1600" dirty="0">
                <a:latin typeface="Arial" panose="020B0604020202020204" pitchFamily="34" charset="0"/>
                <a:cs typeface="Arial" panose="020B0604020202020204" pitchFamily="34" charset="0"/>
              </a:rPr>
              <a:t>Ik sta op de </a:t>
            </a:r>
            <a:r>
              <a:rPr lang="nl-NL" sz="1600" dirty="0" err="1">
                <a:latin typeface="Arial" panose="020B0604020202020204" pitchFamily="34" charset="0"/>
                <a:cs typeface="Arial" panose="020B0604020202020204" pitchFamily="34" charset="0"/>
              </a:rPr>
              <a:t>oogstdag</a:t>
            </a:r>
            <a:r>
              <a:rPr lang="nl-NL" sz="1600" dirty="0">
                <a:latin typeface="Arial" panose="020B0604020202020204" pitchFamily="34" charset="0"/>
                <a:cs typeface="Arial" panose="020B0604020202020204" pitchFamily="34" charset="0"/>
              </a:rPr>
              <a:t> klaar om iedereen te ontvangen. Ik snap hoe zo’n </a:t>
            </a:r>
            <a:r>
              <a:rPr lang="nl-NL" sz="1600" dirty="0" err="1">
                <a:latin typeface="Arial" panose="020B0604020202020204" pitchFamily="34" charset="0"/>
                <a:cs typeface="Arial" panose="020B0604020202020204" pitchFamily="34" charset="0"/>
              </a:rPr>
              <a:t>oogstdag</a:t>
            </a:r>
            <a:r>
              <a:rPr lang="nl-NL" sz="1600" dirty="0">
                <a:latin typeface="Arial" panose="020B0604020202020204" pitchFamily="34" charset="0"/>
                <a:cs typeface="Arial" panose="020B0604020202020204" pitchFamily="34" charset="0"/>
              </a:rPr>
              <a:t> gaat, en kan het andere mensen goed uitleggen. Ik neem de leiding, en help iedereen op weg om er een topdag van te maken. Ik heb afgestemd met de boswachter wat er waar weg mag, en zorg dat we ons allemaal aan deze afspraken houden. Met mijn team van bomenredders, tellers, kijkers, bakkers, rijders, bewakers, en kenners maken we echt impact!</a:t>
            </a:r>
          </a:p>
        </p:txBody>
      </p:sp>
      <p:pic>
        <p:nvPicPr>
          <p:cNvPr id="7" name="Afbeelding 6">
            <a:extLst>
              <a:ext uri="{FF2B5EF4-FFF2-40B4-BE49-F238E27FC236}">
                <a16:creationId xmlns:a16="http://schemas.microsoft.com/office/drawing/2014/main" id="{B1941D16-416F-6208-D4A4-41DC1E1BC9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28770" y="2730500"/>
            <a:ext cx="3907530" cy="3742767"/>
          </a:xfrm>
          <a:prstGeom prst="rect">
            <a:avLst/>
          </a:prstGeom>
        </p:spPr>
      </p:pic>
    </p:spTree>
    <p:extLst>
      <p:ext uri="{BB962C8B-B14F-4D97-AF65-F5344CB8AC3E}">
        <p14:creationId xmlns:p14="http://schemas.microsoft.com/office/powerpoint/2010/main" val="3285929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DE5682E-EFF8-4FFE-8F00-36543F7497D8}"/>
              </a:ext>
            </a:extLst>
          </p:cNvPr>
          <p:cNvPicPr>
            <a:picLocks noChangeAspect="1"/>
          </p:cNvPicPr>
          <p:nvPr/>
        </p:nvPicPr>
        <p:blipFill>
          <a:blip r:embed="rId2"/>
          <a:stretch>
            <a:fillRect/>
          </a:stretch>
        </p:blipFill>
        <p:spPr>
          <a:xfrm>
            <a:off x="3449052" y="679452"/>
            <a:ext cx="7717757" cy="5192709"/>
          </a:xfrm>
          <a:prstGeom prst="rect">
            <a:avLst/>
          </a:prstGeom>
        </p:spPr>
      </p:pic>
      <p:pic>
        <p:nvPicPr>
          <p:cNvPr id="3" name="Afbeelding 2" descr="Afbeelding met schermopname, groen, Rechthoek&#10;&#10;Automatisch gegenereerde beschrijving">
            <a:extLst>
              <a:ext uri="{FF2B5EF4-FFF2-40B4-BE49-F238E27FC236}">
                <a16:creationId xmlns:a16="http://schemas.microsoft.com/office/drawing/2014/main" id="{C06FC5DB-757C-4C50-821A-ADF46056C0D3}"/>
              </a:ext>
            </a:extLst>
          </p:cNvPr>
          <p:cNvPicPr>
            <a:picLocks noChangeAspect="1"/>
          </p:cNvPicPr>
          <p:nvPr/>
        </p:nvPicPr>
        <p:blipFill rotWithShape="1">
          <a:blip r:embed="rId3">
            <a:extLst>
              <a:ext uri="{28A0092B-C50C-407E-A947-70E740481C1C}">
                <a14:useLocalDpi xmlns:a14="http://schemas.microsoft.com/office/drawing/2010/main" val="0"/>
              </a:ext>
            </a:extLst>
          </a:blip>
          <a:srcRect l="6318" t="42676"/>
          <a:stretch/>
        </p:blipFill>
        <p:spPr>
          <a:xfrm>
            <a:off x="0" y="0"/>
            <a:ext cx="7348451" cy="1778924"/>
          </a:xfrm>
          <a:prstGeom prst="rect">
            <a:avLst/>
          </a:prstGeom>
        </p:spPr>
      </p:pic>
      <p:sp>
        <p:nvSpPr>
          <p:cNvPr id="2" name="Tekstvak 1">
            <a:extLst>
              <a:ext uri="{FF2B5EF4-FFF2-40B4-BE49-F238E27FC236}">
                <a16:creationId xmlns:a16="http://schemas.microsoft.com/office/drawing/2014/main" id="{5A208112-033D-46E3-91F0-BCF592A20AA4}"/>
              </a:ext>
            </a:extLst>
          </p:cNvPr>
          <p:cNvSpPr txBox="1"/>
          <p:nvPr/>
        </p:nvSpPr>
        <p:spPr>
          <a:xfrm>
            <a:off x="428105" y="294731"/>
            <a:ext cx="3065929" cy="769441"/>
          </a:xfrm>
          <a:prstGeom prst="rect">
            <a:avLst/>
          </a:prstGeom>
          <a:noFill/>
        </p:spPr>
        <p:txBody>
          <a:bodyPr wrap="square" rtlCol="0">
            <a:spAutoFit/>
          </a:bodyPr>
          <a:lstStyle/>
          <a:p>
            <a:r>
              <a:rPr lang="nl-NL" sz="4400" dirty="0">
                <a:solidFill>
                  <a:schemeClr val="bg1"/>
                </a:solidFill>
                <a:latin typeface="Impact" panose="020B0806030902050204" pitchFamily="34" charset="0"/>
              </a:rPr>
              <a:t>PLANTEN</a:t>
            </a:r>
          </a:p>
        </p:txBody>
      </p:sp>
    </p:spTree>
    <p:extLst>
      <p:ext uri="{BB962C8B-B14F-4D97-AF65-F5344CB8AC3E}">
        <p14:creationId xmlns:p14="http://schemas.microsoft.com/office/powerpoint/2010/main" val="1557271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0817" y="-1385246"/>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a:effectLst>
            <a:outerShdw blurRad="170251" dir="5400000" algn="ctr" rotWithShape="0">
              <a:schemeClr val="tx1">
                <a:alpha val="50000"/>
              </a:schemeClr>
            </a:outerShdw>
          </a:effectLst>
        </p:spPr>
        <p:txBody>
          <a:bodyPr/>
          <a:lstStyle/>
          <a:p>
            <a:pPr algn="ctr"/>
            <a:r>
              <a:rPr lang="nl-NL" dirty="0">
                <a:solidFill>
                  <a:schemeClr val="bg1"/>
                </a:solidFill>
              </a:rPr>
              <a:t>Bomen en struiken </a:t>
            </a:r>
            <a:br>
              <a:rPr lang="nl-NL" dirty="0">
                <a:solidFill>
                  <a:schemeClr val="bg1"/>
                </a:solidFill>
              </a:rPr>
            </a:br>
            <a:r>
              <a:rPr lang="nl-NL" dirty="0">
                <a:solidFill>
                  <a:schemeClr val="bg1"/>
                </a:solidFill>
              </a:rPr>
              <a:t>Platteland en stedelijk gebied</a:t>
            </a:r>
          </a:p>
        </p:txBody>
      </p:sp>
    </p:spTree>
    <p:extLst>
      <p:ext uri="{BB962C8B-B14F-4D97-AF65-F5344CB8AC3E}">
        <p14:creationId xmlns:p14="http://schemas.microsoft.com/office/powerpoint/2010/main" val="53979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835378" y="193306"/>
            <a:ext cx="10213622" cy="1382156"/>
          </a:xfrm>
        </p:spPr>
        <p:txBody>
          <a:bodyPr/>
          <a:lstStyle/>
          <a:p>
            <a:r>
              <a:rPr lang="nl-NL" dirty="0">
                <a:solidFill>
                  <a:srgbClr val="14B2A8"/>
                </a:solidFill>
                <a:latin typeface="Impact" panose="020B0806030902050204" pitchFamily="34" charset="0"/>
              </a:rPr>
              <a:t>Waarom? De urgentie is hoog!</a:t>
            </a:r>
          </a:p>
        </p:txBody>
      </p:sp>
      <p:pic>
        <p:nvPicPr>
          <p:cNvPr id="6" name="Afbeelding 5">
            <a:extLst>
              <a:ext uri="{FF2B5EF4-FFF2-40B4-BE49-F238E27FC236}">
                <a16:creationId xmlns:a16="http://schemas.microsoft.com/office/drawing/2014/main" id="{88A2AF43-F63D-0857-A263-FC491FC30441}"/>
              </a:ext>
            </a:extLst>
          </p:cNvPr>
          <p:cNvPicPr>
            <a:picLocks noChangeAspect="1"/>
          </p:cNvPicPr>
          <p:nvPr/>
        </p:nvPicPr>
        <p:blipFill rotWithShape="1">
          <a:blip r:embed="rId3"/>
          <a:srcRect l="4390" r="11489"/>
          <a:stretch/>
        </p:blipFill>
        <p:spPr>
          <a:xfrm>
            <a:off x="396366" y="1758567"/>
            <a:ext cx="5311954" cy="4215049"/>
          </a:xfrm>
          <a:prstGeom prst="rect">
            <a:avLst/>
          </a:prstGeom>
        </p:spPr>
      </p:pic>
      <p:pic>
        <p:nvPicPr>
          <p:cNvPr id="7" name="Afbeelding 4">
            <a:extLst>
              <a:ext uri="{FF2B5EF4-FFF2-40B4-BE49-F238E27FC236}">
                <a16:creationId xmlns:a16="http://schemas.microsoft.com/office/drawing/2014/main" id="{A103E157-C282-3921-44C8-41F5D9005DA9}"/>
              </a:ext>
            </a:extLst>
          </p:cNvPr>
          <p:cNvPicPr>
            <a:picLocks noGrp="1" noChangeAspect="1"/>
          </p:cNvPicPr>
          <p:nvPr>
            <p:ph idx="1"/>
          </p:nvPr>
        </p:nvPicPr>
        <p:blipFill rotWithShape="1">
          <a:blip r:embed="rId4"/>
          <a:srcRect l="15590" r="1779" b="2"/>
          <a:stretch/>
        </p:blipFill>
        <p:spPr>
          <a:xfrm>
            <a:off x="6249598" y="1720462"/>
            <a:ext cx="5166576" cy="4253154"/>
          </a:xfrm>
          <a:prstGeom prst="rect">
            <a:avLst/>
          </a:prstGeom>
        </p:spPr>
      </p:pic>
      <p:sp>
        <p:nvSpPr>
          <p:cNvPr id="8" name="Tekstvak 7">
            <a:extLst>
              <a:ext uri="{FF2B5EF4-FFF2-40B4-BE49-F238E27FC236}">
                <a16:creationId xmlns:a16="http://schemas.microsoft.com/office/drawing/2014/main" id="{53EDE558-2F32-044A-36BD-7933564AFB7B}"/>
              </a:ext>
            </a:extLst>
          </p:cNvPr>
          <p:cNvSpPr txBox="1"/>
          <p:nvPr/>
        </p:nvSpPr>
        <p:spPr>
          <a:xfrm>
            <a:off x="396366" y="6051271"/>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Klimaat</a:t>
            </a:r>
          </a:p>
        </p:txBody>
      </p:sp>
      <p:sp>
        <p:nvSpPr>
          <p:cNvPr id="9" name="Tekstvak 8">
            <a:extLst>
              <a:ext uri="{FF2B5EF4-FFF2-40B4-BE49-F238E27FC236}">
                <a16:creationId xmlns:a16="http://schemas.microsoft.com/office/drawing/2014/main" id="{971528A3-8988-528F-9B27-A50CF1787B3F}"/>
              </a:ext>
            </a:extLst>
          </p:cNvPr>
          <p:cNvSpPr txBox="1"/>
          <p:nvPr/>
        </p:nvSpPr>
        <p:spPr>
          <a:xfrm>
            <a:off x="6053638" y="5935816"/>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Biodiversiteit</a:t>
            </a:r>
          </a:p>
        </p:txBody>
      </p:sp>
    </p:spTree>
    <p:extLst>
      <p:ext uri="{BB962C8B-B14F-4D97-AF65-F5344CB8AC3E}">
        <p14:creationId xmlns:p14="http://schemas.microsoft.com/office/powerpoint/2010/main" val="1471737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6096000" y="132944"/>
            <a:ext cx="4265141" cy="1382156"/>
          </a:xfrm>
        </p:spPr>
        <p:txBody>
          <a:bodyPr/>
          <a:lstStyle/>
          <a:p>
            <a:r>
              <a:rPr lang="nl-NL" dirty="0">
                <a:solidFill>
                  <a:srgbClr val="14B2A8"/>
                </a:solidFill>
              </a:rPr>
              <a:t>(VER)Planten</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5740400" y="1515100"/>
            <a:ext cx="6196675" cy="4518878"/>
          </a:xfrm>
        </p:spPr>
        <p:txBody>
          <a:bodyPr vert="horz" lIns="91440" tIns="45720" rIns="91440" bIns="45720" rtlCol="0" anchor="t">
            <a:noAutofit/>
          </a:bodyPr>
          <a:lstStyle/>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1/3 </a:t>
            </a:r>
            <a:r>
              <a:rPr lang="en-US" sz="2000" dirty="0" err="1">
                <a:solidFill>
                  <a:schemeClr val="tx2"/>
                </a:solidFill>
                <a:latin typeface="Arial" panose="020B0604020202020204" pitchFamily="34" charset="0"/>
                <a:cs typeface="Arial" panose="020B0604020202020204" pitchFamily="34" charset="0"/>
              </a:rPr>
              <a:t>boer</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voedselbos</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stedelijk</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ingewikkelde</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contracten</a:t>
            </a:r>
            <a:endParaRPr lang="en-US" sz="2000" dirty="0">
              <a:solidFill>
                <a:schemeClr val="tx2"/>
              </a:solidFill>
              <a:latin typeface="Arial" panose="020B0604020202020204" pitchFamily="34" charset="0"/>
              <a:cs typeface="Arial" panose="020B0604020202020204" pitchFamily="34" charset="0"/>
            </a:endParaRPr>
          </a:p>
          <a:p>
            <a:pPr>
              <a:spcBef>
                <a:spcPts val="0"/>
              </a:spcBef>
              <a:spcAft>
                <a:spcPts val="600"/>
              </a:spcAft>
              <a:buSzPct val="120000"/>
            </a:pPr>
            <a:r>
              <a:rPr lang="en-US" sz="2000" dirty="0" err="1">
                <a:solidFill>
                  <a:schemeClr val="tx2"/>
                </a:solidFill>
                <a:latin typeface="Arial" panose="020B0604020202020204" pitchFamily="34" charset="0"/>
                <a:cs typeface="Arial" panose="020B0604020202020204" pitchFamily="34" charset="0"/>
              </a:rPr>
              <a:t>Geven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altijd</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een</a:t>
            </a:r>
            <a:r>
              <a:rPr lang="en-US" sz="2000" dirty="0">
                <a:solidFill>
                  <a:schemeClr val="tx2"/>
                </a:solidFill>
                <a:latin typeface="Arial" panose="020B0604020202020204" pitchFamily="34" charset="0"/>
                <a:cs typeface="Arial" panose="020B0604020202020204" pitchFamily="34" charset="0"/>
              </a:rPr>
              <a:t> mix mee</a:t>
            </a: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Wie </a:t>
            </a:r>
            <a:r>
              <a:rPr lang="en-US" sz="2000" dirty="0" err="1">
                <a:solidFill>
                  <a:schemeClr val="tx2"/>
                </a:solidFill>
                <a:latin typeface="Arial" panose="020B0604020202020204" pitchFamily="34" charset="0"/>
                <a:cs typeface="Arial" panose="020B0604020202020204" pitchFamily="34" charset="0"/>
              </a:rPr>
              <a:t>meehelpt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krijgt</a:t>
            </a:r>
            <a:r>
              <a:rPr lang="en-US" sz="2000" dirty="0">
                <a:solidFill>
                  <a:schemeClr val="tx2"/>
                </a:solidFill>
                <a:latin typeface="Arial" panose="020B0604020202020204" pitchFamily="34" charset="0"/>
                <a:cs typeface="Arial" panose="020B0604020202020204" pitchFamily="34" charset="0"/>
              </a:rPr>
              <a:t> de </a:t>
            </a:r>
            <a:r>
              <a:rPr lang="en-US" sz="2000" dirty="0" err="1">
                <a:solidFill>
                  <a:schemeClr val="tx2"/>
                </a:solidFill>
                <a:latin typeface="Arial" panose="020B0604020202020204" pitchFamily="34" charset="0"/>
                <a:cs typeface="Arial" panose="020B0604020202020204" pitchFamily="34" charset="0"/>
              </a:rPr>
              <a:t>mooiste</a:t>
            </a:r>
            <a:r>
              <a:rPr lang="en-US" sz="2000" dirty="0">
                <a:solidFill>
                  <a:schemeClr val="tx2"/>
                </a:solidFill>
                <a:latin typeface="Arial" panose="020B0604020202020204" pitchFamily="34" charset="0"/>
                <a:cs typeface="Arial" panose="020B0604020202020204" pitchFamily="34" charset="0"/>
              </a:rPr>
              <a:t> mix</a:t>
            </a: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Ook </a:t>
            </a:r>
            <a:r>
              <a:rPr lang="en-US" sz="2000" dirty="0" err="1">
                <a:solidFill>
                  <a:schemeClr val="tx2"/>
                </a:solidFill>
                <a:latin typeface="Arial" panose="020B0604020202020204" pitchFamily="34" charset="0"/>
                <a:cs typeface="Arial" panose="020B0604020202020204" pitchFamily="34" charset="0"/>
              </a:rPr>
              <a:t>plantlocaties</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kunnen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hulptroepen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inroepen</a:t>
            </a:r>
            <a:r>
              <a:rPr lang="en-US" sz="2000" dirty="0">
                <a:solidFill>
                  <a:schemeClr val="tx2"/>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van</a:t>
            </a:r>
            <a:r>
              <a:rPr lang="en-US" sz="2000" dirty="0">
                <a:solidFill>
                  <a:schemeClr val="tx2"/>
                </a:solidFill>
                <a:latin typeface="Arial" panose="020B0604020202020204" pitchFamily="34" charset="0"/>
                <a:cs typeface="Arial" panose="020B0604020202020204" pitchFamily="34" charset="0"/>
              </a:rPr>
              <a:t> de </a:t>
            </a:r>
            <a:r>
              <a:rPr lang="en-US" sz="2000" dirty="0" err="1">
                <a:solidFill>
                  <a:schemeClr val="tx2"/>
                </a:solidFill>
                <a:latin typeface="Arial" panose="020B0604020202020204" pitchFamily="34" charset="0"/>
                <a:cs typeface="Arial" panose="020B0604020202020204" pitchFamily="34" charset="0"/>
              </a:rPr>
              <a:t>bomenplanner</a:t>
            </a:r>
            <a:endParaRPr lang="en-US" sz="2000" dirty="0">
              <a:solidFill>
                <a:schemeClr val="tx2"/>
              </a:solidFill>
              <a:latin typeface="Arial" panose="020B0604020202020204" pitchFamily="34" charset="0"/>
              <a:cs typeface="Arial" panose="020B0604020202020204" pitchFamily="34" charset="0"/>
            </a:endParaRPr>
          </a:p>
          <a:p>
            <a:pPr>
              <a:spcBef>
                <a:spcPts val="0"/>
              </a:spcBef>
              <a:spcAft>
                <a:spcPts val="600"/>
              </a:spcAft>
              <a:buSzPct val="120000"/>
            </a:pPr>
            <a:r>
              <a:rPr lang="en-US" sz="2000" dirty="0" err="1">
                <a:latin typeface="Arial" panose="020B0604020202020204" pitchFamily="34" charset="0"/>
                <a:cs typeface="Arial" panose="020B0604020202020204" pitchFamily="34" charset="0"/>
              </a:rPr>
              <a:t>Plantlocatie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zelf</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planten</a:t>
            </a:r>
            <a:r>
              <a:rPr lang="en-US" sz="2000" dirty="0">
                <a:latin typeface="Arial" panose="020B0604020202020204" pitchFamily="34" charset="0"/>
                <a:cs typeface="Arial" panose="020B0604020202020204" pitchFamily="34" charset="0"/>
              </a:rPr>
              <a:t> of </a:t>
            </a:r>
            <a:r>
              <a:rPr lang="en-US" sz="2000" dirty="0" err="1">
                <a:latin typeface="Arial" panose="020B0604020202020204" pitchFamily="34" charset="0"/>
                <a:cs typeface="Arial" panose="020B0604020202020204" pitchFamily="34" charset="0"/>
              </a:rPr>
              <a:t>plantevent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aanmaken</a:t>
            </a:r>
            <a:r>
              <a:rPr lang="en-US" sz="2000" dirty="0">
                <a:latin typeface="Arial" panose="020B0604020202020204" pitchFamily="34" charset="0"/>
                <a:cs typeface="Arial" panose="020B0604020202020204" pitchFamily="34" charset="0"/>
              </a:rPr>
              <a:t> in de </a:t>
            </a:r>
            <a:r>
              <a:rPr lang="en-US" sz="2000" dirty="0" err="1">
                <a:latin typeface="Arial" panose="020B0604020202020204" pitchFamily="34" charset="0"/>
                <a:cs typeface="Arial" panose="020B0604020202020204" pitchFamily="34" charset="0"/>
              </a:rPr>
              <a:t>bomenplanner</a:t>
            </a:r>
            <a:endParaRPr lang="en-US" sz="2000" dirty="0">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Planten</a:t>
            </a:r>
            <a:r>
              <a:rPr lang="en-US" sz="2000" dirty="0">
                <a:solidFill>
                  <a:schemeClr val="tx2"/>
                </a:solidFill>
                <a:latin typeface="Arial" panose="020B0604020202020204" pitchFamily="34" charset="0"/>
                <a:cs typeface="Arial" panose="020B0604020202020204" pitchFamily="34" charset="0"/>
              </a:rPr>
              <a:t> met </a:t>
            </a:r>
            <a:r>
              <a:rPr lang="en-US" sz="2000" dirty="0" err="1">
                <a:solidFill>
                  <a:schemeClr val="tx2"/>
                </a:solidFill>
                <a:latin typeface="Arial" panose="020B0604020202020204" pitchFamily="34" charset="0"/>
                <a:cs typeface="Arial" panose="020B0604020202020204" pitchFamily="34" charset="0"/>
              </a:rPr>
              <a:t>bedrijven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scholen</a:t>
            </a:r>
            <a:r>
              <a:rPr lang="en-US" sz="2000" dirty="0">
                <a:latin typeface="Arial" panose="020B0604020202020204" pitchFamily="34" charset="0"/>
                <a:cs typeface="Arial" panose="020B0604020202020204" pitchFamily="34" charset="0"/>
              </a:rPr>
              <a:t> etc.</a:t>
            </a:r>
          </a:p>
          <a:p>
            <a:pPr marL="0" indent="0">
              <a:spcBef>
                <a:spcPts val="0"/>
              </a:spcBef>
              <a:spcAft>
                <a:spcPts val="600"/>
              </a:spcAft>
              <a:buSzPct val="120000"/>
              <a:buNone/>
            </a:pPr>
            <a:endParaRPr lang="en-US" sz="2000" dirty="0">
              <a:solidFill>
                <a:schemeClr val="tx2"/>
              </a:solidFill>
              <a:latin typeface="Arial" panose="020B0604020202020204" pitchFamily="34" charset="0"/>
              <a:ea typeface="+mn-lt"/>
              <a:cs typeface="Arial" panose="020B0604020202020204" pitchFamily="34" charset="0"/>
            </a:endParaRPr>
          </a:p>
        </p:txBody>
      </p:sp>
      <p:pic>
        <p:nvPicPr>
          <p:cNvPr id="4" name="Afbeelding 3" descr="Afbeelding met kleding, persoon, buitenshuis, glimlach&#10;&#10;Automatisch gegenereerde beschrijving">
            <a:extLst>
              <a:ext uri="{FF2B5EF4-FFF2-40B4-BE49-F238E27FC236}">
                <a16:creationId xmlns:a16="http://schemas.microsoft.com/office/drawing/2014/main" id="{F913F1B7-4835-3893-2905-801592FE5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Tree>
    <p:extLst>
      <p:ext uri="{BB962C8B-B14F-4D97-AF65-F5344CB8AC3E}">
        <p14:creationId xmlns:p14="http://schemas.microsoft.com/office/powerpoint/2010/main" val="3117241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6D547249-8398-BBB3-651A-B2A0296F8C91}"/>
              </a:ext>
            </a:extLst>
          </p:cNvPr>
          <p:cNvSpPr txBox="1">
            <a:spLocks/>
          </p:cNvSpPr>
          <p:nvPr/>
        </p:nvSpPr>
        <p:spPr>
          <a:xfrm>
            <a:off x="5372888" y="-91392"/>
            <a:ext cx="4265141" cy="1092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r>
              <a:rPr lang="nl-NL" dirty="0">
                <a:solidFill>
                  <a:srgbClr val="14B2A8"/>
                </a:solidFill>
                <a:latin typeface="Impact" panose="020B0806030902050204" pitchFamily="34" charset="0"/>
              </a:rPr>
              <a:t>Hoe te </a:t>
            </a:r>
            <a:r>
              <a:rPr lang="nl-NL" dirty="0" err="1">
                <a:solidFill>
                  <a:srgbClr val="14B2A8"/>
                </a:solidFill>
                <a:latin typeface="Impact" panose="020B0806030902050204" pitchFamily="34" charset="0"/>
              </a:rPr>
              <a:t>planteN</a:t>
            </a:r>
            <a:r>
              <a:rPr lang="nl-NL" dirty="0">
                <a:solidFill>
                  <a:srgbClr val="14B2A8"/>
                </a:solidFill>
                <a:latin typeface="Impact" panose="020B0806030902050204" pitchFamily="34" charset="0"/>
              </a:rPr>
              <a:t>?</a:t>
            </a:r>
          </a:p>
        </p:txBody>
      </p:sp>
      <p:sp>
        <p:nvSpPr>
          <p:cNvPr id="11" name="Tijdelijke aanduiding voor inhoud 2">
            <a:extLst>
              <a:ext uri="{FF2B5EF4-FFF2-40B4-BE49-F238E27FC236}">
                <a16:creationId xmlns:a16="http://schemas.microsoft.com/office/drawing/2014/main" id="{ACE2EB83-96EF-3021-EA2D-3952400211B7}"/>
              </a:ext>
            </a:extLst>
          </p:cNvPr>
          <p:cNvSpPr>
            <a:spLocks noGrp="1"/>
          </p:cNvSpPr>
          <p:nvPr>
            <p:ph idx="1"/>
          </p:nvPr>
        </p:nvSpPr>
        <p:spPr>
          <a:xfrm>
            <a:off x="5442899" y="839263"/>
            <a:ext cx="5225101" cy="5698446"/>
          </a:xfrm>
        </p:spPr>
        <p:txBody>
          <a:bodyPr vert="horz" lIns="91440" tIns="45720" rIns="91440" bIns="45720" rtlCol="0" anchor="t">
            <a:noAutofit/>
          </a:bodyPr>
          <a:lstStyle/>
          <a:p>
            <a:pPr marL="0" indent="0">
              <a:spcBef>
                <a:spcPct val="20000"/>
              </a:spcBef>
              <a:buSzPct val="120000"/>
              <a:buNone/>
            </a:pPr>
            <a:r>
              <a:rPr lang="nl-NL" sz="1600" b="1" dirty="0">
                <a:solidFill>
                  <a:srgbClr val="000000"/>
                </a:solidFill>
                <a:latin typeface="Arial" panose="020B0604020202020204" pitchFamily="34" charset="0"/>
                <a:ea typeface="+mn-lt"/>
                <a:cs typeface="Arial" panose="020B0604020202020204" pitchFamily="34" charset="0"/>
              </a:rPr>
              <a:t>Stap 1</a:t>
            </a:r>
            <a:r>
              <a:rPr lang="nl-NL" sz="1600" dirty="0">
                <a:solidFill>
                  <a:srgbClr val="000000"/>
                </a:solidFill>
                <a:latin typeface="Arial" panose="020B0604020202020204" pitchFamily="34" charset="0"/>
                <a:ea typeface="+mn-lt"/>
                <a:cs typeface="Arial" panose="020B0604020202020204" pitchFamily="34" charset="0"/>
              </a:rPr>
              <a:t>: Bomen uitkiezen</a:t>
            </a:r>
          </a:p>
          <a:p>
            <a:pPr lvl="1">
              <a:spcBef>
                <a:spcPct val="20000"/>
              </a:spcBef>
              <a:buSzPct val="120000"/>
            </a:pPr>
            <a:r>
              <a:rPr lang="nl-NL" sz="1600" dirty="0">
                <a:solidFill>
                  <a:schemeClr val="tx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meerbomen.nu/bomenvinder</a:t>
            </a:r>
            <a:br>
              <a:rPr lang="nl-NL" sz="1600" dirty="0">
                <a:solidFill>
                  <a:schemeClr val="tx1"/>
                </a:solidFill>
                <a:latin typeface="Arial" panose="020B0604020202020204" pitchFamily="34" charset="0"/>
                <a:ea typeface="+mn-lt"/>
                <a:cs typeface="Arial" panose="020B0604020202020204" pitchFamily="34" charset="0"/>
              </a:rPr>
            </a:br>
            <a:endParaRPr lang="en-US" sz="1600" dirty="0">
              <a:solidFill>
                <a:schemeClr val="tx1"/>
              </a:solidFill>
              <a:latin typeface="Arial" panose="020B0604020202020204" pitchFamily="34" charset="0"/>
              <a:cs typeface="Arial" panose="020B0604020202020204" pitchFamily="34" charset="0"/>
            </a:endParaRPr>
          </a:p>
          <a:p>
            <a:pPr marL="0" indent="0">
              <a:spcBef>
                <a:spcPct val="20000"/>
              </a:spcBef>
              <a:buSzPct val="120000"/>
              <a:buNone/>
            </a:pPr>
            <a:r>
              <a:rPr lang="nl-NL" sz="1600" b="1" dirty="0">
                <a:solidFill>
                  <a:srgbClr val="000000"/>
                </a:solidFill>
                <a:latin typeface="Arial" panose="020B0604020202020204" pitchFamily="34" charset="0"/>
                <a:cs typeface="Arial" panose="020B0604020202020204" pitchFamily="34" charset="0"/>
              </a:rPr>
              <a:t>Stap 2</a:t>
            </a:r>
            <a:r>
              <a:rPr lang="nl-NL" sz="1600" dirty="0">
                <a:solidFill>
                  <a:srgbClr val="000000"/>
                </a:solidFill>
                <a:latin typeface="Arial" panose="020B0604020202020204" pitchFamily="34" charset="0"/>
                <a:cs typeface="Arial" panose="020B0604020202020204" pitchFamily="34" charset="0"/>
              </a:rPr>
              <a:t>: Het komen aan bomen</a:t>
            </a:r>
          </a:p>
          <a:p>
            <a:pPr lvl="1">
              <a:spcBef>
                <a:spcPct val="20000"/>
              </a:spcBef>
              <a:spcAft>
                <a:spcPts val="0"/>
              </a:spcAft>
              <a:buSzPct val="120000"/>
            </a:pPr>
            <a:r>
              <a:rPr lang="nl-NL" sz="1600" dirty="0">
                <a:solidFill>
                  <a:srgbClr val="000000"/>
                </a:solidFill>
                <a:latin typeface="Arial" panose="020B0604020202020204" pitchFamily="34" charset="0"/>
                <a:cs typeface="Arial" panose="020B0604020202020204" pitchFamily="34" charset="0"/>
              </a:rPr>
              <a:t>Het aanmelden voor bomen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Het vervoeren van bomen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Bij thuiskomst gelijk wortels beschermen!</a:t>
            </a:r>
            <a:br>
              <a:rPr lang="nl-NL" sz="1600" dirty="0">
                <a:solidFill>
                  <a:srgbClr val="000000"/>
                </a:solidFill>
                <a:latin typeface="Arial" panose="020B0604020202020204" pitchFamily="34" charset="0"/>
                <a:cs typeface="Arial" panose="020B0604020202020204" pitchFamily="34" charset="0"/>
              </a:rPr>
            </a:br>
            <a:endParaRPr lang="nl-NL" sz="1600" dirty="0">
              <a:solidFill>
                <a:srgbClr val="000000"/>
              </a:solidFill>
              <a:latin typeface="Arial" panose="020B0604020202020204" pitchFamily="34" charset="0"/>
              <a:cs typeface="Arial" panose="020B0604020202020204" pitchFamily="34" charset="0"/>
            </a:endParaRPr>
          </a:p>
          <a:p>
            <a:pPr marL="0" indent="0">
              <a:spcBef>
                <a:spcPct val="20000"/>
              </a:spcBef>
              <a:buSzPct val="120000"/>
              <a:buNone/>
            </a:pPr>
            <a:r>
              <a:rPr lang="nl-NL" sz="1600" b="1" dirty="0">
                <a:solidFill>
                  <a:srgbClr val="000000"/>
                </a:solidFill>
                <a:latin typeface="Arial" panose="020B0604020202020204" pitchFamily="34" charset="0"/>
                <a:cs typeface="Arial" panose="020B0604020202020204" pitchFamily="34" charset="0"/>
              </a:rPr>
              <a:t>Stap 3</a:t>
            </a:r>
            <a:r>
              <a:rPr lang="nl-NL" sz="1600" dirty="0">
                <a:solidFill>
                  <a:srgbClr val="000000"/>
                </a:solidFill>
                <a:latin typeface="Arial" panose="020B0604020202020204" pitchFamily="34" charset="0"/>
                <a:cs typeface="Arial" panose="020B0604020202020204" pitchFamily="34" charset="0"/>
              </a:rPr>
              <a:t>: Het planten van je bomen </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Kies waar je je boom plant</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De gaten graven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De boom in het gat zetten en gat opvullen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Optioneel: ondersteuning</a:t>
            </a:r>
          </a:p>
          <a:p>
            <a:pPr lvl="1">
              <a:spcBef>
                <a:spcPct val="20000"/>
              </a:spcBef>
              <a:buSzPct val="120000"/>
            </a:pPr>
            <a:r>
              <a:rPr lang="nl-NL" sz="1600" u="sng" dirty="0">
                <a:latin typeface="Arial" panose="020B0604020202020204" pitchFamily="34" charset="0"/>
                <a:cs typeface="Arial" panose="020B0604020202020204" pitchFamily="34" charset="0"/>
              </a:rPr>
              <a:t>meerbomen.nu/planten </a:t>
            </a:r>
            <a:br>
              <a:rPr lang="nl-NL" sz="1600" dirty="0">
                <a:solidFill>
                  <a:srgbClr val="000000"/>
                </a:solidFill>
                <a:latin typeface="Arial" panose="020B0604020202020204" pitchFamily="34" charset="0"/>
                <a:cs typeface="Arial" panose="020B0604020202020204" pitchFamily="34" charset="0"/>
              </a:rPr>
            </a:br>
            <a:endParaRPr lang="nl-NL" sz="1600" dirty="0">
              <a:solidFill>
                <a:srgbClr val="000000"/>
              </a:solidFill>
              <a:latin typeface="Arial" panose="020B0604020202020204" pitchFamily="34" charset="0"/>
              <a:cs typeface="Arial" panose="020B0604020202020204" pitchFamily="34" charset="0"/>
            </a:endParaRPr>
          </a:p>
          <a:p>
            <a:pPr marL="0" indent="0">
              <a:spcBef>
                <a:spcPct val="20000"/>
              </a:spcBef>
              <a:buSzPct val="120000"/>
              <a:buNone/>
            </a:pPr>
            <a:r>
              <a:rPr lang="nl-NL" sz="1600" b="1" dirty="0">
                <a:solidFill>
                  <a:srgbClr val="000000"/>
                </a:solidFill>
                <a:latin typeface="Arial" panose="020B0604020202020204" pitchFamily="34" charset="0"/>
                <a:cs typeface="Arial" panose="020B0604020202020204" pitchFamily="34" charset="0"/>
              </a:rPr>
              <a:t>Stap 4</a:t>
            </a:r>
            <a:r>
              <a:rPr lang="nl-NL" sz="1600" dirty="0">
                <a:solidFill>
                  <a:srgbClr val="000000"/>
                </a:solidFill>
                <a:latin typeface="Arial" panose="020B0604020202020204" pitchFamily="34" charset="0"/>
                <a:cs typeface="Arial" panose="020B0604020202020204" pitchFamily="34" charset="0"/>
              </a:rPr>
              <a:t>: Het verzorgen van je bomen en struiken </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Water</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Tijd</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Terugsnoeien</a:t>
            </a:r>
          </a:p>
          <a:p>
            <a:pPr lvl="1">
              <a:spcBef>
                <a:spcPct val="20000"/>
              </a:spcBef>
              <a:buSzPct val="120000"/>
            </a:pPr>
            <a:r>
              <a:rPr lang="nl-NL" sz="1600" dirty="0">
                <a:solidFill>
                  <a:schemeClr val="tx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meerbomen.nu/bomenvinder</a:t>
            </a:r>
            <a:endParaRPr lang="nl-NL" sz="1600" dirty="0">
              <a:solidFill>
                <a:srgbClr val="000000"/>
              </a:solidFill>
              <a:latin typeface="Arial" panose="020B0604020202020204" pitchFamily="34" charset="0"/>
              <a:cs typeface="Arial" panose="020B0604020202020204" pitchFamily="34" charset="0"/>
            </a:endParaRPr>
          </a:p>
        </p:txBody>
      </p:sp>
      <p:pic>
        <p:nvPicPr>
          <p:cNvPr id="13" name="Afbeelding 12" descr="Afbeelding met buitenshuis, kleding, schoeisel, persoon&#10;&#10;Automatisch gegenereerde beschrijving">
            <a:extLst>
              <a:ext uri="{FF2B5EF4-FFF2-40B4-BE49-F238E27FC236}">
                <a16:creationId xmlns:a16="http://schemas.microsoft.com/office/drawing/2014/main" id="{4B141CAE-0EFA-9A7B-2856-A82D9430F11B}"/>
              </a:ext>
            </a:extLst>
          </p:cNvPr>
          <p:cNvPicPr>
            <a:picLocks noChangeAspect="1"/>
          </p:cNvPicPr>
          <p:nvPr/>
        </p:nvPicPr>
        <p:blipFill rotWithShape="1">
          <a:blip r:embed="rId4">
            <a:extLst>
              <a:ext uri="{28A0092B-C50C-407E-A947-70E740481C1C}">
                <a14:useLocalDpi xmlns:a14="http://schemas.microsoft.com/office/drawing/2010/main" val="0"/>
              </a:ext>
            </a:extLst>
          </a:blip>
          <a:srcRect l="16011"/>
          <a:stretch/>
        </p:blipFill>
        <p:spPr>
          <a:xfrm>
            <a:off x="0" y="-9067"/>
            <a:ext cx="5162265" cy="6867067"/>
          </a:xfrm>
          <a:prstGeom prst="rect">
            <a:avLst/>
          </a:prstGeom>
        </p:spPr>
      </p:pic>
    </p:spTree>
    <p:extLst>
      <p:ext uri="{BB962C8B-B14F-4D97-AF65-F5344CB8AC3E}">
        <p14:creationId xmlns:p14="http://schemas.microsoft.com/office/powerpoint/2010/main" val="3523921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F3196866-25AD-331C-DA61-74653C3625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55864" y="-213756"/>
            <a:ext cx="6167934" cy="4625949"/>
          </a:xfrm>
          <a:prstGeom prst="rect">
            <a:avLst/>
          </a:prstGeom>
        </p:spPr>
      </p:pic>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875049" y="155355"/>
            <a:ext cx="9164782" cy="1382156"/>
          </a:xfrm>
        </p:spPr>
        <p:txBody>
          <a:bodyPr/>
          <a:lstStyle/>
          <a:p>
            <a:r>
              <a:rPr lang="nl-NL" dirty="0">
                <a:solidFill>
                  <a:srgbClr val="14B2A8"/>
                </a:solidFill>
              </a:rPr>
              <a:t>Communicatie voor ALLE EVENTS</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935213" y="1524363"/>
            <a:ext cx="7155567" cy="1539133"/>
          </a:xfrm>
        </p:spPr>
        <p:txBody>
          <a:bodyPr vert="horz" lIns="91440" tIns="45720" rIns="91440" bIns="45720" rtlCol="0" anchor="t">
            <a:normAutofit/>
          </a:bodyPr>
          <a:lstStyle/>
          <a:p>
            <a:r>
              <a:rPr lang="nl-NL" sz="2000" dirty="0">
                <a:latin typeface="Arial" panose="020B0604020202020204" pitchFamily="34" charset="0"/>
                <a:cs typeface="Arial" panose="020B0604020202020204" pitchFamily="34" charset="0"/>
              </a:rPr>
              <a:t>Flyers, brochures, posters, </a:t>
            </a:r>
            <a:r>
              <a:rPr lang="nl-NL" sz="2000" dirty="0" err="1">
                <a:latin typeface="Arial" panose="020B0604020202020204" pitchFamily="34" charset="0"/>
                <a:cs typeface="Arial" panose="020B0604020202020204" pitchFamily="34" charset="0"/>
              </a:rPr>
              <a:t>social</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posts</a:t>
            </a:r>
            <a:r>
              <a:rPr lang="nl-NL" sz="2000" dirty="0">
                <a:latin typeface="Arial" panose="020B0604020202020204" pitchFamily="34" charset="0"/>
                <a:cs typeface="Arial" panose="020B0604020202020204" pitchFamily="34" charset="0"/>
              </a:rPr>
              <a:t> etc.</a:t>
            </a:r>
          </a:p>
          <a:p>
            <a:r>
              <a:rPr lang="nl-NL" sz="2000" u="sn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meerbomen.nu/over-de-actie/communicatie-toolkit/</a:t>
            </a:r>
            <a:r>
              <a:rPr lang="nl-NL" sz="2000" u="sng" dirty="0">
                <a:solidFill>
                  <a:schemeClr val="tx1"/>
                </a:solidFill>
                <a:latin typeface="Arial" panose="020B0604020202020204" pitchFamily="34" charset="0"/>
                <a:cs typeface="Arial" panose="020B0604020202020204" pitchFamily="34" charset="0"/>
              </a:rPr>
              <a:t> </a:t>
            </a:r>
          </a:p>
        </p:txBody>
      </p:sp>
      <p:grpSp>
        <p:nvGrpSpPr>
          <p:cNvPr id="16" name="Groep 15">
            <a:extLst>
              <a:ext uri="{FF2B5EF4-FFF2-40B4-BE49-F238E27FC236}">
                <a16:creationId xmlns:a16="http://schemas.microsoft.com/office/drawing/2014/main" id="{9A0729DE-D7BA-D99B-BA75-AF23634CDDF0}"/>
              </a:ext>
            </a:extLst>
          </p:cNvPr>
          <p:cNvGrpSpPr/>
          <p:nvPr/>
        </p:nvGrpSpPr>
        <p:grpSpPr>
          <a:xfrm>
            <a:off x="523899" y="2567318"/>
            <a:ext cx="3272734" cy="2766319"/>
            <a:chOff x="506179" y="3053226"/>
            <a:chExt cx="3999832" cy="3380908"/>
          </a:xfrm>
        </p:grpSpPr>
        <p:pic>
          <p:nvPicPr>
            <p:cNvPr id="11" name="Afbeelding 10">
              <a:extLst>
                <a:ext uri="{FF2B5EF4-FFF2-40B4-BE49-F238E27FC236}">
                  <a16:creationId xmlns:a16="http://schemas.microsoft.com/office/drawing/2014/main" id="{79B47657-0BA8-F5DA-BCA0-E43C40610C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1335605">
              <a:off x="2437770" y="3504125"/>
              <a:ext cx="2068241" cy="2930009"/>
            </a:xfrm>
            <a:prstGeom prst="rect">
              <a:avLst/>
            </a:prstGeom>
            <a:solidFill>
              <a:schemeClr val="bg1"/>
            </a:solidFill>
            <a:effectLst>
              <a:outerShdw blurRad="115160" dist="15826" dir="5400000" algn="ctr" rotWithShape="0">
                <a:schemeClr val="tx1">
                  <a:alpha val="68000"/>
                </a:schemeClr>
              </a:outerShdw>
            </a:effectLst>
          </p:spPr>
        </p:pic>
        <p:pic>
          <p:nvPicPr>
            <p:cNvPr id="6" name="Afbeelding 5">
              <a:extLst>
                <a:ext uri="{FF2B5EF4-FFF2-40B4-BE49-F238E27FC236}">
                  <a16:creationId xmlns:a16="http://schemas.microsoft.com/office/drawing/2014/main" id="{1095C0FA-E3E6-77E0-D7FD-0A0B496E0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79404">
              <a:off x="506179" y="3053226"/>
              <a:ext cx="2071949" cy="2935261"/>
            </a:xfrm>
            <a:prstGeom prst="rect">
              <a:avLst/>
            </a:prstGeom>
            <a:effectLst>
              <a:outerShdw blurRad="115160" dist="15826" dir="5400000" algn="ctr" rotWithShape="0">
                <a:schemeClr val="tx1">
                  <a:alpha val="68000"/>
                </a:schemeClr>
              </a:outerShdw>
            </a:effectLst>
          </p:spPr>
        </p:pic>
      </p:grpSp>
      <p:pic>
        <p:nvPicPr>
          <p:cNvPr id="13" name="Afbeelding 12">
            <a:extLst>
              <a:ext uri="{FF2B5EF4-FFF2-40B4-BE49-F238E27FC236}">
                <a16:creationId xmlns:a16="http://schemas.microsoft.com/office/drawing/2014/main" id="{580AA2BA-D6D4-4649-17D4-EF59BCFCC9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039831" y="4213100"/>
            <a:ext cx="1628270" cy="1628270"/>
          </a:xfrm>
          <a:prstGeom prst="rect">
            <a:avLst/>
          </a:prstGeom>
        </p:spPr>
      </p:pic>
      <p:pic>
        <p:nvPicPr>
          <p:cNvPr id="14" name="Afbeelding 13">
            <a:extLst>
              <a:ext uri="{FF2B5EF4-FFF2-40B4-BE49-F238E27FC236}">
                <a16:creationId xmlns:a16="http://schemas.microsoft.com/office/drawing/2014/main" id="{AB41EB24-69A3-F315-FEE4-2189149B239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325097" y="4189191"/>
            <a:ext cx="1628270" cy="1628270"/>
          </a:xfrm>
          <a:prstGeom prst="rect">
            <a:avLst/>
          </a:prstGeom>
        </p:spPr>
      </p:pic>
      <p:pic>
        <p:nvPicPr>
          <p:cNvPr id="15" name="Afbeelding 14">
            <a:extLst>
              <a:ext uri="{FF2B5EF4-FFF2-40B4-BE49-F238E27FC236}">
                <a16:creationId xmlns:a16="http://schemas.microsoft.com/office/drawing/2014/main" id="{78CE1ADE-92EE-CBAC-0C1B-1216B555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7730" y="4213100"/>
            <a:ext cx="1628270" cy="1628270"/>
          </a:xfrm>
          <a:prstGeom prst="rect">
            <a:avLst/>
          </a:prstGeom>
        </p:spPr>
      </p:pic>
      <p:sp>
        <p:nvSpPr>
          <p:cNvPr id="17" name="Tijdelijke aanduiding voor inhoud 2">
            <a:extLst>
              <a:ext uri="{FF2B5EF4-FFF2-40B4-BE49-F238E27FC236}">
                <a16:creationId xmlns:a16="http://schemas.microsoft.com/office/drawing/2014/main" id="{0BC2AA26-7447-2B27-AAC0-3D02B0634806}"/>
              </a:ext>
            </a:extLst>
          </p:cNvPr>
          <p:cNvSpPr txBox="1">
            <a:spLocks/>
          </p:cNvSpPr>
          <p:nvPr/>
        </p:nvSpPr>
        <p:spPr>
          <a:xfrm>
            <a:off x="1280565" y="5083133"/>
            <a:ext cx="816429" cy="35450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latin typeface="Arial" panose="020B0604020202020204" pitchFamily="34" charset="0"/>
                <a:cs typeface="Arial" panose="020B0604020202020204" pitchFamily="34" charset="0"/>
              </a:rPr>
              <a:t>Flyers</a:t>
            </a:r>
          </a:p>
        </p:txBody>
      </p:sp>
      <p:sp>
        <p:nvSpPr>
          <p:cNvPr id="18" name="Tijdelijke aanduiding voor inhoud 2">
            <a:extLst>
              <a:ext uri="{FF2B5EF4-FFF2-40B4-BE49-F238E27FC236}">
                <a16:creationId xmlns:a16="http://schemas.microsoft.com/office/drawing/2014/main" id="{0B6F7ADA-5C53-8284-71D8-D4ADA74C8C14}"/>
              </a:ext>
            </a:extLst>
          </p:cNvPr>
          <p:cNvSpPr txBox="1">
            <a:spLocks/>
          </p:cNvSpPr>
          <p:nvPr/>
        </p:nvSpPr>
        <p:spPr>
          <a:xfrm>
            <a:off x="5581063" y="6017605"/>
            <a:ext cx="3645724" cy="35450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latin typeface="Arial" panose="020B0604020202020204" pitchFamily="34" charset="0"/>
                <a:cs typeface="Arial" panose="020B0604020202020204" pitchFamily="34" charset="0"/>
              </a:rPr>
              <a:t>Diverse templates voor </a:t>
            </a:r>
            <a:r>
              <a:rPr lang="nl-NL" sz="1600" dirty="0" err="1">
                <a:latin typeface="Arial" panose="020B0604020202020204" pitchFamily="34" charset="0"/>
                <a:cs typeface="Arial" panose="020B0604020202020204" pitchFamily="34" charset="0"/>
              </a:rPr>
              <a:t>social</a:t>
            </a:r>
            <a:r>
              <a:rPr lang="nl-NL" sz="1600" dirty="0">
                <a:latin typeface="Arial" panose="020B0604020202020204" pitchFamily="34" charset="0"/>
                <a:cs typeface="Arial" panose="020B0604020202020204" pitchFamily="34" charset="0"/>
              </a:rPr>
              <a:t> </a:t>
            </a:r>
            <a:r>
              <a:rPr lang="nl-NL" sz="1600" dirty="0" err="1">
                <a:latin typeface="Arial" panose="020B0604020202020204" pitchFamily="34" charset="0"/>
                <a:cs typeface="Arial" panose="020B0604020202020204" pitchFamily="34" charset="0"/>
              </a:rPr>
              <a:t>posts</a:t>
            </a:r>
            <a:endParaRPr lang="nl-NL" sz="1600" dirty="0">
              <a:latin typeface="Arial" panose="020B0604020202020204" pitchFamily="34" charset="0"/>
              <a:cs typeface="Arial" panose="020B0604020202020204" pitchFamily="34" charset="0"/>
            </a:endParaRPr>
          </a:p>
        </p:txBody>
      </p:sp>
      <p:sp>
        <p:nvSpPr>
          <p:cNvPr id="20" name="Tijdelijke aanduiding voor inhoud 2">
            <a:extLst>
              <a:ext uri="{FF2B5EF4-FFF2-40B4-BE49-F238E27FC236}">
                <a16:creationId xmlns:a16="http://schemas.microsoft.com/office/drawing/2014/main" id="{C991E4A4-504F-71D4-5327-A5EC7BF62C21}"/>
              </a:ext>
            </a:extLst>
          </p:cNvPr>
          <p:cNvSpPr txBox="1">
            <a:spLocks/>
          </p:cNvSpPr>
          <p:nvPr/>
        </p:nvSpPr>
        <p:spPr>
          <a:xfrm>
            <a:off x="10853966" y="3063496"/>
            <a:ext cx="1075057" cy="419126"/>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latin typeface="Arial" panose="020B0604020202020204" pitchFamily="34" charset="0"/>
                <a:cs typeface="Arial" panose="020B0604020202020204" pitchFamily="34" charset="0"/>
              </a:rPr>
              <a:t>Brochures</a:t>
            </a:r>
          </a:p>
        </p:txBody>
      </p:sp>
      <p:pic>
        <p:nvPicPr>
          <p:cNvPr id="21" name="Afbeelding 20">
            <a:extLst>
              <a:ext uri="{FF2B5EF4-FFF2-40B4-BE49-F238E27FC236}">
                <a16:creationId xmlns:a16="http://schemas.microsoft.com/office/drawing/2014/main" id="{3C7F7B97-9655-1F5A-87AE-B4BF5FBE800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82464" y="4213100"/>
            <a:ext cx="1628270" cy="1628270"/>
          </a:xfrm>
          <a:prstGeom prst="rect">
            <a:avLst/>
          </a:prstGeom>
        </p:spPr>
      </p:pic>
    </p:spTree>
    <p:extLst>
      <p:ext uri="{BB962C8B-B14F-4D97-AF65-F5344CB8AC3E}">
        <p14:creationId xmlns:p14="http://schemas.microsoft.com/office/powerpoint/2010/main" val="3752242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837403" y="533401"/>
            <a:ext cx="9906000" cy="1382156"/>
          </a:xfrm>
        </p:spPr>
        <p:txBody>
          <a:bodyPr/>
          <a:lstStyle/>
          <a:p>
            <a:r>
              <a:rPr lang="nl-NL" dirty="0">
                <a:solidFill>
                  <a:srgbClr val="14B2A8"/>
                </a:solidFill>
              </a:rPr>
              <a:t>MEEDOEN?</a:t>
            </a:r>
          </a:p>
        </p:txBody>
      </p:sp>
      <p:sp>
        <p:nvSpPr>
          <p:cNvPr id="9" name="Tekstvak 8">
            <a:extLst>
              <a:ext uri="{FF2B5EF4-FFF2-40B4-BE49-F238E27FC236}">
                <a16:creationId xmlns:a16="http://schemas.microsoft.com/office/drawing/2014/main" id="{09FDA6A3-0EC2-959C-F1D6-894BF293013E}"/>
              </a:ext>
            </a:extLst>
          </p:cNvPr>
          <p:cNvSpPr txBox="1"/>
          <p:nvPr/>
        </p:nvSpPr>
        <p:spPr>
          <a:xfrm>
            <a:off x="837403" y="1713995"/>
            <a:ext cx="5628485" cy="47038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Vorm een oogstgroep</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Ga oogstdagen begeleiden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Run een </a:t>
            </a:r>
            <a:r>
              <a:rPr lang="nl-NL" sz="2000" dirty="0" err="1">
                <a:latin typeface="Arial" panose="020B0604020202020204" pitchFamily="34" charset="0"/>
                <a:cs typeface="Arial" panose="020B0604020202020204" pitchFamily="34" charset="0"/>
              </a:rPr>
              <a:t>bomenhub</a:t>
            </a:r>
            <a:endParaRPr lang="nl-NL" sz="2000"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Schrijf gemeenten aan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Rijdt bomen rond</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Werf vrijwilligers</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Mobiliseer mensen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Zet plantprojectjes op in de buurt</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Deel het Meer Bomen Nu verhaal</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 en nog veel meer</a:t>
            </a: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8" name="Afbeelding 7" descr="Afbeelding met buitenshuis, hemel, boom, gras&#10;&#10;Automatisch gegenereerde beschrijving">
            <a:extLst>
              <a:ext uri="{FF2B5EF4-FFF2-40B4-BE49-F238E27FC236}">
                <a16:creationId xmlns:a16="http://schemas.microsoft.com/office/drawing/2014/main" id="{9D1EC170-2C05-048B-8A17-845B1C819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888" y="0"/>
            <a:ext cx="5740400" cy="6413500"/>
          </a:xfrm>
          <a:prstGeom prst="rect">
            <a:avLst/>
          </a:prstGeom>
        </p:spPr>
      </p:pic>
    </p:spTree>
    <p:extLst>
      <p:ext uri="{BB962C8B-B14F-4D97-AF65-F5344CB8AC3E}">
        <p14:creationId xmlns:p14="http://schemas.microsoft.com/office/powerpoint/2010/main" val="2501702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6096000" y="233945"/>
            <a:ext cx="4924579" cy="1382156"/>
          </a:xfrm>
        </p:spPr>
        <p:txBody>
          <a:bodyPr/>
          <a:lstStyle/>
          <a:p>
            <a:pPr algn="ctr"/>
            <a:r>
              <a:rPr lang="nl-NL" dirty="0">
                <a:solidFill>
                  <a:srgbClr val="14B2A8"/>
                </a:solidFill>
              </a:rPr>
              <a:t>Vind alles terug op </a:t>
            </a:r>
            <a:r>
              <a:rPr lang="nl-NL" dirty="0" err="1">
                <a:solidFill>
                  <a:srgbClr val="14B2A8"/>
                </a:solidFill>
              </a:rPr>
              <a:t>meerbomen.nu</a:t>
            </a:r>
            <a:endParaRPr lang="nl-NL" dirty="0">
              <a:solidFill>
                <a:srgbClr val="14B2A8"/>
              </a:solidFill>
            </a:endParaRPr>
          </a:p>
        </p:txBody>
      </p:sp>
      <p:pic>
        <p:nvPicPr>
          <p:cNvPr id="8" name="Afbeelding 7" descr="Afbeelding met kleding, gras, buitenshuis, persoon&#10;&#10;Automatisch gegenereerde beschrijving">
            <a:extLst>
              <a:ext uri="{FF2B5EF4-FFF2-40B4-BE49-F238E27FC236}">
                <a16:creationId xmlns:a16="http://schemas.microsoft.com/office/drawing/2014/main" id="{135EB63A-F42F-97A4-412A-4FC8982A0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
        <p:nvSpPr>
          <p:cNvPr id="2" name="Tekstvak 1">
            <a:extLst>
              <a:ext uri="{FF2B5EF4-FFF2-40B4-BE49-F238E27FC236}">
                <a16:creationId xmlns:a16="http://schemas.microsoft.com/office/drawing/2014/main" id="{C94249FC-E7BD-8F7A-6973-DA2567E1850F}"/>
              </a:ext>
            </a:extLst>
          </p:cNvPr>
          <p:cNvSpPr txBox="1"/>
          <p:nvPr/>
        </p:nvSpPr>
        <p:spPr>
          <a:xfrm>
            <a:off x="5740400" y="1623672"/>
            <a:ext cx="5905500" cy="4508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Oogst handleiding: inclusief knoppenkaart, ziektekaart en informatie over inheems en uitheems</a:t>
            </a:r>
          </a:p>
          <a:p>
            <a:pPr marL="800100" lvl="1" indent="-342900">
              <a:spcAft>
                <a:spcPts val="600"/>
              </a:spcAft>
              <a:buClr>
                <a:srgbClr val="14B2A8"/>
              </a:buClr>
              <a:buFont typeface="Arial" panose="020B0604020202020204" pitchFamily="34" charset="0"/>
              <a:buChar char="•"/>
            </a:pPr>
            <a:r>
              <a:rPr lang="nl-NL" sz="1600" b="1" dirty="0">
                <a:solidFill>
                  <a:srgbClr val="F49D2E"/>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meerbomen.nu/oogsthandleiding</a:t>
            </a:r>
            <a:br>
              <a:rPr lang="nl-NL" sz="1600" b="1" dirty="0">
                <a:latin typeface="Arial" panose="020B0604020202020204" pitchFamily="34" charset="0"/>
                <a:cs typeface="Arial" panose="020B0604020202020204" pitchFamily="34" charset="0"/>
              </a:rPr>
            </a:b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err="1">
                <a:latin typeface="Arial" panose="020B0604020202020204" pitchFamily="34" charset="0"/>
                <a:cs typeface="Arial" panose="020B0604020202020204" pitchFamily="34" charset="0"/>
              </a:rPr>
              <a:t>Bomenhubhandleiding</a:t>
            </a:r>
            <a:r>
              <a:rPr lang="nl-NL" sz="2000" dirty="0">
                <a:latin typeface="Arial" panose="020B0604020202020204" pitchFamily="34" charset="0"/>
                <a:cs typeface="Arial" panose="020B0604020202020204" pitchFamily="34" charset="0"/>
              </a:rPr>
              <a:t>: inclusief alle informatie over bomen</a:t>
            </a:r>
          </a:p>
          <a:p>
            <a:pPr marL="800100" lvl="1" indent="-342900">
              <a:spcAft>
                <a:spcPts val="600"/>
              </a:spcAft>
              <a:buClr>
                <a:srgbClr val="14B2A8"/>
              </a:buClr>
              <a:buFont typeface="Arial" panose="020B0604020202020204" pitchFamily="34" charset="0"/>
              <a:buChar char="•"/>
            </a:pPr>
            <a:r>
              <a:rPr lang="nl-NL" sz="1600" b="1" dirty="0">
                <a:solidFill>
                  <a:srgbClr val="F49D2E"/>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meerbomen.nu/</a:t>
            </a:r>
            <a:r>
              <a:rPr lang="nl-NL" sz="1600" b="1" dirty="0" err="1">
                <a:solidFill>
                  <a:srgbClr val="F49D2E"/>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hubhandleiding</a:t>
            </a:r>
            <a:br>
              <a:rPr lang="nl-NL" sz="1600" b="1" dirty="0">
                <a:latin typeface="Arial" panose="020B0604020202020204" pitchFamily="34" charset="0"/>
                <a:cs typeface="Arial" panose="020B0604020202020204" pitchFamily="34" charset="0"/>
              </a:rPr>
            </a:b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Planthandleiding: inclusief bomenvinder</a:t>
            </a:r>
          </a:p>
          <a:p>
            <a:pPr marL="800100" lvl="1" indent="-342900">
              <a:spcAft>
                <a:spcPts val="600"/>
              </a:spcAft>
              <a:buClr>
                <a:srgbClr val="14B2A8"/>
              </a:buClr>
              <a:buFont typeface="Arial" panose="020B0604020202020204" pitchFamily="34" charset="0"/>
              <a:buChar char="•"/>
            </a:pPr>
            <a:r>
              <a:rPr lang="nl-NL" sz="1600" b="1" dirty="0">
                <a:solidFill>
                  <a:srgbClr val="F49D2E"/>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meerbomen.nu/planthandleiding </a:t>
            </a:r>
            <a:br>
              <a:rPr lang="nl-NL" sz="1600" b="1" dirty="0">
                <a:latin typeface="Arial" panose="020B0604020202020204" pitchFamily="34" charset="0"/>
                <a:cs typeface="Arial" panose="020B0604020202020204" pitchFamily="34" charset="0"/>
              </a:rPr>
            </a:b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Communicatie </a:t>
            </a:r>
            <a:r>
              <a:rPr lang="nl-NL" sz="2000" dirty="0" err="1">
                <a:latin typeface="Arial" panose="020B0604020202020204" pitchFamily="34" charset="0"/>
                <a:cs typeface="Arial" panose="020B0604020202020204" pitchFamily="34" charset="0"/>
              </a:rPr>
              <a:t>toolkit</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b="1" dirty="0">
                <a:solidFill>
                  <a:srgbClr val="F49D2E"/>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www.meerbomen.nu/communicatietoolkit</a:t>
            </a:r>
            <a:endParaRPr lang="nl-NL" sz="1600" b="1" dirty="0">
              <a:solidFill>
                <a:srgbClr val="F49D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050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7690" y="-1206807"/>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Terug naar het platteland van vroeger?</a:t>
            </a:r>
          </a:p>
        </p:txBody>
      </p:sp>
      <p:pic>
        <p:nvPicPr>
          <p:cNvPr id="2" name="Graphic 1">
            <a:extLst>
              <a:ext uri="{FF2B5EF4-FFF2-40B4-BE49-F238E27FC236}">
                <a16:creationId xmlns:a16="http://schemas.microsoft.com/office/drawing/2014/main" id="{D44687E1-CE2B-216E-9EC0-FAD5E8025B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4352" y="6198549"/>
            <a:ext cx="2237398" cy="344790"/>
          </a:xfrm>
          <a:prstGeom prst="rect">
            <a:avLst/>
          </a:prstGeom>
        </p:spPr>
      </p:pic>
    </p:spTree>
    <p:extLst>
      <p:ext uri="{BB962C8B-B14F-4D97-AF65-F5344CB8AC3E}">
        <p14:creationId xmlns:p14="http://schemas.microsoft.com/office/powerpoint/2010/main" val="3449088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250380" y="319189"/>
            <a:ext cx="6056487" cy="1382156"/>
          </a:xfrm>
        </p:spPr>
        <p:txBody>
          <a:bodyPr>
            <a:normAutofit/>
          </a:bodyPr>
          <a:lstStyle/>
          <a:p>
            <a:pPr algn="ctr"/>
            <a:r>
              <a:rPr lang="nl-NL" dirty="0">
                <a:solidFill>
                  <a:srgbClr val="14B2A8"/>
                </a:solidFill>
              </a:rPr>
              <a:t>Algemene voorwaarden, logisch!</a:t>
            </a:r>
            <a:endParaRPr lang="nl-NL" dirty="0"/>
          </a:p>
        </p:txBody>
      </p:sp>
      <p:sp>
        <p:nvSpPr>
          <p:cNvPr id="9" name="Tekstvak 8">
            <a:extLst>
              <a:ext uri="{FF2B5EF4-FFF2-40B4-BE49-F238E27FC236}">
                <a16:creationId xmlns:a16="http://schemas.microsoft.com/office/drawing/2014/main" id="{09FDA6A3-0EC2-959C-F1D6-894BF293013E}"/>
              </a:ext>
            </a:extLst>
          </p:cNvPr>
          <p:cNvSpPr txBox="1"/>
          <p:nvPr/>
        </p:nvSpPr>
        <p:spPr>
          <a:xfrm>
            <a:off x="395112" y="1915557"/>
            <a:ext cx="6056488" cy="37087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buClr>
                <a:srgbClr val="14B2A8"/>
              </a:buClr>
            </a:pPr>
            <a:r>
              <a:rPr lang="nl-NL" sz="2000" dirty="0">
                <a:latin typeface="Arial" panose="020B0604020202020204" pitchFamily="34" charset="0"/>
                <a:cs typeface="Arial" panose="020B0604020202020204" pitchFamily="34" charset="0"/>
              </a:rPr>
              <a:t>Iedereen die zich op de website heeft gemeld heeft de algemene voorwaarden aangevinkt: </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Bomen die worden opgehaald zijn voor eigen gebruik, worden niet terug geplant in (een ander) beschermd natuurgebied, worden niet doorverkocht; we zijn een stichting met zonder winstoogmerk</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Laten gebied mooi achter en doen alles in samenspraak met beheerder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 gaan transparant en met respect voor elkaar om</a:t>
            </a:r>
          </a:p>
        </p:txBody>
      </p:sp>
      <p:pic>
        <p:nvPicPr>
          <p:cNvPr id="8" name="Afbeelding 7" descr="Afbeelding met persoon, gras, peuter, kleding&#10;&#10;Automatisch gegenereerde beschrijving">
            <a:extLst>
              <a:ext uri="{FF2B5EF4-FFF2-40B4-BE49-F238E27FC236}">
                <a16:creationId xmlns:a16="http://schemas.microsoft.com/office/drawing/2014/main" id="{D020C15F-E0C3-EED7-ADB3-10D3AC359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00" y="0"/>
            <a:ext cx="5740400" cy="6413500"/>
          </a:xfrm>
          <a:prstGeom prst="rect">
            <a:avLst/>
          </a:prstGeom>
        </p:spPr>
      </p:pic>
    </p:spTree>
    <p:extLst>
      <p:ext uri="{BB962C8B-B14F-4D97-AF65-F5344CB8AC3E}">
        <p14:creationId xmlns:p14="http://schemas.microsoft.com/office/powerpoint/2010/main" val="1603695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218B9-0AB4-99AA-18F3-642F6DFDA0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D146739F-67D1-3E0C-613A-4CCE63671C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sp>
        <p:nvSpPr>
          <p:cNvPr id="2" name="Titel 1">
            <a:extLst>
              <a:ext uri="{FF2B5EF4-FFF2-40B4-BE49-F238E27FC236}">
                <a16:creationId xmlns:a16="http://schemas.microsoft.com/office/drawing/2014/main" id="{0130AEB5-9F39-FDF3-FBB7-2C91269FE14E}"/>
              </a:ext>
            </a:extLst>
          </p:cNvPr>
          <p:cNvSpPr>
            <a:spLocks noGrp="1"/>
          </p:cNvSpPr>
          <p:nvPr>
            <p:ph type="title"/>
          </p:nvPr>
        </p:nvSpPr>
        <p:spPr>
          <a:xfrm>
            <a:off x="1143000" y="3105151"/>
            <a:ext cx="9906000" cy="1382156"/>
          </a:xfrm>
        </p:spPr>
        <p:txBody>
          <a:bodyPr>
            <a:noAutofit/>
          </a:bodyPr>
          <a:lstStyle/>
          <a:p>
            <a:pPr algn="ctr"/>
            <a:r>
              <a:rPr lang="nl-NL" sz="9600" dirty="0">
                <a:solidFill>
                  <a:schemeClr val="bg1"/>
                </a:solidFill>
              </a:rPr>
              <a:t>Vragen?</a:t>
            </a:r>
          </a:p>
        </p:txBody>
      </p:sp>
      <p:pic>
        <p:nvPicPr>
          <p:cNvPr id="6" name="Graphic 5">
            <a:extLst>
              <a:ext uri="{FF2B5EF4-FFF2-40B4-BE49-F238E27FC236}">
                <a16:creationId xmlns:a16="http://schemas.microsoft.com/office/drawing/2014/main" id="{A3F298FA-6F4A-717B-DA25-407FE23B03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4352" y="6185055"/>
            <a:ext cx="2244730" cy="345920"/>
          </a:xfrm>
          <a:prstGeom prst="rect">
            <a:avLst/>
          </a:prstGeom>
        </p:spPr>
      </p:pic>
    </p:spTree>
    <p:extLst>
      <p:ext uri="{BB962C8B-B14F-4D97-AF65-F5344CB8AC3E}">
        <p14:creationId xmlns:p14="http://schemas.microsoft.com/office/powerpoint/2010/main" val="2421060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p:txBody>
          <a:bodyPr/>
          <a:lstStyle/>
          <a:p>
            <a:r>
              <a:rPr lang="nl-NL" dirty="0">
                <a:solidFill>
                  <a:srgbClr val="14B2A8"/>
                </a:solidFill>
              </a:rPr>
              <a:t>Even voorstellen</a:t>
            </a:r>
          </a:p>
        </p:txBody>
      </p:sp>
      <p:pic>
        <p:nvPicPr>
          <p:cNvPr id="7" name="Afbeelding 26" descr="Afbeelding met gras, boom, buiten, persoon&#10;&#10;Automatisch gegenereerde beschrijving">
            <a:extLst>
              <a:ext uri="{FF2B5EF4-FFF2-40B4-BE49-F238E27FC236}">
                <a16:creationId xmlns:a16="http://schemas.microsoft.com/office/drawing/2014/main" id="{1BA4E834-44A9-A31A-5A9B-EFAE9F0CC76B}"/>
              </a:ext>
            </a:extLst>
          </p:cNvPr>
          <p:cNvPicPr>
            <a:picLocks noChangeAspect="1"/>
          </p:cNvPicPr>
          <p:nvPr/>
        </p:nvPicPr>
        <p:blipFill>
          <a:blip r:embed="rId3"/>
          <a:stretch>
            <a:fillRect/>
          </a:stretch>
        </p:blipFill>
        <p:spPr>
          <a:xfrm>
            <a:off x="-19277" y="-8908"/>
            <a:ext cx="12258448" cy="3921252"/>
          </a:xfrm>
          <a:prstGeom prst="rect">
            <a:avLst/>
          </a:prstGeom>
        </p:spPr>
      </p:pic>
      <p:pic>
        <p:nvPicPr>
          <p:cNvPr id="10" name="Afbeelding 9">
            <a:extLst>
              <a:ext uri="{FF2B5EF4-FFF2-40B4-BE49-F238E27FC236}">
                <a16:creationId xmlns:a16="http://schemas.microsoft.com/office/drawing/2014/main" id="{C8A7B632-FD4E-8AA6-412C-20F27B18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744"/>
            <a:ext cx="12258447" cy="6895376"/>
          </a:xfrm>
          <a:prstGeom prst="rect">
            <a:avLst/>
          </a:prstGeom>
        </p:spPr>
      </p:pic>
    </p:spTree>
    <p:extLst>
      <p:ext uri="{BB962C8B-B14F-4D97-AF65-F5344CB8AC3E}">
        <p14:creationId xmlns:p14="http://schemas.microsoft.com/office/powerpoint/2010/main" val="1741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99C7F097-0C73-1A1C-A179-1AF5B77E81E5}"/>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0" y="-777956"/>
            <a:ext cx="11615597" cy="8208172"/>
          </a:xfrm>
        </p:spPr>
      </p:pic>
      <p:pic>
        <p:nvPicPr>
          <p:cNvPr id="3" name="Afbeelding 2" descr="Afbeelding met schermopname, groen, Rechthoek&#10;&#10;Automatisch gegenereerde beschrijving">
            <a:extLst>
              <a:ext uri="{FF2B5EF4-FFF2-40B4-BE49-F238E27FC236}">
                <a16:creationId xmlns:a16="http://schemas.microsoft.com/office/drawing/2014/main" id="{C06FC5DB-757C-4C50-821A-ADF46056C0D3}"/>
              </a:ext>
            </a:extLst>
          </p:cNvPr>
          <p:cNvPicPr>
            <a:picLocks noChangeAspect="1"/>
          </p:cNvPicPr>
          <p:nvPr/>
        </p:nvPicPr>
        <p:blipFill rotWithShape="1">
          <a:blip r:embed="rId4">
            <a:extLst>
              <a:ext uri="{28A0092B-C50C-407E-A947-70E740481C1C}">
                <a14:useLocalDpi xmlns:a14="http://schemas.microsoft.com/office/drawing/2010/main" val="0"/>
              </a:ext>
            </a:extLst>
          </a:blip>
          <a:srcRect l="6318" t="42676"/>
          <a:stretch/>
        </p:blipFill>
        <p:spPr>
          <a:xfrm>
            <a:off x="-491290" y="-36576"/>
            <a:ext cx="6798833" cy="1531889"/>
          </a:xfrm>
          <a:prstGeom prst="rect">
            <a:avLst/>
          </a:prstGeom>
        </p:spPr>
      </p:pic>
      <p:sp>
        <p:nvSpPr>
          <p:cNvPr id="2" name="Tekstvak 1">
            <a:extLst>
              <a:ext uri="{FF2B5EF4-FFF2-40B4-BE49-F238E27FC236}">
                <a16:creationId xmlns:a16="http://schemas.microsoft.com/office/drawing/2014/main" id="{5A208112-033D-46E3-91F0-BCF592A20AA4}"/>
              </a:ext>
            </a:extLst>
          </p:cNvPr>
          <p:cNvSpPr txBox="1"/>
          <p:nvPr/>
        </p:nvSpPr>
        <p:spPr>
          <a:xfrm>
            <a:off x="-157803" y="161365"/>
            <a:ext cx="3065929" cy="769441"/>
          </a:xfrm>
          <a:prstGeom prst="rect">
            <a:avLst/>
          </a:prstGeom>
          <a:noFill/>
        </p:spPr>
        <p:txBody>
          <a:bodyPr wrap="square" rtlCol="0">
            <a:spAutoFit/>
          </a:bodyPr>
          <a:lstStyle/>
          <a:p>
            <a:r>
              <a:rPr lang="nl-NL" sz="4400" dirty="0">
                <a:solidFill>
                  <a:schemeClr val="bg1"/>
                </a:solidFill>
                <a:latin typeface="Impact" panose="020B0806030902050204" pitchFamily="34" charset="0"/>
              </a:rPr>
              <a:t>DE METHODE</a:t>
            </a:r>
          </a:p>
        </p:txBody>
      </p:sp>
    </p:spTree>
    <p:extLst>
      <p:ext uri="{BB962C8B-B14F-4D97-AF65-F5344CB8AC3E}">
        <p14:creationId xmlns:p14="http://schemas.microsoft.com/office/powerpoint/2010/main" val="228406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F79DF-AE26-4CEF-86A5-15BFE04435E4}"/>
              </a:ext>
            </a:extLst>
          </p:cNvPr>
          <p:cNvSpPr>
            <a:spLocks noGrp="1"/>
          </p:cNvSpPr>
          <p:nvPr>
            <p:ph type="title"/>
          </p:nvPr>
        </p:nvSpPr>
        <p:spPr>
          <a:xfrm>
            <a:off x="553324" y="179459"/>
            <a:ext cx="3395749" cy="1382156"/>
          </a:xfrm>
        </p:spPr>
        <p:txBody>
          <a:bodyPr/>
          <a:lstStyle/>
          <a:p>
            <a:r>
              <a:rPr lang="nl-NL" dirty="0">
                <a:solidFill>
                  <a:srgbClr val="F49D2E"/>
                </a:solidFill>
                <a:latin typeface="Impact" panose="020B0806030902050204" pitchFamily="34" charset="0"/>
              </a:rPr>
              <a:t>De methode</a:t>
            </a:r>
            <a:endParaRPr lang="nl-NL" dirty="0"/>
          </a:p>
        </p:txBody>
      </p:sp>
      <p:sp>
        <p:nvSpPr>
          <p:cNvPr id="3" name="Tijdelijke aanduiding voor inhoud 2">
            <a:extLst>
              <a:ext uri="{FF2B5EF4-FFF2-40B4-BE49-F238E27FC236}">
                <a16:creationId xmlns:a16="http://schemas.microsoft.com/office/drawing/2014/main" id="{0DABA7CB-1B06-4853-B128-5DDF8FE19AAD}"/>
              </a:ext>
            </a:extLst>
          </p:cNvPr>
          <p:cNvSpPr>
            <a:spLocks noGrp="1"/>
          </p:cNvSpPr>
          <p:nvPr>
            <p:ph idx="1"/>
          </p:nvPr>
        </p:nvSpPr>
        <p:spPr>
          <a:xfrm>
            <a:off x="327378" y="1562793"/>
            <a:ext cx="11401778" cy="4471185"/>
          </a:xfrm>
        </p:spPr>
        <p:txBody>
          <a:bodyPr>
            <a:noAutofit/>
          </a:bodyPr>
          <a:lstStyle/>
          <a:p>
            <a:r>
              <a:rPr lang="nl-NL" sz="1800" i="0" dirty="0">
                <a:solidFill>
                  <a:schemeClr val="tx1"/>
                </a:solidFill>
                <a:effectLst/>
                <a:latin typeface="Arial" panose="020B0604020202020204" pitchFamily="34" charset="0"/>
                <a:cs typeface="Arial" panose="020B0604020202020204" pitchFamily="34" charset="0"/>
              </a:rPr>
              <a:t>Elke boom maakt jaarlijkse honderden zaailingen aan. De meeste hiervan overleven het niet omdat:</a:t>
            </a:r>
            <a:br>
              <a:rPr lang="nl-NL" sz="1800" i="0" dirty="0">
                <a:solidFill>
                  <a:schemeClr val="tx1"/>
                </a:solidFill>
                <a:effectLst/>
                <a:latin typeface="Arial" panose="020B0604020202020204" pitchFamily="34" charset="0"/>
                <a:cs typeface="Arial" panose="020B0604020202020204" pitchFamily="34" charset="0"/>
              </a:rPr>
            </a:br>
            <a:r>
              <a:rPr lang="nl-NL" sz="1800" dirty="0">
                <a:solidFill>
                  <a:schemeClr val="tx1"/>
                </a:solidFill>
                <a:latin typeface="Arial" panose="020B0604020202020204" pitchFamily="34" charset="0"/>
                <a:cs typeface="Arial" panose="020B0604020202020204" pitchFamily="34" charset="0"/>
              </a:rPr>
              <a:t>1. </a:t>
            </a:r>
            <a:r>
              <a:rPr lang="nl-NL" sz="1800" i="0" dirty="0">
                <a:solidFill>
                  <a:schemeClr val="tx1"/>
                </a:solidFill>
                <a:effectLst/>
                <a:latin typeface="Arial" panose="020B0604020202020204" pitchFamily="34" charset="0"/>
                <a:cs typeface="Arial" panose="020B0604020202020204" pitchFamily="34" charset="0"/>
              </a:rPr>
              <a:t>ze groeien op plekken waar ze niet groot mogen worden (bv. naast een fietspad, bouwlocatie)</a:t>
            </a:r>
            <a:br>
              <a:rPr lang="nl-NL" sz="1800" dirty="0">
                <a:solidFill>
                  <a:schemeClr val="tx1"/>
                </a:solidFill>
                <a:latin typeface="Arial" panose="020B0604020202020204" pitchFamily="34" charset="0"/>
                <a:cs typeface="Arial" panose="020B0604020202020204" pitchFamily="34" charset="0"/>
              </a:rPr>
            </a:br>
            <a:r>
              <a:rPr lang="nl-NL" sz="1800" i="0" dirty="0">
                <a:solidFill>
                  <a:schemeClr val="tx1"/>
                </a:solidFill>
                <a:effectLst/>
                <a:latin typeface="Arial" panose="020B0604020202020204" pitchFamily="34" charset="0"/>
                <a:cs typeface="Arial" panose="020B0604020202020204" pitchFamily="34" charset="0"/>
              </a:rPr>
              <a:t>2. ze groeien op plekken waar ze niet groot kunnen worden (bv. te weinig licht, groeiplek past niet bij boomsoort)</a:t>
            </a:r>
            <a:br>
              <a:rPr lang="nl-NL" sz="1800" dirty="0">
                <a:solidFill>
                  <a:schemeClr val="tx1"/>
                </a:solidFill>
                <a:latin typeface="Arial" panose="020B0604020202020204" pitchFamily="34" charset="0"/>
                <a:cs typeface="Arial" panose="020B0604020202020204" pitchFamily="34" charset="0"/>
              </a:rPr>
            </a:br>
            <a:r>
              <a:rPr lang="nl-NL" sz="1800" i="0" dirty="0">
                <a:solidFill>
                  <a:schemeClr val="tx1"/>
                </a:solidFill>
                <a:effectLst/>
                <a:latin typeface="Arial" panose="020B0604020202020204" pitchFamily="34" charset="0"/>
                <a:cs typeface="Arial" panose="020B0604020202020204" pitchFamily="34" charset="0"/>
              </a:rPr>
              <a:t>3. ze worden verwijderd om open plekken te creëren (voor bv weidevogels)</a:t>
            </a:r>
            <a:br>
              <a:rPr lang="nl-NL" sz="1800" dirty="0">
                <a:solidFill>
                  <a:schemeClr val="tx1"/>
                </a:solidFill>
                <a:latin typeface="Arial" panose="020B0604020202020204" pitchFamily="34" charset="0"/>
                <a:cs typeface="Arial" panose="020B0604020202020204" pitchFamily="34" charset="0"/>
              </a:rPr>
            </a:br>
            <a:r>
              <a:rPr lang="nl-NL" sz="1800" i="0" dirty="0">
                <a:solidFill>
                  <a:schemeClr val="tx1"/>
                </a:solidFill>
                <a:effectLst/>
                <a:latin typeface="Arial" panose="020B0604020202020204" pitchFamily="34" charset="0"/>
                <a:cs typeface="Arial" panose="020B0604020202020204" pitchFamily="34" charset="0"/>
              </a:rPr>
              <a:t>4. er teveel van een bepaalde soort is in een gebied</a:t>
            </a:r>
            <a:br>
              <a:rPr lang="nl-NL" sz="1800" dirty="0">
                <a:solidFill>
                  <a:schemeClr val="tx1"/>
                </a:solidFill>
                <a:latin typeface="Arial" panose="020B0604020202020204" pitchFamily="34" charset="0"/>
                <a:cs typeface="Arial" panose="020B0604020202020204" pitchFamily="34" charset="0"/>
              </a:rPr>
            </a:br>
            <a:r>
              <a:rPr lang="nl-NL" sz="1800" i="0" dirty="0">
                <a:solidFill>
                  <a:schemeClr val="tx1"/>
                </a:solidFill>
                <a:effectLst/>
                <a:latin typeface="Arial" panose="020B0604020202020204" pitchFamily="34" charset="0"/>
                <a:cs typeface="Arial" panose="020B0604020202020204" pitchFamily="34" charset="0"/>
              </a:rPr>
              <a:t>5. er ruimte wordt gemaakt voor bodemplanten</a:t>
            </a:r>
            <a:br>
              <a:rPr lang="nl-NL" sz="1800" i="0" dirty="0">
                <a:solidFill>
                  <a:schemeClr val="tx1"/>
                </a:solidFill>
                <a:effectLst/>
                <a:latin typeface="Arial" panose="020B0604020202020204" pitchFamily="34" charset="0"/>
                <a:cs typeface="Arial" panose="020B0604020202020204" pitchFamily="34" charset="0"/>
              </a:rPr>
            </a:br>
            <a:endParaRPr lang="nl-NL" sz="1800" i="0" dirty="0">
              <a:solidFill>
                <a:schemeClr val="tx1"/>
              </a:solidFill>
              <a:effectLst/>
              <a:latin typeface="Arial" panose="020B0604020202020204" pitchFamily="34" charset="0"/>
              <a:cs typeface="Arial" panose="020B0604020202020204" pitchFamily="34" charset="0"/>
            </a:endParaRPr>
          </a:p>
          <a:p>
            <a:r>
              <a:rPr lang="nl-NL" sz="1800" i="0" dirty="0">
                <a:solidFill>
                  <a:schemeClr val="tx1"/>
                </a:solidFill>
                <a:effectLst/>
                <a:latin typeface="Arial" panose="020B0604020202020204" pitchFamily="34" charset="0"/>
                <a:cs typeface="Arial" panose="020B0604020202020204" pitchFamily="34" charset="0"/>
              </a:rPr>
              <a:t>Normaal gesproken worden deze zaailingen vaak weggemaaid of gerooid en in de </a:t>
            </a:r>
            <a:r>
              <a:rPr lang="nl-NL" sz="1800" i="0" dirty="0" err="1">
                <a:solidFill>
                  <a:schemeClr val="tx1"/>
                </a:solidFill>
                <a:effectLst/>
                <a:latin typeface="Arial" panose="020B0604020202020204" pitchFamily="34" charset="0"/>
                <a:cs typeface="Arial" panose="020B0604020202020204" pitchFamily="34" charset="0"/>
              </a:rPr>
              <a:t>versnipperaar</a:t>
            </a:r>
            <a:r>
              <a:rPr lang="nl-NL" sz="1800" i="0" dirty="0">
                <a:solidFill>
                  <a:schemeClr val="tx1"/>
                </a:solidFill>
                <a:effectLst/>
                <a:latin typeface="Arial" panose="020B0604020202020204" pitchFamily="34" charset="0"/>
                <a:cs typeface="Arial" panose="020B0604020202020204" pitchFamily="34" charset="0"/>
              </a:rPr>
              <a:t> gedaan. Meer Bomen Nu verplant deze kansarme zaailingen naar kansrijke plekken (bij boeren, voedselbossen, landgoederen of achtertuinen) zodat de zaailing kan uitgroeien tot een volwassen exemplaar</a:t>
            </a:r>
            <a:br>
              <a:rPr lang="nl-NL" sz="1800" i="0" dirty="0">
                <a:solidFill>
                  <a:schemeClr val="tx1"/>
                </a:solidFill>
                <a:effectLst/>
                <a:latin typeface="Arial" panose="020B0604020202020204" pitchFamily="34" charset="0"/>
                <a:cs typeface="Arial" panose="020B0604020202020204" pitchFamily="34" charset="0"/>
              </a:rPr>
            </a:br>
            <a:endParaRPr lang="nl-NL" sz="1800" i="0" dirty="0">
              <a:solidFill>
                <a:schemeClr val="tx1"/>
              </a:solidFill>
              <a:effectLst/>
              <a:latin typeface="Arial" panose="020B0604020202020204" pitchFamily="34" charset="0"/>
              <a:cs typeface="Arial" panose="020B0604020202020204" pitchFamily="34" charset="0"/>
            </a:endParaRPr>
          </a:p>
          <a:p>
            <a:r>
              <a:rPr lang="nl-NL" sz="1800" dirty="0">
                <a:solidFill>
                  <a:schemeClr val="tx1"/>
                </a:solidFill>
                <a:latin typeface="Arial" panose="020B0604020202020204" pitchFamily="34" charset="0"/>
                <a:cs typeface="Arial" panose="020B0604020202020204" pitchFamily="34" charset="0"/>
              </a:rPr>
              <a:t>Van November t/m Maart scheppen wij met heel veel vrijwilligers de zaailingen uit om deze te verplanten of gratis uit te delen</a:t>
            </a:r>
            <a:endParaRPr lang="nl-NL" sz="1800" dirty="0">
              <a:latin typeface="Arial" panose="020B06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5E9E0AB4-F0D1-4F1F-BE26-EBB385F20A61}"/>
              </a:ext>
            </a:extLst>
          </p:cNvPr>
          <p:cNvSpPr txBox="1"/>
          <p:nvPr/>
        </p:nvSpPr>
        <p:spPr>
          <a:xfrm>
            <a:off x="9764463" y="564057"/>
            <a:ext cx="2348346" cy="369332"/>
          </a:xfrm>
          <a:prstGeom prst="rect">
            <a:avLst/>
          </a:prstGeom>
          <a:noFill/>
        </p:spPr>
        <p:txBody>
          <a:bodyPr wrap="square">
            <a:spAutoFit/>
          </a:bodyPr>
          <a:lstStyle/>
          <a:p>
            <a:r>
              <a:rPr lang="nl-NL" sz="1800" dirty="0">
                <a:latin typeface="Impact" panose="020B0806030902050204" pitchFamily="34" charset="0"/>
              </a:rPr>
              <a:t>Circulair Groenbeheer</a:t>
            </a:r>
          </a:p>
        </p:txBody>
      </p:sp>
      <p:sp>
        <p:nvSpPr>
          <p:cNvPr id="4" name="Rectangle 1">
            <a:extLst>
              <a:ext uri="{FF2B5EF4-FFF2-40B4-BE49-F238E27FC236}">
                <a16:creationId xmlns:a16="http://schemas.microsoft.com/office/drawing/2014/main" id="{FB090088-83D2-E2F6-B26C-35D4DE474BB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6" name="Afbeelding 5" descr="Afbeelding met tekenfilm, astronomie, illustratie&#10;&#10;Beschrijving automatisch gegenereerd met gemiddelde betrouwbaarheid">
            <a:extLst>
              <a:ext uri="{FF2B5EF4-FFF2-40B4-BE49-F238E27FC236}">
                <a16:creationId xmlns:a16="http://schemas.microsoft.com/office/drawing/2014/main" id="{EC2DBD43-2F59-3938-6F96-ED5E4922EE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262" y="45302"/>
            <a:ext cx="2837547" cy="1776174"/>
          </a:xfrm>
          <a:prstGeom prst="rect">
            <a:avLst/>
          </a:prstGeom>
        </p:spPr>
      </p:pic>
    </p:spTree>
    <p:extLst>
      <p:ext uri="{BB962C8B-B14F-4D97-AF65-F5344CB8AC3E}">
        <p14:creationId xmlns:p14="http://schemas.microsoft.com/office/powerpoint/2010/main" val="3337486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1" title="Meer Bomen Nu verplant eerste boom in België">
            <a:hlinkClick r:id="" action="ppaction://media"/>
            <a:extLst>
              <a:ext uri="{FF2B5EF4-FFF2-40B4-BE49-F238E27FC236}">
                <a16:creationId xmlns:a16="http://schemas.microsoft.com/office/drawing/2014/main" id="{F09E4B46-C1CF-5FB8-B363-7FD15AE12B6D}"/>
              </a:ext>
            </a:extLst>
          </p:cNvPr>
          <p:cNvPicPr>
            <a:picLocks noRot="1" noChangeAspect="1"/>
          </p:cNvPicPr>
          <p:nvPr>
            <a:videoFile r:link="rId1"/>
          </p:nvPr>
        </p:nvPicPr>
        <p:blipFill>
          <a:blip r:embed="rId3"/>
          <a:stretch>
            <a:fillRect/>
          </a:stretch>
        </p:blipFill>
        <p:spPr>
          <a:xfrm>
            <a:off x="1423358" y="788957"/>
            <a:ext cx="8695757" cy="4913103"/>
          </a:xfrm>
          <a:prstGeom prst="rect">
            <a:avLst/>
          </a:prstGeom>
        </p:spPr>
      </p:pic>
      <p:sp>
        <p:nvSpPr>
          <p:cNvPr id="9" name="Tijdelijke aanduiding voor inhoud 2">
            <a:extLst>
              <a:ext uri="{FF2B5EF4-FFF2-40B4-BE49-F238E27FC236}">
                <a16:creationId xmlns:a16="http://schemas.microsoft.com/office/drawing/2014/main" id="{A3508515-02E8-B598-E165-B490AB7A97A0}"/>
              </a:ext>
            </a:extLst>
          </p:cNvPr>
          <p:cNvSpPr txBox="1">
            <a:spLocks/>
          </p:cNvSpPr>
          <p:nvPr/>
        </p:nvSpPr>
        <p:spPr>
          <a:xfrm>
            <a:off x="1361650" y="5731121"/>
            <a:ext cx="5348962" cy="54199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9E3611"/>
              </a:buClr>
              <a:buNone/>
            </a:pPr>
            <a:r>
              <a:rPr lang="nl-NL" sz="1600" dirty="0">
                <a:latin typeface="Arial" panose="020B0604020202020204" pitchFamily="34" charset="0"/>
                <a:cs typeface="Arial" panose="020B0604020202020204" pitchFamily="34" charset="0"/>
              </a:rPr>
              <a:t>Innovatief met internationaal bereik</a:t>
            </a:r>
          </a:p>
          <a:p>
            <a:pPr>
              <a:buClr>
                <a:srgbClr val="9E3611"/>
              </a:buClr>
            </a:pPr>
            <a:endParaRPr lang="nl-NL" sz="1800" dirty="0">
              <a:latin typeface="TT Chocolates Light" panose="02000503030000020003" pitchFamily="2" charset="77"/>
            </a:endParaRPr>
          </a:p>
        </p:txBody>
      </p:sp>
    </p:spTree>
    <p:extLst>
      <p:ext uri="{BB962C8B-B14F-4D97-AF65-F5344CB8AC3E}">
        <p14:creationId xmlns:p14="http://schemas.microsoft.com/office/powerpoint/2010/main" val="18003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3">
            <a:extLst>
              <a:ext uri="{28A0092B-C50C-407E-A947-70E740481C1C}">
                <a14:useLocalDpi xmlns:a14="http://schemas.microsoft.com/office/drawing/2010/main" val="0"/>
              </a:ext>
            </a:extLst>
          </a:blip>
          <a:srcRect l="32467" r="16565"/>
          <a:stretch/>
        </p:blipFill>
        <p:spPr>
          <a:xfrm>
            <a:off x="6250192" y="-2"/>
            <a:ext cx="5941807" cy="6727698"/>
          </a:xfrm>
          <a:prstGeom prst="rect">
            <a:avLst/>
          </a:prstGeom>
        </p:spPr>
      </p:pic>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a:xfrm>
            <a:off x="112965" y="21499"/>
            <a:ext cx="9906000" cy="1382156"/>
          </a:xfrm>
        </p:spPr>
        <p:txBody>
          <a:bodyPr/>
          <a:lstStyle/>
          <a:p>
            <a:r>
              <a:rPr lang="nl-NL" i="0" dirty="0">
                <a:solidFill>
                  <a:srgbClr val="14B2A8"/>
                </a:solidFill>
                <a:latin typeface="Impact" panose="020B0806030902050204" pitchFamily="34" charset="0"/>
              </a:rPr>
              <a:t>4 seizoenen Meer bomen nu</a:t>
            </a:r>
          </a:p>
        </p:txBody>
      </p:sp>
      <p:pic>
        <p:nvPicPr>
          <p:cNvPr id="4" name="Afbeelding 4">
            <a:extLst>
              <a:ext uri="{FF2B5EF4-FFF2-40B4-BE49-F238E27FC236}">
                <a16:creationId xmlns:a16="http://schemas.microsoft.com/office/drawing/2014/main" id="{9F935ECA-E3A6-3B68-4665-42D36685C8A3}"/>
              </a:ext>
            </a:extLst>
          </p:cNvPr>
          <p:cNvPicPr>
            <a:picLocks noGrp="1" noChangeAspect="1"/>
          </p:cNvPicPr>
          <p:nvPr>
            <p:ph idx="1"/>
          </p:nvPr>
        </p:nvPicPr>
        <p:blipFill>
          <a:blip r:embed="rId4"/>
          <a:stretch>
            <a:fillRect/>
          </a:stretch>
        </p:blipFill>
        <p:spPr>
          <a:xfrm>
            <a:off x="10614857" y="5476234"/>
            <a:ext cx="1580046" cy="1378359"/>
          </a:xfrm>
        </p:spPr>
      </p:pic>
      <p:pic>
        <p:nvPicPr>
          <p:cNvPr id="5" name="Afbeelding 5" descr="Afbeelding met kaart&#10;&#10;Automatisch gegenereerde beschrijving">
            <a:extLst>
              <a:ext uri="{FF2B5EF4-FFF2-40B4-BE49-F238E27FC236}">
                <a16:creationId xmlns:a16="http://schemas.microsoft.com/office/drawing/2014/main" id="{9AA857FF-8B43-9153-9287-A723CE890FCF}"/>
              </a:ext>
            </a:extLst>
          </p:cNvPr>
          <p:cNvPicPr>
            <a:picLocks noChangeAspect="1"/>
          </p:cNvPicPr>
          <p:nvPr/>
        </p:nvPicPr>
        <p:blipFill rotWithShape="1">
          <a:blip r:embed="rId5"/>
          <a:srcRect l="9500" r="4" b="4"/>
          <a:stretch/>
        </p:blipFill>
        <p:spPr>
          <a:xfrm>
            <a:off x="5897476" y="2694687"/>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pic>
        <p:nvPicPr>
          <p:cNvPr id="7" name="Afbeelding 6" descr="Afbeelding met kaart&#10;&#10;Automatisch gegenereerde beschrijving">
            <a:extLst>
              <a:ext uri="{FF2B5EF4-FFF2-40B4-BE49-F238E27FC236}">
                <a16:creationId xmlns:a16="http://schemas.microsoft.com/office/drawing/2014/main" id="{2724835E-69DB-2222-C0B0-36D4B1C96DCF}"/>
              </a:ext>
            </a:extLst>
          </p:cNvPr>
          <p:cNvPicPr>
            <a:picLocks noChangeAspect="1"/>
          </p:cNvPicPr>
          <p:nvPr/>
        </p:nvPicPr>
        <p:blipFill rotWithShape="1">
          <a:blip r:embed="rId6"/>
          <a:srcRect t="16375" r="2" b="2"/>
          <a:stretch/>
        </p:blipFill>
        <p:spPr>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pic>
        <p:nvPicPr>
          <p:cNvPr id="9" name="Afbeelding 4" descr="Afbeelding met kaart&#10;&#10;Automatisch gegenereerde beschrijving">
            <a:extLst>
              <a:ext uri="{FF2B5EF4-FFF2-40B4-BE49-F238E27FC236}">
                <a16:creationId xmlns:a16="http://schemas.microsoft.com/office/drawing/2014/main" id="{0DADD43D-99FB-3A05-857F-FF660B3383C2}"/>
              </a:ext>
            </a:extLst>
          </p:cNvPr>
          <p:cNvPicPr>
            <a:picLocks noChangeAspect="1"/>
          </p:cNvPicPr>
          <p:nvPr/>
        </p:nvPicPr>
        <p:blipFill rotWithShape="1">
          <a:blip r:embed="rId7"/>
          <a:srcRect t="19592" r="-3" b="-3"/>
          <a:stretch/>
        </p:blipFill>
        <p:spPr>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11" name="Tijdelijke aanduiding voor inhoud 2">
            <a:extLst>
              <a:ext uri="{FF2B5EF4-FFF2-40B4-BE49-F238E27FC236}">
                <a16:creationId xmlns:a16="http://schemas.microsoft.com/office/drawing/2014/main" id="{B29FE13E-53DD-DE72-E960-F91E481DE678}"/>
              </a:ext>
            </a:extLst>
          </p:cNvPr>
          <p:cNvSpPr txBox="1">
            <a:spLocks/>
          </p:cNvSpPr>
          <p:nvPr/>
        </p:nvSpPr>
        <p:spPr>
          <a:xfrm>
            <a:off x="617069" y="1241808"/>
            <a:ext cx="5993797" cy="527537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14B2A8"/>
              </a:buClr>
              <a:buSzPct val="100000"/>
            </a:pPr>
            <a:r>
              <a:rPr lang="nl-NL" sz="2000" dirty="0">
                <a:solidFill>
                  <a:schemeClr val="tx1"/>
                </a:solidFill>
                <a:latin typeface="Arial" panose="020B0604020202020204" pitchFamily="34" charset="0"/>
                <a:cs typeface="Arial" panose="020B0604020202020204" pitchFamily="34" charset="0"/>
              </a:rPr>
              <a:t>2 miljoen bomen verplant in 4 seizoenen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Zaailingen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Stekken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Kweekoverschot</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Slagingspercentage: tussen 70 en 80%</a:t>
            </a:r>
          </a:p>
          <a:p>
            <a:pPr>
              <a:spcAft>
                <a:spcPts val="600"/>
              </a:spcAft>
              <a:buClr>
                <a:srgbClr val="14B2A8"/>
              </a:buClr>
              <a:buSzPct val="100000"/>
            </a:pPr>
            <a:r>
              <a:rPr lang="nl-NL" sz="2000" dirty="0">
                <a:solidFill>
                  <a:schemeClr val="tx1"/>
                </a:solidFill>
                <a:latin typeface="Arial" panose="020B0604020202020204" pitchFamily="34" charset="0"/>
                <a:cs typeface="Arial" panose="020B0604020202020204" pitchFamily="34" charset="0"/>
              </a:rPr>
              <a:t>Circa 4.000 </a:t>
            </a:r>
            <a:r>
              <a:rPr lang="nl-NL" sz="2000" dirty="0">
                <a:latin typeface="Arial" panose="020B0604020202020204" pitchFamily="34" charset="0"/>
                <a:cs typeface="Arial" panose="020B0604020202020204" pitchFamily="34" charset="0"/>
              </a:rPr>
              <a:t>oogst-, uitdeel- en plantevents door het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Meer dan 23.000 vrijwilligers</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Plantlocaties: particulieren, boeren, voedselbossen, landgoederen etc.</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Duitsland, VK en Frankrijk doen ook mee</a:t>
            </a:r>
          </a:p>
          <a:p>
            <a:pPr>
              <a:spcAft>
                <a:spcPts val="600"/>
              </a:spcAft>
              <a:buClr>
                <a:srgbClr val="9E3611"/>
              </a:buClr>
            </a:pPr>
            <a:endParaRPr lang="nl-NL" sz="2000" dirty="0">
              <a:latin typeface="TT Chocolates" panose="02000503020000020003" pitchFamily="2" charset="77"/>
            </a:endParaRPr>
          </a:p>
        </p:txBody>
      </p:sp>
    </p:spTree>
    <p:extLst>
      <p:ext uri="{BB962C8B-B14F-4D97-AF65-F5344CB8AC3E}">
        <p14:creationId xmlns:p14="http://schemas.microsoft.com/office/powerpoint/2010/main" val="2800888908"/>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17e5126-95ed-4b84-b2de-31e85270f00c">
      <Terms xmlns="http://schemas.microsoft.com/office/infopath/2007/PartnerControls"/>
    </lcf76f155ced4ddcb4097134ff3c332f>
    <TaxCatchAll xmlns="7bb9da7a-83f6-46e5-8b87-fdf6771eb1f6" xsi:nil="true"/>
    <SharedWithUsers xmlns="7bb9da7a-83f6-46e5-8b87-fdf6771eb1f6">
      <UserInfo>
        <DisplayName>Josephine Schuurman | Urgenda</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49087347CF6C41B51F4452E14EE8DA" ma:contentTypeVersion="17" ma:contentTypeDescription="Een nieuw document maken." ma:contentTypeScope="" ma:versionID="1fa196d35a74d6e1e4bacf2e2c6964ad">
  <xsd:schema xmlns:xsd="http://www.w3.org/2001/XMLSchema" xmlns:xs="http://www.w3.org/2001/XMLSchema" xmlns:p="http://schemas.microsoft.com/office/2006/metadata/properties" xmlns:ns2="617e5126-95ed-4b84-b2de-31e85270f00c" xmlns:ns3="7bb9da7a-83f6-46e5-8b87-fdf6771eb1f6" targetNamespace="http://schemas.microsoft.com/office/2006/metadata/properties" ma:root="true" ma:fieldsID="5ed07bb2e283bbc0628efa40de61a19e" ns2:_="" ns3:_="">
    <xsd:import namespace="617e5126-95ed-4b84-b2de-31e85270f00c"/>
    <xsd:import namespace="7bb9da7a-83f6-46e5-8b87-fdf6771eb1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e5126-95ed-4b84-b2de-31e85270f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3f8e4072-601e-4909-a9d4-1ba0b6864e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b9da7a-83f6-46e5-8b87-fdf6771eb1f6"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fab7b9f7-fb2b-4cee-b3b4-b51af94d87ff}" ma:internalName="TaxCatchAll" ma:showField="CatchAllData" ma:web="7bb9da7a-83f6-46e5-8b87-fdf6771eb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7C236C-DFB7-4A96-B608-2AE24839FBDB}">
  <ds:schemaRefs>
    <ds:schemaRef ds:uri="http://purl.org/dc/terms/"/>
    <ds:schemaRef ds:uri="http://purl.org/dc/elements/1.1/"/>
    <ds:schemaRef ds:uri="http://www.w3.org/XML/1998/namespace"/>
    <ds:schemaRef ds:uri="617e5126-95ed-4b84-b2de-31e85270f00c"/>
    <ds:schemaRef ds:uri="http://schemas.microsoft.com/office/infopath/2007/PartnerControls"/>
    <ds:schemaRef ds:uri="http://schemas.microsoft.com/office/2006/documentManagement/types"/>
    <ds:schemaRef ds:uri="http://schemas.openxmlformats.org/package/2006/metadata/core-properties"/>
    <ds:schemaRef ds:uri="7bb9da7a-83f6-46e5-8b87-fdf6771eb1f6"/>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39A1C8B-F7A0-4BEF-AB30-ECC4A82F944E}">
  <ds:schemaRefs>
    <ds:schemaRef ds:uri="http://schemas.microsoft.com/sharepoint/v3/contenttype/forms"/>
  </ds:schemaRefs>
</ds:datastoreItem>
</file>

<file path=customXml/itemProps3.xml><?xml version="1.0" encoding="utf-8"?>
<ds:datastoreItem xmlns:ds="http://schemas.openxmlformats.org/officeDocument/2006/customXml" ds:itemID="{4B7CF0D7-DF88-4AE4-9BF5-D92B9AF3F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e5126-95ed-4b84-b2de-31e85270f00c"/>
    <ds:schemaRef ds:uri="7bb9da7a-83f6-46e5-8b87-fdf6771eb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TotalTime>
  <Words>2922</Words>
  <Application>Microsoft Office PowerPoint</Application>
  <PresentationFormat>Breedbeeld</PresentationFormat>
  <Paragraphs>368</Paragraphs>
  <Slides>47</Slides>
  <Notes>17</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47</vt:i4>
      </vt:variant>
    </vt:vector>
  </HeadingPairs>
  <TitlesOfParts>
    <vt:vector size="55" baseType="lpstr">
      <vt:lpstr>Arial</vt:lpstr>
      <vt:lpstr>Calibri</vt:lpstr>
      <vt:lpstr>Impact</vt:lpstr>
      <vt:lpstr>TT Chocolates</vt:lpstr>
      <vt:lpstr>TT Chocolates Light</vt:lpstr>
      <vt:lpstr>Univers Condensed Light</vt:lpstr>
      <vt:lpstr>Wingdings</vt:lpstr>
      <vt:lpstr>AngleLinesVTI</vt:lpstr>
      <vt:lpstr>PowerPoint-presentatie</vt:lpstr>
      <vt:lpstr>WAT GAAN WE VANDAAG DOEN?</vt:lpstr>
      <vt:lpstr>Wat is meer bomen nu? </vt:lpstr>
      <vt:lpstr>Waarom? De urgentie is hoog!</vt:lpstr>
      <vt:lpstr>Even voorstellen</vt:lpstr>
      <vt:lpstr>PowerPoint-presentatie</vt:lpstr>
      <vt:lpstr>De methode</vt:lpstr>
      <vt:lpstr>PowerPoint-presentatie</vt:lpstr>
      <vt:lpstr>4 seizoenen Meer bomen nu</vt:lpstr>
      <vt:lpstr>PowerPoint-presentatie</vt:lpstr>
      <vt:lpstr>DOWNLOAD THE APP</vt:lpstr>
      <vt:lpstr>PowerPoint-presentatie</vt:lpstr>
      <vt:lpstr>Welke soorten oogsten wij?</vt:lpstr>
      <vt:lpstr>PowerPoint-presentatie</vt:lpstr>
      <vt:lpstr>PowerPoint-presentatie</vt:lpstr>
      <vt:lpstr>PowerPoint-presentatie</vt:lpstr>
      <vt:lpstr>Een standaard OOGSTdag</vt:lpstr>
      <vt:lpstr>Sorteren, bundelen, registreren</vt:lpstr>
      <vt:lpstr>PowerPoint-presentatie</vt:lpstr>
      <vt:lpstr>Wat te doen met de oogst?</vt:lpstr>
      <vt:lpstr>Meest voorkomende boomziektes in NL</vt:lpstr>
      <vt:lpstr> De buitenlucht in</vt:lpstr>
      <vt:lpstr>Wat doet een bomenhub?</vt:lpstr>
      <vt:lpstr>Wat is een bomenhub? </vt:lpstr>
      <vt:lpstr>Bomenhub, Hoe te starten?</vt:lpstr>
      <vt:lpstr>aanvoeren</vt:lpstr>
      <vt:lpstr>Registreren wat er in  je hub staat</vt:lpstr>
      <vt:lpstr>uitdeELDAG VOORBEREIDEN</vt:lpstr>
      <vt:lpstr>PowerPoint-presentatie</vt:lpstr>
      <vt:lpstr>Hoe ziet een uitdeeldag eruit?</vt:lpstr>
      <vt:lpstr>PowerPoint-presentatie</vt:lpstr>
      <vt:lpstr>Vaste rollen in een verplantploeg</vt:lpstr>
      <vt:lpstr>PowerPoint-presentatie</vt:lpstr>
      <vt:lpstr>PowerPoint-presentatie</vt:lpstr>
      <vt:lpstr>PowerPoint-presentatie</vt:lpstr>
      <vt:lpstr>PowerPoint-presentatie</vt:lpstr>
      <vt:lpstr>PowerPoint-presentatie</vt:lpstr>
      <vt:lpstr>PowerPoint-presentatie</vt:lpstr>
      <vt:lpstr>Bomen en struiken  Platteland en stedelijk gebied</vt:lpstr>
      <vt:lpstr>(VER)Planten</vt:lpstr>
      <vt:lpstr>PowerPoint-presentatie</vt:lpstr>
      <vt:lpstr>Communicatie voor ALLE EVENTS</vt:lpstr>
      <vt:lpstr>MEEDOEN?</vt:lpstr>
      <vt:lpstr>Vind alles terug op meerbomen.nu</vt:lpstr>
      <vt:lpstr>Terug naar het platteland van vroeger?</vt:lpstr>
      <vt:lpstr>Algemene voorwaarden, logisch!</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Leonie Caesar</dc:creator>
  <cp:lastModifiedBy>Dinotra Heymans | Urgenda</cp:lastModifiedBy>
  <cp:revision>814</cp:revision>
  <dcterms:created xsi:type="dcterms:W3CDTF">2022-09-15T12:40:37Z</dcterms:created>
  <dcterms:modified xsi:type="dcterms:W3CDTF">2024-11-14T15:37:12Z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0x010100B749087347CF6C41B51F4452E14EE8DA</vt:lpwstr>
  </property>
  <property fmtid="{D5CDD505-2E9C-101B-9397-08002B2CF9AE}" pid="3" name="MediaServiceImageTags">
    <vt:lpwstr/>
  </property>
</Properties>
</file>