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TT Chocolates Bold" charset="1" panose="02000803020000020003"/>
      <p:regular r:id="rId34"/>
    </p:embeddedFont>
    <p:embeddedFont>
      <p:font typeface="Impact" charset="1" panose="020B0806030902050204"/>
      <p:regular r:id="rId36"/>
    </p:embeddedFont>
    <p:embeddedFont>
      <p:font typeface="Arial MT Pro" charset="1" panose="020B0502020202020204"/>
      <p:regular r:id="rId37"/>
    </p:embeddedFont>
    <p:embeddedFont>
      <p:font typeface="Arial MT Pro Bold" charset="1" panose="020B0802020202020204"/>
      <p:regular r:id="rId38"/>
    </p:embeddedFont>
    <p:embeddedFont>
      <p:font typeface="Arimo" charset="1" panose="020B0604020202020204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notesMasters/notesMaster1.xml" Type="http://schemas.openxmlformats.org/officeDocument/2006/relationships/notesMaster"/><Relationship Id="rId31" Target="theme/theme2.xml" Type="http://schemas.openxmlformats.org/officeDocument/2006/relationships/theme"/><Relationship Id="rId32" Target="notesSlides/notesSlide1.xml" Type="http://schemas.openxmlformats.org/officeDocument/2006/relationships/notesSlide"/><Relationship Id="rId33" Target="notesSlides/notesSlide2.xml" Type="http://schemas.openxmlformats.org/officeDocument/2006/relationships/notesSlide"/><Relationship Id="rId34" Target="fonts/font34.fntdata" Type="http://schemas.openxmlformats.org/officeDocument/2006/relationships/font"/><Relationship Id="rId35" Target="notesSlides/notesSlide3.xml" Type="http://schemas.openxmlformats.org/officeDocument/2006/relationships/notes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notesSlides/notesSlide4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5.xml" Type="http://schemas.openxmlformats.org/officeDocument/2006/relationships/notesSlide"/><Relationship Id="rId41" Target="notesSlides/notesSlide6.xml" Type="http://schemas.openxmlformats.org/officeDocument/2006/relationships/notesSlide"/><Relationship Id="rId42" Target="notesSlides/notesSlide7.xml" Type="http://schemas.openxmlformats.org/officeDocument/2006/relationships/notesSlide"/><Relationship Id="rId43" Target="notesSlides/notesSlide8.xml" Type="http://schemas.openxmlformats.org/officeDocument/2006/relationships/notesSlide"/><Relationship Id="rId44" Target="notesSlides/notesSlide9.xml" Type="http://schemas.openxmlformats.org/officeDocument/2006/relationships/notesSlide"/><Relationship Id="rId45" Target="notesSlides/notesSlide10.xml" Type="http://schemas.openxmlformats.org/officeDocument/2006/relationships/notesSlide"/><Relationship Id="rId46" Target="notesSlides/notesSlide11.xml" Type="http://schemas.openxmlformats.org/officeDocument/2006/relationships/notesSlide"/><Relationship Id="rId47" Target="notesSlides/notesSlide12.xml" Type="http://schemas.openxmlformats.org/officeDocument/2006/relationships/notesSlide"/><Relationship Id="rId48" Target="fonts/font48.fntdata" Type="http://schemas.openxmlformats.org/officeDocument/2006/relationships/font"/><Relationship Id="rId49" Target="notesSlides/notesSlide13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4.xml" Type="http://schemas.openxmlformats.org/officeDocument/2006/relationships/notesSlide"/><Relationship Id="rId51" Target="notesSlides/notesSlide15.xml" Type="http://schemas.openxmlformats.org/officeDocument/2006/relationships/notesSlide"/><Relationship Id="rId52" Target="notesSlides/notesSlide16.xml" Type="http://schemas.openxmlformats.org/officeDocument/2006/relationships/notesSlide"/><Relationship Id="rId53" Target="notesSlides/notesSlide17.xml" Type="http://schemas.openxmlformats.org/officeDocument/2006/relationships/notesSlide"/><Relationship Id="rId54" Target="notesSlides/notesSlide18.xml" Type="http://schemas.openxmlformats.org/officeDocument/2006/relationships/notesSlide"/><Relationship Id="rId55" Target="notesSlides/notesSlide19.xml" Type="http://schemas.openxmlformats.org/officeDocument/2006/relationships/notesSlide"/><Relationship Id="rId56" Target="notesSlides/notesSlide20.xml" Type="http://schemas.openxmlformats.org/officeDocument/2006/relationships/notesSlide"/><Relationship Id="rId57" Target="notesSlides/notesSlide21.xml" Type="http://schemas.openxmlformats.org/officeDocument/2006/relationships/notesSlide"/><Relationship Id="rId58" Target="notesSlides/notesSlide22.xml" Type="http://schemas.openxmlformats.org/officeDocument/2006/relationships/notesSlide"/><Relationship Id="rId59" Target="notesSlides/notesSlide23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24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https://www.zesgraden.nu/ </a:t>
            </a:r>
          </a:p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6.png" Type="http://schemas.openxmlformats.org/officeDocument/2006/relationships/image"/><Relationship Id="rId8" Target="../media/image2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7.jpeg" Type="http://schemas.openxmlformats.org/officeDocument/2006/relationships/image"/><Relationship Id="rId8" Target="../media/image3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jpe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2.jpeg" Type="http://schemas.openxmlformats.org/officeDocument/2006/relationships/image"/><Relationship Id="rId8" Target="../media/image4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4.png" Type="http://schemas.openxmlformats.org/officeDocument/2006/relationships/image"/><Relationship Id="rId8" Target="../media/image45.pn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7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8.jpe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7.png" Type="http://schemas.openxmlformats.org/officeDocument/2006/relationships/image"/><Relationship Id="rId12" Target="../media/image18.png" Type="http://schemas.openxmlformats.org/officeDocument/2006/relationships/image"/><Relationship Id="rId13" Target="https://www.youtube.com/watch?v=aFoTa6AMfLo" TargetMode="External" Type="http://schemas.openxmlformats.org/officeDocument/2006/relationships/hyperlink"/><Relationship Id="rId14" Target="../media/image19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3"/>
            <a:srcRect l="1044" t="23997" r="11788" b="2455"/>
            <a:stretch>
              <a:fillRect/>
            </a:stretch>
          </p:blipFill>
          <p:spPr>
            <a:xfrm flipH="false" flipV="false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3816310" y="7915458"/>
            <a:ext cx="10655374" cy="1901251"/>
          </a:xfrm>
          <a:custGeom>
            <a:avLst/>
            <a:gdLst/>
            <a:ahLst/>
            <a:cxnLst/>
            <a:rect r="r" b="b" t="t" l="l"/>
            <a:pathLst>
              <a:path h="1901251" w="10655374">
                <a:moveTo>
                  <a:pt x="0" y="0"/>
                </a:moveTo>
                <a:lnTo>
                  <a:pt x="10655375" y="0"/>
                </a:lnTo>
                <a:lnTo>
                  <a:pt x="10655375" y="1901251"/>
                </a:lnTo>
                <a:lnTo>
                  <a:pt x="0" y="1901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334" r="0" b="-33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01638" y="1828296"/>
            <a:ext cx="10842903" cy="6121722"/>
          </a:xfrm>
          <a:custGeom>
            <a:avLst/>
            <a:gdLst/>
            <a:ahLst/>
            <a:cxnLst/>
            <a:rect r="r" b="b" t="t" l="l"/>
            <a:pathLst>
              <a:path h="6121722" w="10842903">
                <a:moveTo>
                  <a:pt x="0" y="0"/>
                </a:moveTo>
                <a:lnTo>
                  <a:pt x="10842904" y="0"/>
                </a:lnTo>
                <a:lnTo>
                  <a:pt x="10842904" y="6121722"/>
                </a:lnTo>
                <a:lnTo>
                  <a:pt x="0" y="612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73" r="0" b="-73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 descr="Afbeelding met tekst, schermopname, diagram, Perceel  Automatisch gegenereerde beschrijving"/>
          <p:cNvSpPr/>
          <p:nvPr/>
        </p:nvSpPr>
        <p:spPr>
          <a:xfrm flipH="false" flipV="false" rot="0">
            <a:off x="9610725" y="4023291"/>
            <a:ext cx="6934919" cy="5429832"/>
          </a:xfrm>
          <a:custGeom>
            <a:avLst/>
            <a:gdLst/>
            <a:ahLst/>
            <a:cxnLst/>
            <a:rect r="r" b="b" t="t" l="l"/>
            <a:pathLst>
              <a:path h="5429832" w="6934919">
                <a:moveTo>
                  <a:pt x="0" y="0"/>
                </a:moveTo>
                <a:lnTo>
                  <a:pt x="6934919" y="0"/>
                </a:lnTo>
                <a:lnTo>
                  <a:pt x="6934919" y="5429832"/>
                </a:lnTo>
                <a:lnTo>
                  <a:pt x="0" y="542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640" r="0" b="-464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388450"/>
            <a:ext cx="4764510" cy="48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true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M</a:t>
            </a:r>
            <a:r>
              <a:rPr lang="en-US" sz="3000" b="true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ethaan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838925"/>
            <a:ext cx="7608572" cy="147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0.0002% van de greenhouse gas verantwoordelijk voor 30% opwarming                                                                         </a:t>
            </a:r>
          </a:p>
          <a:p>
            <a:pPr algn="l">
              <a:lnSpc>
                <a:spcPts val="36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120482"/>
            <a:ext cx="8452796" cy="978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18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EN DAN IS ER OOK NOG.... 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10725" y="2388450"/>
            <a:ext cx="3243067" cy="48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 b="true">
                <a:solidFill>
                  <a:srgbClr val="001E2E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Stikstof (n)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10725" y="2838925"/>
            <a:ext cx="5884546" cy="1479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NH3 (Ammoniak) middels vee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NOx (stikstofoxiden) machines 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73596" y="5124450"/>
            <a:ext cx="6847113" cy="4384738"/>
          </a:xfrm>
          <a:custGeom>
            <a:avLst/>
            <a:gdLst/>
            <a:ahLst/>
            <a:cxnLst/>
            <a:rect r="r" b="b" t="t" l="l"/>
            <a:pathLst>
              <a:path h="4384738" w="6847113">
                <a:moveTo>
                  <a:pt x="0" y="0"/>
                </a:moveTo>
                <a:lnTo>
                  <a:pt x="6847113" y="0"/>
                </a:lnTo>
                <a:lnTo>
                  <a:pt x="6847113" y="4384738"/>
                </a:lnTo>
                <a:lnTo>
                  <a:pt x="0" y="438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559" r="0" b="-855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71550"/>
            <a:ext cx="8931188" cy="369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MET</a:t>
            </a:r>
            <a:r>
              <a:rPr lang="en-US" sz="650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 DE HUIDIGE UITSTOOT BEREIKEN WE 1.5 GRAAD IN 2030 EN 2 GRAAD IN 30 JAAR. (KNMI, 2022)​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5027983"/>
            <a:ext cx="8931188" cy="41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Stel we willen de 1.5 graad halen, of zelfs de twee graden, is de reductie lijn</a:t>
            </a: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stijl naar beneden. ​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​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Naast vermindering zijn ook negatieve emissies nodig: CO2, en andere stoffen, opslaan in gezonde ecosystemen. Oftewel: negatieve emissies. ​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​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​</a:t>
            </a:r>
          </a:p>
          <a:p>
            <a:pPr algn="l">
              <a:lnSpc>
                <a:spcPts val="3600"/>
              </a:lnSpc>
            </a:pPr>
          </a:p>
        </p:txBody>
      </p:sp>
      <p:sp>
        <p:nvSpPr>
          <p:cNvPr name="Freeform 6" id="6" descr="Afbeelding met tekst, diagram, schermopname, Perceel  Automatisch gegenereerde beschrijving"/>
          <p:cNvSpPr/>
          <p:nvPr/>
        </p:nvSpPr>
        <p:spPr>
          <a:xfrm flipH="false" flipV="false" rot="0">
            <a:off x="10839450" y="278062"/>
            <a:ext cx="7219950" cy="4098391"/>
          </a:xfrm>
          <a:custGeom>
            <a:avLst/>
            <a:gdLst/>
            <a:ahLst/>
            <a:cxnLst/>
            <a:rect r="r" b="b" t="t" l="l"/>
            <a:pathLst>
              <a:path h="4098391" w="7219950">
                <a:moveTo>
                  <a:pt x="0" y="0"/>
                </a:moveTo>
                <a:lnTo>
                  <a:pt x="7219950" y="0"/>
                </a:lnTo>
                <a:lnTo>
                  <a:pt x="7219950" y="4098392"/>
                </a:lnTo>
                <a:lnTo>
                  <a:pt x="0" y="4098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3682" r="0" b="-13682"/>
            </a:stretch>
          </a:blipFill>
        </p:spPr>
      </p:sp>
      <p:sp>
        <p:nvSpPr>
          <p:cNvPr name="Freeform 7" id="7" descr="Afbeelding met tekst, schermopname, diagram, Lettertype  Automatisch gegenereerde beschrijving"/>
          <p:cNvSpPr/>
          <p:nvPr/>
        </p:nvSpPr>
        <p:spPr>
          <a:xfrm flipH="false" flipV="false" rot="0">
            <a:off x="10839450" y="4654518"/>
            <a:ext cx="6804073" cy="4576968"/>
          </a:xfrm>
          <a:custGeom>
            <a:avLst/>
            <a:gdLst/>
            <a:ahLst/>
            <a:cxnLst/>
            <a:rect r="r" b="b" t="t" l="l"/>
            <a:pathLst>
              <a:path h="4576968" w="6804073">
                <a:moveTo>
                  <a:pt x="0" y="0"/>
                </a:moveTo>
                <a:lnTo>
                  <a:pt x="6804074" y="0"/>
                </a:lnTo>
                <a:lnTo>
                  <a:pt x="6804074" y="4576968"/>
                </a:lnTo>
                <a:lnTo>
                  <a:pt x="0" y="4576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01641" y="1876998"/>
            <a:ext cx="6560820" cy="5954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Houden we de opwarming van de aarde onder de 1,5°C, dan zal het noordpoolgebied waarschijnlijk ten minste een deel van zijn ijsdek behouden, en daarmee zijn belangrijke rol in het afkoelen van het noordelijk halfrond.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regio in sub-sahara is nog nét leefbaar</a:t>
            </a:r>
          </a:p>
          <a:p>
            <a:pPr algn="l" marL="380048" indent="-190024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Koraalrif sterft tot 50% af en daarmee de biodiversiteit op zee, en de voedsel die men mogelijk uit de oceaan kan halen. Een ecosysteem sterft ten delen af. </a:t>
            </a:r>
          </a:p>
          <a:p>
            <a:pPr algn="l" marL="380048" indent="-190024" lvl="1">
              <a:lnSpc>
                <a:spcPts val="252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971550"/>
            <a:ext cx="1474075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ZELFS</a:t>
            </a: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 1.5°C IS TE VEEL VOOR VELE PLAATSEN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209021"/>
            <a:ext cx="9755499" cy="7347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Bij</a:t>
            </a: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 1.5 graad: </a:t>
            </a:r>
          </a:p>
          <a:p>
            <a:pPr algn="l">
              <a:lnSpc>
                <a:spcPts val="3240"/>
              </a:lnSpc>
            </a:pP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Sterft 50% van de koraalriffen​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Een deel van het Noordpoolijs blijft nog​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Met aanpassingen blijft sub-sahara Afrika bewoonbaar​</a:t>
            </a:r>
          </a:p>
          <a:p>
            <a:pPr algn="l">
              <a:lnSpc>
                <a:spcPts val="3240"/>
              </a:lnSpc>
            </a:p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Bij 2 graden: </a:t>
            </a:r>
          </a:p>
          <a:p>
            <a:pPr algn="l">
              <a:lnSpc>
                <a:spcPts val="3240"/>
              </a:lnSpc>
            </a:pP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Het koraalrif sterft voor 99%​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In de zomer is de Noordpool ijsvrij (Tipping point!)​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136 grote kuststeden onder water​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Grote delen van de wereld kunnen niet meer mais, rijst of graan verbouwen (de gewassen waar we nu het meest van afhankelijk zijn) ​</a:t>
            </a:r>
          </a:p>
          <a:p>
            <a:pPr algn="l" marL="488632" indent="-244316" lvl="1">
              <a:lnSpc>
                <a:spcPts val="3483"/>
              </a:lnSpc>
              <a:buFont typeface="Arial"/>
              <a:buChar char="•"/>
            </a:pPr>
            <a:r>
              <a:rPr lang="en-US" sz="27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Meer dan 1.7 miljard mensen krijgen te maken met hittegolven, 420 miljoen met extreme hittegolven, en 65 miljoen met dodelijke hittegolven.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250737" y="9491446"/>
            <a:ext cx="2699172" cy="415951"/>
          </a:xfrm>
          <a:custGeom>
            <a:avLst/>
            <a:gdLst/>
            <a:ahLst/>
            <a:cxnLst/>
            <a:rect r="r" b="b" t="t" l="l"/>
            <a:pathLst>
              <a:path h="415951" w="2699172">
                <a:moveTo>
                  <a:pt x="0" y="0"/>
                </a:moveTo>
                <a:lnTo>
                  <a:pt x="2699173" y="0"/>
                </a:lnTo>
                <a:lnTo>
                  <a:pt x="2699173" y="415950"/>
                </a:lnTo>
                <a:lnTo>
                  <a:pt x="0" y="41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8" id="8" descr="Afbeelding met hemel, buitenshuis, plant, kleding  Automatisch gegenereerde beschrijving"/>
          <p:cNvSpPr/>
          <p:nvPr/>
        </p:nvSpPr>
        <p:spPr>
          <a:xfrm flipH="false" flipV="false" rot="0">
            <a:off x="10680246" y="2013585"/>
            <a:ext cx="7607754" cy="2762053"/>
          </a:xfrm>
          <a:custGeom>
            <a:avLst/>
            <a:gdLst/>
            <a:ahLst/>
            <a:cxnLst/>
            <a:rect r="r" b="b" t="t" l="l"/>
            <a:pathLst>
              <a:path h="2762053" w="7607754">
                <a:moveTo>
                  <a:pt x="0" y="0"/>
                </a:moveTo>
                <a:lnTo>
                  <a:pt x="7607754" y="0"/>
                </a:lnTo>
                <a:lnTo>
                  <a:pt x="7607754" y="2762054"/>
                </a:lnTo>
                <a:lnTo>
                  <a:pt x="0" y="2762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3860" b="-103841"/>
            </a:stretch>
          </a:blipFill>
        </p:spPr>
      </p:sp>
      <p:sp>
        <p:nvSpPr>
          <p:cNvPr name="Freeform 9" id="9" descr="Afbeelding met hemel, buitenshuis, plant, kleding  Automatisch gegenereerde beschrijving"/>
          <p:cNvSpPr/>
          <p:nvPr/>
        </p:nvSpPr>
        <p:spPr>
          <a:xfrm flipH="false" flipV="false" rot="0">
            <a:off x="10680246" y="4762483"/>
            <a:ext cx="3750762" cy="2762053"/>
          </a:xfrm>
          <a:custGeom>
            <a:avLst/>
            <a:gdLst/>
            <a:ahLst/>
            <a:cxnLst/>
            <a:rect r="r" b="b" t="t" l="l"/>
            <a:pathLst>
              <a:path h="2762053" w="3750762">
                <a:moveTo>
                  <a:pt x="0" y="0"/>
                </a:moveTo>
                <a:lnTo>
                  <a:pt x="3750762" y="0"/>
                </a:lnTo>
                <a:lnTo>
                  <a:pt x="3750762" y="2762053"/>
                </a:lnTo>
                <a:lnTo>
                  <a:pt x="0" y="2762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0657" t="0" r="-1413" b="-103836"/>
            </a:stretch>
          </a:blipFill>
        </p:spPr>
      </p:sp>
      <p:sp>
        <p:nvSpPr>
          <p:cNvPr name="Freeform 10" id="10" descr="Afbeelding met hemel, buitenshuis, plant, kleding  Automatisch gegenereerde beschrijving"/>
          <p:cNvSpPr/>
          <p:nvPr/>
        </p:nvSpPr>
        <p:spPr>
          <a:xfrm flipH="false" flipV="false" rot="0">
            <a:off x="14417402" y="4762483"/>
            <a:ext cx="3870598" cy="2762053"/>
          </a:xfrm>
          <a:custGeom>
            <a:avLst/>
            <a:gdLst/>
            <a:ahLst/>
            <a:cxnLst/>
            <a:rect r="r" b="b" t="t" l="l"/>
            <a:pathLst>
              <a:path h="2762053" w="3870598">
                <a:moveTo>
                  <a:pt x="0" y="0"/>
                </a:moveTo>
                <a:lnTo>
                  <a:pt x="3870598" y="0"/>
                </a:lnTo>
                <a:lnTo>
                  <a:pt x="3870598" y="2762053"/>
                </a:lnTo>
                <a:lnTo>
                  <a:pt x="0" y="2762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350" t="-107034" r="-213359" b="-3946"/>
            </a:stretch>
          </a:blipFill>
        </p:spPr>
      </p:sp>
      <p:sp>
        <p:nvSpPr>
          <p:cNvPr name="Freeform 11" id="11" descr="Afbeelding met hemel, buitenshuis, plant, kleding  Automatisch gegenereerde beschrijving"/>
          <p:cNvSpPr/>
          <p:nvPr/>
        </p:nvSpPr>
        <p:spPr>
          <a:xfrm flipH="false" flipV="false" rot="0">
            <a:off x="10680246" y="7524947"/>
            <a:ext cx="7607754" cy="2762053"/>
          </a:xfrm>
          <a:custGeom>
            <a:avLst/>
            <a:gdLst/>
            <a:ahLst/>
            <a:cxnLst/>
            <a:rect r="r" b="b" t="t" l="l"/>
            <a:pathLst>
              <a:path h="2762053" w="7607754">
                <a:moveTo>
                  <a:pt x="0" y="0"/>
                </a:moveTo>
                <a:lnTo>
                  <a:pt x="7607754" y="0"/>
                </a:lnTo>
                <a:lnTo>
                  <a:pt x="7607754" y="2762053"/>
                </a:lnTo>
                <a:lnTo>
                  <a:pt x="0" y="27620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437" t="-101816" r="-1422" b="-2024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4840" y="278529"/>
            <a:ext cx="14676120" cy="203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457284"/>
            <a:ext cx="8816089" cy="369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ALS WE DOORGAAN ZOALS WE NU DOEN – WANNEER BEREIKEN WE DE 1.5 GRADEN OPWARMING?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775370"/>
            <a:ext cx="4179572" cy="235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A: In 14 jaar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B: In  30 jaar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C: In 8 jaar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10615843" y="789582"/>
            <a:ext cx="8586669" cy="9620250"/>
          </a:xfrm>
          <a:custGeom>
            <a:avLst/>
            <a:gdLst/>
            <a:ahLst/>
            <a:cxnLst/>
            <a:rect r="r" b="b" t="t" l="l"/>
            <a:pathLst>
              <a:path h="9620250" w="8586669">
                <a:moveTo>
                  <a:pt x="8586669" y="0"/>
                </a:moveTo>
                <a:lnTo>
                  <a:pt x="0" y="0"/>
                </a:lnTo>
                <a:lnTo>
                  <a:pt x="0" y="9620250"/>
                </a:lnTo>
                <a:lnTo>
                  <a:pt x="8586669" y="9620250"/>
                </a:lnTo>
                <a:lnTo>
                  <a:pt x="8586669" y="0"/>
                </a:lnTo>
                <a:close/>
              </a:path>
            </a:pathLst>
          </a:custGeom>
          <a:blipFill>
            <a:blip r:embed="rId7"/>
            <a:stretch>
              <a:fillRect l="0" t="0" r="-179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36070" y="1423020"/>
            <a:ext cx="6864681" cy="1927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NEGATIEVE EMISSIES IN BOMEN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9144000" y="680079"/>
            <a:ext cx="9144000" cy="9620250"/>
          </a:xfrm>
          <a:custGeom>
            <a:avLst/>
            <a:gdLst/>
            <a:ahLst/>
            <a:cxnLst/>
            <a:rect r="r" b="b" t="t" l="l"/>
            <a:pathLst>
              <a:path h="9620250" w="9144000">
                <a:moveTo>
                  <a:pt x="9144000" y="0"/>
                </a:moveTo>
                <a:lnTo>
                  <a:pt x="0" y="0"/>
                </a:lnTo>
                <a:lnTo>
                  <a:pt x="0" y="9620250"/>
                </a:lnTo>
                <a:lnTo>
                  <a:pt x="9144000" y="962025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7"/>
            <a:stretch>
              <a:fillRect l="0" t="0" r="0" b="-629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36070" y="3770985"/>
            <a:ext cx="7341870" cy="41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Grootschalige wereldwijde herbebossing kan 10 jaar van uitstoot compenseren. Behalve tegen klimaatverandering zijn bomen om vele andere redenen onmisbaar: ze leveren zuurstof, werken als natuurlijke airco’s, filteren fijnstof, huisvesten vele diersoorten en zijn goed voor onze (mentale) gezondheid. Steeds meer burgers zijn hiervan doordrongen.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 descr="Afbeelding met buitenshuis, gras, veld, plant  Automatisch gegenereerde beschrijving"/>
          <p:cNvSpPr/>
          <p:nvPr/>
        </p:nvSpPr>
        <p:spPr>
          <a:xfrm flipH="false" flipV="false" rot="0">
            <a:off x="0" y="0"/>
            <a:ext cx="18288000" cy="3200400"/>
          </a:xfrm>
          <a:custGeom>
            <a:avLst/>
            <a:gdLst/>
            <a:ahLst/>
            <a:cxnLst/>
            <a:rect r="r" b="b" t="t" l="l"/>
            <a:pathLst>
              <a:path h="3200400" w="18288000">
                <a:moveTo>
                  <a:pt x="0" y="0"/>
                </a:moveTo>
                <a:lnTo>
                  <a:pt x="18288000" y="0"/>
                </a:lnTo>
                <a:lnTo>
                  <a:pt x="18288000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" b="-32857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5940" y="1861228"/>
            <a:ext cx="1467612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BIODIV</a:t>
            </a:r>
            <a:r>
              <a:rPr lang="en-US" sz="65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ERSITEIT HOLT ACHERUIT​</a:t>
            </a:r>
          </a:p>
        </p:txBody>
      </p:sp>
      <p:sp>
        <p:nvSpPr>
          <p:cNvPr name="Freeform 6" id="6" descr="Afbeelding met tekst, schermopname, Lettertype  Automatisch gegenereerde beschrijving"/>
          <p:cNvSpPr/>
          <p:nvPr/>
        </p:nvSpPr>
        <p:spPr>
          <a:xfrm flipH="false" flipV="false" rot="0">
            <a:off x="2106954" y="3823171"/>
            <a:ext cx="5468684" cy="5652389"/>
          </a:xfrm>
          <a:custGeom>
            <a:avLst/>
            <a:gdLst/>
            <a:ahLst/>
            <a:cxnLst/>
            <a:rect r="r" b="b" t="t" l="l"/>
            <a:pathLst>
              <a:path h="5652389" w="5468684">
                <a:moveTo>
                  <a:pt x="0" y="0"/>
                </a:moveTo>
                <a:lnTo>
                  <a:pt x="5468684" y="0"/>
                </a:lnTo>
                <a:lnTo>
                  <a:pt x="5468684" y="5652389"/>
                </a:lnTo>
                <a:lnTo>
                  <a:pt x="0" y="5652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" t="0" r="-24" b="0"/>
            </a:stretch>
          </a:blipFill>
        </p:spPr>
      </p:sp>
      <p:sp>
        <p:nvSpPr>
          <p:cNvPr name="Freeform 7" id="7" descr="Afbeelding met tekst, lijn, schermopname, Perceel  Automatisch gegenereerde beschrijving"/>
          <p:cNvSpPr/>
          <p:nvPr/>
        </p:nvSpPr>
        <p:spPr>
          <a:xfrm flipH="false" flipV="false" rot="0">
            <a:off x="9045200" y="3551614"/>
            <a:ext cx="8398341" cy="5605893"/>
          </a:xfrm>
          <a:custGeom>
            <a:avLst/>
            <a:gdLst/>
            <a:ahLst/>
            <a:cxnLst/>
            <a:rect r="r" b="b" t="t" l="l"/>
            <a:pathLst>
              <a:path h="5605893" w="8398341">
                <a:moveTo>
                  <a:pt x="0" y="0"/>
                </a:moveTo>
                <a:lnTo>
                  <a:pt x="8398341" y="0"/>
                </a:lnTo>
                <a:lnTo>
                  <a:pt x="8398341" y="5605892"/>
                </a:lnTo>
                <a:lnTo>
                  <a:pt x="0" y="56058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1" r="0" b="-51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 descr="Afbeelding met buitenshuis, gras, veld, plant  Automatisch gegenereerde beschrijvi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2" r="-1" b="-3333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5940" y="3357002"/>
            <a:ext cx="14676120" cy="5334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26"/>
              </a:lnSpc>
            </a:pPr>
            <a:r>
              <a:rPr lang="en-US" sz="1095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Wat is biodiversiteit? </a:t>
            </a:r>
          </a:p>
          <a:p>
            <a:pPr algn="ctr">
              <a:lnSpc>
                <a:spcPts val="7128"/>
              </a:lnSpc>
            </a:pP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Waarom is biodiversiteit belangrijk? </a:t>
            </a:r>
          </a:p>
          <a:p>
            <a:pPr algn="ctr">
              <a:lnSpc>
                <a:spcPts val="7128"/>
              </a:lnSpc>
            </a:pPr>
          </a:p>
          <a:p>
            <a:pPr algn="ctr">
              <a:lnSpc>
                <a:spcPts val="7128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 descr="Afbeelding met buitenshuis, gras, veld, plant  Automatisch gegenereerde beschrijving"/>
          <p:cNvSpPr/>
          <p:nvPr/>
        </p:nvSpPr>
        <p:spPr>
          <a:xfrm flipH="false" flipV="false" rot="0">
            <a:off x="0" y="-19050"/>
            <a:ext cx="18288000" cy="3258359"/>
          </a:xfrm>
          <a:custGeom>
            <a:avLst/>
            <a:gdLst/>
            <a:ahLst/>
            <a:cxnLst/>
            <a:rect r="r" b="b" t="t" l="l"/>
            <a:pathLst>
              <a:path h="3258359" w="18288000">
                <a:moveTo>
                  <a:pt x="0" y="0"/>
                </a:moveTo>
                <a:lnTo>
                  <a:pt x="18288000" y="0"/>
                </a:lnTo>
                <a:lnTo>
                  <a:pt x="18288000" y="3258359"/>
                </a:lnTo>
                <a:lnTo>
                  <a:pt x="0" y="32583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" r="-1" b="-3209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3425735"/>
            <a:ext cx="14676120" cy="2142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sz="495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G</a:t>
            </a:r>
            <a:r>
              <a:rPr lang="en-US" sz="495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EZONDE ECOSYSTEMEN VOORZIEN VAN VEEL ECOSYSTEEMDIENSTEN EN KUNNEN MEER VERSCHILLENDE SOORTEN EN HOEVEELHEID AAN STOFFEN VERWERKEN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1744" y="5730023"/>
            <a:ext cx="15981452" cy="380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Biodiversiteit = de hoeveelheid en complexiteit aan leven dat mogelijk is. 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Een gezond ecosysteem, een florerend ecosysteem, heeft een hoge mate aan biodiversiteit. </a:t>
            </a:r>
          </a:p>
          <a:p>
            <a:pPr algn="l" marL="542925" indent="-271462" lvl="1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Gezonde ecosystemen, met hoge mate van biodiversiteit, verzorgt veel "ecosysteemdiensten".</a:t>
            </a:r>
          </a:p>
          <a:p>
            <a:pPr algn="l" marL="1120140" indent="-373380" lvl="2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Het reguleert stoffenkringloop: reinigt lucht en water, neemt CO₂ en stikstof op. </a:t>
            </a:r>
          </a:p>
          <a:p>
            <a:pPr algn="l" marL="1120140" indent="-373380" lvl="2">
              <a:lnSpc>
                <a:spcPts val="2879"/>
              </a:lnSpc>
              <a:buFont typeface="Arial"/>
              <a:buChar char="⚬"/>
            </a:pPr>
            <a:r>
              <a:rPr lang="en-US" sz="24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Het maakt onze voedsel voorzienig mogelijk: bodemleven essentieel voor het toegankelijk maken van voedingsstoffen naar de planten, bestuivers en dieren verspreiden zaden en pitten.</a:t>
            </a:r>
          </a:p>
          <a:p>
            <a:pPr algn="l" marL="1120140" indent="-373380" lvl="2">
              <a:lnSpc>
                <a:spcPts val="287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61056" y="803524"/>
            <a:ext cx="14676120" cy="1927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BIODIVERSITEIT &amp; KLIMAAT STAAN MET ELKAAR IN VERBINDING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401300" y="3095625"/>
            <a:ext cx="6858000" cy="5143500"/>
          </a:xfrm>
          <a:custGeom>
            <a:avLst/>
            <a:gdLst/>
            <a:ahLst/>
            <a:cxnLst/>
            <a:rect r="r" b="b" t="t" l="l"/>
            <a:pathLst>
              <a:path h="5143500" w="6858000">
                <a:moveTo>
                  <a:pt x="0" y="0"/>
                </a:moveTo>
                <a:lnTo>
                  <a:pt x="6858000" y="0"/>
                </a:lnTo>
                <a:lnTo>
                  <a:pt x="685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72740" y="8409375"/>
            <a:ext cx="5859924" cy="46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Biodiversiteit: waarom is het belangrijk?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47476" y="8409375"/>
            <a:ext cx="5859924" cy="833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Tippings points: verwoeste ecosystemen versnellen klimaatverandering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44165" y="3113820"/>
            <a:ext cx="9096374" cy="5117304"/>
          </a:xfrm>
          <a:custGeom>
            <a:avLst/>
            <a:gdLst/>
            <a:ahLst/>
            <a:cxnLst/>
            <a:rect r="r" b="b" t="t" l="l"/>
            <a:pathLst>
              <a:path h="5117304" w="9096374">
                <a:moveTo>
                  <a:pt x="0" y="0"/>
                </a:moveTo>
                <a:lnTo>
                  <a:pt x="9096373" y="0"/>
                </a:lnTo>
                <a:lnTo>
                  <a:pt x="9096373" y="5117304"/>
                </a:lnTo>
                <a:lnTo>
                  <a:pt x="0" y="5117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6658" r="0" b="-16658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367814"/>
            <a:ext cx="5100554" cy="5447194"/>
          </a:xfrm>
          <a:custGeom>
            <a:avLst/>
            <a:gdLst/>
            <a:ahLst/>
            <a:cxnLst/>
            <a:rect r="r" b="b" t="t" l="l"/>
            <a:pathLst>
              <a:path h="5447194" w="5100554">
                <a:moveTo>
                  <a:pt x="0" y="0"/>
                </a:moveTo>
                <a:lnTo>
                  <a:pt x="5100554" y="0"/>
                </a:lnTo>
                <a:lnTo>
                  <a:pt x="5100554" y="5447194"/>
                </a:lnTo>
                <a:lnTo>
                  <a:pt x="0" y="5447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14836" y="2947052"/>
            <a:ext cx="9792214" cy="4392896"/>
          </a:xfrm>
          <a:custGeom>
            <a:avLst/>
            <a:gdLst/>
            <a:ahLst/>
            <a:cxnLst/>
            <a:rect r="r" b="b" t="t" l="l"/>
            <a:pathLst>
              <a:path h="4392896" w="9792214">
                <a:moveTo>
                  <a:pt x="0" y="0"/>
                </a:moveTo>
                <a:lnTo>
                  <a:pt x="9792214" y="0"/>
                </a:lnTo>
                <a:lnTo>
                  <a:pt x="9792214" y="4392896"/>
                </a:lnTo>
                <a:lnTo>
                  <a:pt x="0" y="4392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71550"/>
            <a:ext cx="6864681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ONDERZOEK: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045506"/>
            <a:ext cx="7341870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Pesticiden is een vorm van wereldwijde bedreiging voor de biodiversiteit en ecosysteem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5868516"/>
            <a:chOff x="0" y="0"/>
            <a:chExt cx="24384000" cy="7824688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7"/>
            <a:srcRect l="0" t="34465" r="0" b="8537"/>
            <a:stretch>
              <a:fillRect/>
            </a:stretch>
          </p:blipFill>
          <p:spPr>
            <a:xfrm flipH="false" flipV="false">
              <a:off x="0" y="0"/>
              <a:ext cx="24384000" cy="7824688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6916519" y="4372475"/>
            <a:ext cx="11390531" cy="4833910"/>
          </a:xfrm>
          <a:custGeom>
            <a:avLst/>
            <a:gdLst/>
            <a:ahLst/>
            <a:cxnLst/>
            <a:rect r="r" b="b" t="t" l="l"/>
            <a:pathLst>
              <a:path h="4833910" w="11390531">
                <a:moveTo>
                  <a:pt x="0" y="0"/>
                </a:moveTo>
                <a:lnTo>
                  <a:pt x="11390531" y="0"/>
                </a:lnTo>
                <a:lnTo>
                  <a:pt x="11390531" y="4833910"/>
                </a:lnTo>
                <a:lnTo>
                  <a:pt x="0" y="48339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102923" r="-1168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60000">
            <a:off x="7532096" y="4454512"/>
            <a:ext cx="6449731" cy="613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9"/>
              </a:lnSpc>
            </a:pPr>
            <a:r>
              <a:rPr lang="en-US" b="true" sz="3635">
                <a:solidFill>
                  <a:srgbClr val="231F2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De campagne heeft drie doelen</a:t>
            </a:r>
          </a:p>
        </p:txBody>
      </p:sp>
      <p:sp>
        <p:nvSpPr>
          <p:cNvPr name="TextBox 8" id="8"/>
          <p:cNvSpPr txBox="true"/>
          <p:nvPr/>
        </p:nvSpPr>
        <p:spPr>
          <a:xfrm rot="60000">
            <a:off x="7625511" y="7395856"/>
            <a:ext cx="2485033" cy="73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7"/>
              </a:lnSpc>
            </a:pPr>
            <a:r>
              <a:rPr lang="en-US" b="true" sz="2181" spc="6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Klimaatverandering tegenhouden </a:t>
            </a:r>
          </a:p>
        </p:txBody>
      </p:sp>
      <p:sp>
        <p:nvSpPr>
          <p:cNvPr name="TextBox 9" id="9"/>
          <p:cNvSpPr txBox="true"/>
          <p:nvPr/>
        </p:nvSpPr>
        <p:spPr>
          <a:xfrm rot="60000">
            <a:off x="11633551" y="7459228"/>
            <a:ext cx="1713409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 spc="2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Biodiversiteit </a:t>
            </a:r>
          </a:p>
        </p:txBody>
      </p:sp>
      <p:sp>
        <p:nvSpPr>
          <p:cNvPr name="TextBox 10" id="10"/>
          <p:cNvSpPr txBox="true"/>
          <p:nvPr/>
        </p:nvSpPr>
        <p:spPr>
          <a:xfrm rot="60000">
            <a:off x="11884768" y="7828453"/>
            <a:ext cx="1138979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verhogen</a:t>
            </a:r>
          </a:p>
        </p:txBody>
      </p:sp>
      <p:sp>
        <p:nvSpPr>
          <p:cNvPr name="TextBox 11" id="11"/>
          <p:cNvSpPr txBox="true"/>
          <p:nvPr/>
        </p:nvSpPr>
        <p:spPr>
          <a:xfrm rot="60000">
            <a:off x="14615163" y="7521456"/>
            <a:ext cx="2899812" cy="73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07"/>
              </a:lnSpc>
            </a:pPr>
            <a:r>
              <a:rPr lang="en-US" b="true" sz="2181" spc="10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Handelingsperspectief geven aan mensen met </a:t>
            </a:r>
          </a:p>
        </p:txBody>
      </p:sp>
      <p:sp>
        <p:nvSpPr>
          <p:cNvPr name="TextBox 12" id="12"/>
          <p:cNvSpPr txBox="true"/>
          <p:nvPr/>
        </p:nvSpPr>
        <p:spPr>
          <a:xfrm rot="60000">
            <a:off x="15140891" y="8259905"/>
            <a:ext cx="1764477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 spc="6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klimaatzorgen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71550"/>
            <a:ext cx="1467612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DE MEESTE </a:t>
            </a: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DIERSOORTEN STERVEN UIT​ DOOR: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277771"/>
            <a:ext cx="5722622" cy="501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925" indent="-271462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K</a:t>
            </a: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limaatverandering</a:t>
            </a:r>
          </a:p>
          <a:p>
            <a:pPr algn="l" marL="542925" indent="-271462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Andere vervuilende stoffen of schadelijke concentraties van bepaalde verbindingen; zoals stikstof</a:t>
            </a:r>
          </a:p>
          <a:p>
            <a:pPr algn="l" marL="542925" indent="-271462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Land-use-change en bijbehorende ontbossing</a:t>
            </a:r>
          </a:p>
          <a:p>
            <a:pPr algn="l" marL="542925" indent="-271462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Herbiciden, pesticiden (gif) en kunstmest</a:t>
            </a:r>
          </a:p>
          <a:p>
            <a:pPr algn="l" marL="542925" indent="-271462" lvl="1">
              <a:lnSpc>
                <a:spcPts val="3900"/>
              </a:lnSpc>
              <a:buFont typeface="Arial"/>
              <a:buChar char="•"/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(Illegale) jacht en visserij</a:t>
            </a:r>
          </a:p>
        </p:txBody>
      </p:sp>
      <p:sp>
        <p:nvSpPr>
          <p:cNvPr name="Freeform 6" id="6" descr="Afbeelding met tekst, Lettertype, varken, zoogdier  Automatisch gegenereerde beschrijving"/>
          <p:cNvSpPr/>
          <p:nvPr/>
        </p:nvSpPr>
        <p:spPr>
          <a:xfrm flipH="false" flipV="false" rot="0">
            <a:off x="8167395" y="3314931"/>
            <a:ext cx="9430964" cy="4195979"/>
          </a:xfrm>
          <a:custGeom>
            <a:avLst/>
            <a:gdLst/>
            <a:ahLst/>
            <a:cxnLst/>
            <a:rect r="r" b="b" t="t" l="l"/>
            <a:pathLst>
              <a:path h="4195979" w="9430964">
                <a:moveTo>
                  <a:pt x="0" y="0"/>
                </a:moveTo>
                <a:lnTo>
                  <a:pt x="9430964" y="0"/>
                </a:lnTo>
                <a:lnTo>
                  <a:pt x="9430964" y="4195978"/>
                </a:lnTo>
                <a:lnTo>
                  <a:pt x="0" y="4195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366760" y="2306346"/>
            <a:ext cx="5722622" cy="646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Klimaatverandering zorgt voor... </a:t>
            </a:r>
          </a:p>
          <a:p>
            <a:pPr algn="l">
              <a:lnSpc>
                <a:spcPts val="3600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71550"/>
            <a:ext cx="7241798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85989" y="9075001"/>
            <a:ext cx="5859924" cy="46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Klimaat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71897" y="8901819"/>
            <a:ext cx="5859924" cy="4640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Biodiversiteit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43037" y="2690400"/>
            <a:ext cx="8651196" cy="6050740"/>
          </a:xfrm>
          <a:custGeom>
            <a:avLst/>
            <a:gdLst/>
            <a:ahLst/>
            <a:cxnLst/>
            <a:rect r="r" b="b" t="t" l="l"/>
            <a:pathLst>
              <a:path h="6050740" w="8651196">
                <a:moveTo>
                  <a:pt x="0" y="0"/>
                </a:moveTo>
                <a:lnTo>
                  <a:pt x="8651197" y="0"/>
                </a:lnTo>
                <a:lnTo>
                  <a:pt x="8651197" y="6050740"/>
                </a:lnTo>
                <a:lnTo>
                  <a:pt x="0" y="60507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58" t="0" r="-145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991575" y="2029619"/>
            <a:ext cx="9258325" cy="6912033"/>
          </a:xfrm>
          <a:custGeom>
            <a:avLst/>
            <a:gdLst/>
            <a:ahLst/>
            <a:cxnLst/>
            <a:rect r="r" b="b" t="t" l="l"/>
            <a:pathLst>
              <a:path h="6912033" w="9258325">
                <a:moveTo>
                  <a:pt x="0" y="0"/>
                </a:moveTo>
                <a:lnTo>
                  <a:pt x="9258325" y="0"/>
                </a:lnTo>
                <a:lnTo>
                  <a:pt x="9258325" y="6912033"/>
                </a:lnTo>
                <a:lnTo>
                  <a:pt x="0" y="6912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76" t="-7843" r="-10273" b="-2196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3739" y="2293751"/>
            <a:ext cx="7993653" cy="7135789"/>
          </a:xfrm>
          <a:custGeom>
            <a:avLst/>
            <a:gdLst/>
            <a:ahLst/>
            <a:cxnLst/>
            <a:rect r="r" b="b" t="t" l="l"/>
            <a:pathLst>
              <a:path h="7135789" w="7993653">
                <a:moveTo>
                  <a:pt x="0" y="0"/>
                </a:moveTo>
                <a:lnTo>
                  <a:pt x="7993653" y="0"/>
                </a:lnTo>
                <a:lnTo>
                  <a:pt x="7993653" y="7135790"/>
                </a:lnTo>
                <a:lnTo>
                  <a:pt x="0" y="7135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03" t="-4333" r="-227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17390" y="3468675"/>
            <a:ext cx="5735960" cy="4785941"/>
          </a:xfrm>
          <a:custGeom>
            <a:avLst/>
            <a:gdLst/>
            <a:ahLst/>
            <a:cxnLst/>
            <a:rect r="r" b="b" t="t" l="l"/>
            <a:pathLst>
              <a:path h="4785941" w="5735960">
                <a:moveTo>
                  <a:pt x="0" y="0"/>
                </a:moveTo>
                <a:lnTo>
                  <a:pt x="5735960" y="0"/>
                </a:lnTo>
                <a:lnTo>
                  <a:pt x="5735960" y="4785942"/>
                </a:lnTo>
                <a:lnTo>
                  <a:pt x="0" y="478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05620" y="3546212"/>
            <a:ext cx="5493101" cy="4630869"/>
          </a:xfrm>
          <a:custGeom>
            <a:avLst/>
            <a:gdLst/>
            <a:ahLst/>
            <a:cxnLst/>
            <a:rect r="r" b="b" t="t" l="l"/>
            <a:pathLst>
              <a:path h="4630869" w="5493101">
                <a:moveTo>
                  <a:pt x="0" y="0"/>
                </a:moveTo>
                <a:lnTo>
                  <a:pt x="5493101" y="0"/>
                </a:lnTo>
                <a:lnTo>
                  <a:pt x="5493101" y="4630868"/>
                </a:lnTo>
                <a:lnTo>
                  <a:pt x="0" y="4630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71550"/>
            <a:ext cx="11425765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WATER-, LUCHT- EN BODEMKWALITEIT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77329" y="2137712"/>
            <a:ext cx="10110671" cy="7937377"/>
          </a:xfrm>
          <a:custGeom>
            <a:avLst/>
            <a:gdLst/>
            <a:ahLst/>
            <a:cxnLst/>
            <a:rect r="r" b="b" t="t" l="l"/>
            <a:pathLst>
              <a:path h="7937377" w="10110671">
                <a:moveTo>
                  <a:pt x="0" y="0"/>
                </a:moveTo>
                <a:lnTo>
                  <a:pt x="10110671" y="0"/>
                </a:lnTo>
                <a:lnTo>
                  <a:pt x="10110671" y="7937378"/>
                </a:lnTo>
                <a:lnTo>
                  <a:pt x="0" y="7937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38" t="0" r="-21025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71550"/>
            <a:ext cx="10440285" cy="1927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AL 6 VAN DE 9 PLANETAIRE GRENZEN OVERSCHREDEN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03841"/>
            <a:ext cx="734187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Sinds september 2023 compleet.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800514" y="9423066"/>
            <a:ext cx="1584593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645D5C"/>
                </a:solidFill>
                <a:latin typeface="Arial MT Pro"/>
                <a:ea typeface="Arial MT Pro"/>
                <a:cs typeface="Arial MT Pro"/>
                <a:sym typeface="Arial MT Pro"/>
              </a:rPr>
              <a:t>NOS 14-09-2023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4101465"/>
            <a:ext cx="10440285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WWW.MEERBOMEN.NU/IKDOEMEE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55580" y="5076825"/>
            <a:ext cx="338652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Doe een keer mee!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505748" y="-83331"/>
            <a:ext cx="10637165" cy="10493163"/>
            <a:chOff x="0" y="0"/>
            <a:chExt cx="2434438" cy="240148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4463" cy="2401443"/>
            </a:xfrm>
            <a:custGeom>
              <a:avLst/>
              <a:gdLst/>
              <a:ahLst/>
              <a:cxnLst/>
              <a:rect r="r" b="b" t="t" l="l"/>
              <a:pathLst>
                <a:path h="2401443" w="2434463">
                  <a:moveTo>
                    <a:pt x="224282" y="0"/>
                  </a:moveTo>
                  <a:lnTo>
                    <a:pt x="0" y="2378837"/>
                  </a:lnTo>
                  <a:lnTo>
                    <a:pt x="518795" y="2401443"/>
                  </a:lnTo>
                  <a:lnTo>
                    <a:pt x="2422652" y="2401443"/>
                  </a:lnTo>
                  <a:lnTo>
                    <a:pt x="2434463" y="0"/>
                  </a:lnTo>
                  <a:close/>
                </a:path>
              </a:pathLst>
            </a:custGeom>
            <a:blipFill>
              <a:blip r:embed="rId7"/>
              <a:stretch>
                <a:fillRect l="-23774" t="0" r="-24503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364161"/>
            <a:ext cx="4596542" cy="1462536"/>
          </a:xfrm>
          <a:custGeom>
            <a:avLst/>
            <a:gdLst/>
            <a:ahLst/>
            <a:cxnLst/>
            <a:rect r="r" b="b" t="t" l="l"/>
            <a:pathLst>
              <a:path h="1462536" w="4596542">
                <a:moveTo>
                  <a:pt x="0" y="0"/>
                </a:moveTo>
                <a:lnTo>
                  <a:pt x="4596542" y="0"/>
                </a:lnTo>
                <a:lnTo>
                  <a:pt x="4596542" y="1462536"/>
                </a:lnTo>
                <a:lnTo>
                  <a:pt x="0" y="1462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6782" y="7509875"/>
            <a:ext cx="4596542" cy="1274339"/>
          </a:xfrm>
          <a:custGeom>
            <a:avLst/>
            <a:gdLst/>
            <a:ahLst/>
            <a:cxnLst/>
            <a:rect r="r" b="b" t="t" l="l"/>
            <a:pathLst>
              <a:path h="1274339" w="4596542">
                <a:moveTo>
                  <a:pt x="0" y="0"/>
                </a:moveTo>
                <a:lnTo>
                  <a:pt x="4596542" y="0"/>
                </a:lnTo>
                <a:lnTo>
                  <a:pt x="4596542" y="1274339"/>
                </a:lnTo>
                <a:lnTo>
                  <a:pt x="0" y="1274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7996" y="5111108"/>
            <a:ext cx="5553555" cy="2284467"/>
          </a:xfrm>
          <a:custGeom>
            <a:avLst/>
            <a:gdLst/>
            <a:ahLst/>
            <a:cxnLst/>
            <a:rect r="r" b="b" t="t" l="l"/>
            <a:pathLst>
              <a:path h="2284467" w="5553555">
                <a:moveTo>
                  <a:pt x="0" y="0"/>
                </a:moveTo>
                <a:lnTo>
                  <a:pt x="5553555" y="0"/>
                </a:lnTo>
                <a:lnTo>
                  <a:pt x="5553555" y="2284467"/>
                </a:lnTo>
                <a:lnTo>
                  <a:pt x="0" y="2284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071" t="0" r="-19694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60000">
            <a:off x="11884768" y="7828453"/>
            <a:ext cx="1138979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verhogen</a:t>
            </a:r>
          </a:p>
        </p:txBody>
      </p:sp>
      <p:sp>
        <p:nvSpPr>
          <p:cNvPr name="TextBox 8" id="8"/>
          <p:cNvSpPr txBox="true"/>
          <p:nvPr/>
        </p:nvSpPr>
        <p:spPr>
          <a:xfrm rot="60000">
            <a:off x="15140891" y="8259905"/>
            <a:ext cx="1764477" cy="37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7"/>
              </a:lnSpc>
            </a:pPr>
            <a:r>
              <a:rPr lang="en-US" b="true" sz="2181" spc="6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klimaatzorgen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838200"/>
            <a:ext cx="10630452" cy="224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50"/>
              </a:lnSpc>
            </a:pPr>
            <a:r>
              <a:rPr lang="en-US" sz="650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MET 3 STICHTINGEN DE HANDEN UIT DE MOUWEN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814359" y="3712272"/>
            <a:ext cx="410697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Organisatie 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communicatie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14359" y="5815003"/>
            <a:ext cx="410697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De bedenker en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aanjager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14359" y="7663505"/>
            <a:ext cx="4453290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300 boeren met wens om biodiversiteit te verhogen​</a:t>
            </a:r>
          </a:p>
        </p:txBody>
      </p:sp>
      <p:sp>
        <p:nvSpPr>
          <p:cNvPr name="Freeform 13" id="13">
            <a:hlinkClick r:id="rId13" tooltip="https://www.youtube.com/watch?v=aFoTa6AMfLo"/>
          </p:cNvPr>
          <p:cNvSpPr/>
          <p:nvPr/>
        </p:nvSpPr>
        <p:spPr>
          <a:xfrm flipH="false" flipV="false" rot="0">
            <a:off x="11659152" y="4031236"/>
            <a:ext cx="6208473" cy="3484506"/>
          </a:xfrm>
          <a:custGeom>
            <a:avLst/>
            <a:gdLst/>
            <a:ahLst/>
            <a:cxnLst/>
            <a:rect r="r" b="b" t="t" l="l"/>
            <a:pathLst>
              <a:path h="3484506" w="6208473">
                <a:moveTo>
                  <a:pt x="0" y="0"/>
                </a:moveTo>
                <a:lnTo>
                  <a:pt x="6208473" y="0"/>
                </a:lnTo>
                <a:lnTo>
                  <a:pt x="6208473" y="3484505"/>
                </a:lnTo>
                <a:lnTo>
                  <a:pt x="0" y="3484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537670" y="7549887"/>
            <a:ext cx="2660674" cy="306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52"/>
              </a:lnSpc>
            </a:pPr>
            <a:r>
              <a:rPr lang="en-US" sz="1608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Maar 2020: hoe het begon...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753612" y="362110"/>
            <a:ext cx="5114013" cy="3062016"/>
          </a:xfrm>
          <a:custGeom>
            <a:avLst/>
            <a:gdLst/>
            <a:ahLst/>
            <a:cxnLst/>
            <a:rect r="r" b="b" t="t" l="l"/>
            <a:pathLst>
              <a:path h="3062016" w="5114013">
                <a:moveTo>
                  <a:pt x="0" y="0"/>
                </a:moveTo>
                <a:lnTo>
                  <a:pt x="5114013" y="0"/>
                </a:lnTo>
                <a:lnTo>
                  <a:pt x="5114013" y="3062016"/>
                </a:lnTo>
                <a:lnTo>
                  <a:pt x="0" y="30620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430963" y="1251792"/>
            <a:ext cx="3965787" cy="185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Nederland op een </a:t>
            </a:r>
          </a:p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leuke, snelle, sociale </a:t>
            </a:r>
          </a:p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en goedkope manier vergroenen!</a:t>
            </a:r>
          </a:p>
          <a:p>
            <a:pPr algn="l">
              <a:lnSpc>
                <a:spcPts val="287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52318" y="2094867"/>
            <a:ext cx="12293473" cy="7013620"/>
          </a:xfrm>
          <a:custGeom>
            <a:avLst/>
            <a:gdLst/>
            <a:ahLst/>
            <a:cxnLst/>
            <a:rect r="r" b="b" t="t" l="l"/>
            <a:pathLst>
              <a:path h="7013620" w="12293473">
                <a:moveTo>
                  <a:pt x="0" y="0"/>
                </a:moveTo>
                <a:lnTo>
                  <a:pt x="12293474" y="0"/>
                </a:lnTo>
                <a:lnTo>
                  <a:pt x="12293474" y="7013620"/>
                </a:lnTo>
                <a:lnTo>
                  <a:pt x="0" y="70136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771525"/>
            <a:ext cx="6839154" cy="124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14B9AB"/>
                </a:solidFill>
                <a:latin typeface="Impact"/>
                <a:ea typeface="Impact"/>
                <a:cs typeface="Impact"/>
                <a:sym typeface="Impact"/>
              </a:rPr>
              <a:t>KLIMAATVERANDERING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111911"/>
            <a:ext cx="4245786" cy="315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Door broeikasgassen kan hitte wel de aarde bereiken, maar niet ontsnappen. Alles wordt daarmee geraakt. ​</a:t>
            </a:r>
          </a:p>
          <a:p>
            <a:pPr algn="l">
              <a:lnSpc>
                <a:spcPts val="349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Freeform 4" id="4" descr="Afbeelding met tekst, schermopname, Website, buitenshuis  Automatisch gegenereerde beschrijving"/>
          <p:cNvSpPr/>
          <p:nvPr/>
        </p:nvSpPr>
        <p:spPr>
          <a:xfrm flipH="false" flipV="false" rot="0">
            <a:off x="4761" y="0"/>
            <a:ext cx="18283238" cy="10289679"/>
          </a:xfrm>
          <a:custGeom>
            <a:avLst/>
            <a:gdLst/>
            <a:ahLst/>
            <a:cxnLst/>
            <a:rect r="r" b="b" t="t" l="l"/>
            <a:pathLst>
              <a:path h="10289679" w="18283238">
                <a:moveTo>
                  <a:pt x="0" y="0"/>
                </a:moveTo>
                <a:lnTo>
                  <a:pt x="18283237" y="0"/>
                </a:lnTo>
                <a:lnTo>
                  <a:pt x="18283237" y="10289679"/>
                </a:lnTo>
                <a:lnTo>
                  <a:pt x="0" y="10289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" t="0" r="-2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4840" y="776983"/>
            <a:ext cx="1467612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4840" y="278529"/>
            <a:ext cx="14676120" cy="203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Freeform 5" id="5" descr="Afbeelding met tekst, schermopname  Automatisch gegenereerde beschrijving"/>
          <p:cNvSpPr/>
          <p:nvPr/>
        </p:nvSpPr>
        <p:spPr>
          <a:xfrm flipH="false" flipV="false" rot="0">
            <a:off x="6060779" y="2317473"/>
            <a:ext cx="12227221" cy="7969527"/>
          </a:xfrm>
          <a:custGeom>
            <a:avLst/>
            <a:gdLst/>
            <a:ahLst/>
            <a:cxnLst/>
            <a:rect r="r" b="b" t="t" l="l"/>
            <a:pathLst>
              <a:path h="7969527" w="12227221">
                <a:moveTo>
                  <a:pt x="0" y="0"/>
                </a:moveTo>
                <a:lnTo>
                  <a:pt x="12227221" y="0"/>
                </a:lnTo>
                <a:lnTo>
                  <a:pt x="12227221" y="7969527"/>
                </a:lnTo>
                <a:lnTo>
                  <a:pt x="0" y="7969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" t="0" r="-3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71550"/>
            <a:ext cx="9651882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VOOR HET INDUSTRIËLE TIJDPERK: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474345"/>
            <a:ext cx="4825941" cy="893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280 PPM CO2 in atmosfeer. In 2020: 420 PPM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4840" y="278529"/>
            <a:ext cx="14676120" cy="203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791970" y="2137334"/>
            <a:ext cx="12503598" cy="8149666"/>
          </a:xfrm>
          <a:custGeom>
            <a:avLst/>
            <a:gdLst/>
            <a:ahLst/>
            <a:cxnLst/>
            <a:rect r="r" b="b" t="t" l="l"/>
            <a:pathLst>
              <a:path h="8149666" w="12503598">
                <a:moveTo>
                  <a:pt x="0" y="0"/>
                </a:moveTo>
                <a:lnTo>
                  <a:pt x="12503598" y="0"/>
                </a:lnTo>
                <a:lnTo>
                  <a:pt x="12503598" y="8149666"/>
                </a:lnTo>
                <a:lnTo>
                  <a:pt x="0" y="8149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74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71550"/>
            <a:ext cx="13009510" cy="104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240 JAAR VERSUS LAATSTE 30 JAAR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297824"/>
            <a:ext cx="3356097" cy="517185"/>
          </a:xfrm>
          <a:custGeom>
            <a:avLst/>
            <a:gdLst/>
            <a:ahLst/>
            <a:cxnLst/>
            <a:rect r="r" b="b" t="t" l="l"/>
            <a:pathLst>
              <a:path h="517185" w="3356097">
                <a:moveTo>
                  <a:pt x="0" y="0"/>
                </a:moveTo>
                <a:lnTo>
                  <a:pt x="3356097" y="0"/>
                </a:lnTo>
                <a:lnTo>
                  <a:pt x="3356097" y="517184"/>
                </a:lnTo>
                <a:lnTo>
                  <a:pt x="0" y="517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52" r="0" b="-5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4840" y="278529"/>
            <a:ext cx="14676120" cy="203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05829" y="2640730"/>
            <a:ext cx="11731263" cy="7646270"/>
          </a:xfrm>
          <a:custGeom>
            <a:avLst/>
            <a:gdLst/>
            <a:ahLst/>
            <a:cxnLst/>
            <a:rect r="r" b="b" t="t" l="l"/>
            <a:pathLst>
              <a:path h="7646270" w="11731263">
                <a:moveTo>
                  <a:pt x="0" y="0"/>
                </a:moveTo>
                <a:lnTo>
                  <a:pt x="11731263" y="0"/>
                </a:lnTo>
                <a:lnTo>
                  <a:pt x="11731263" y="7646270"/>
                </a:lnTo>
                <a:lnTo>
                  <a:pt x="0" y="7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74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71550"/>
            <a:ext cx="9812936" cy="1927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WERELDWIJDE UITSTOOT STIJGT ONDANKS AFSPRAKEN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013710"/>
            <a:ext cx="5735592" cy="6010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Terwijl: 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The European Advisory Board on Climate change vraagt met klem een 90-95% reductie in 2040 </a:t>
            </a:r>
          </a:p>
          <a:p>
            <a:pPr algn="l">
              <a:lnSpc>
                <a:spcPts val="3600"/>
              </a:lnSpc>
            </a:pP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1E2E"/>
                </a:solidFill>
                <a:latin typeface="Arial MT Pro"/>
                <a:ea typeface="Arial MT Pro"/>
                <a:cs typeface="Arial MT Pro"/>
                <a:sym typeface="Arial MT Pro"/>
              </a:rPr>
              <a:t>NB. Paris Agreement – temperatuurdoel van maximale opwarming 1.5 graag t.o.v. pre-industrieel niveau. De schade bij deze opwarming werd werkbaar bevonden.</a:t>
            </a:r>
          </a:p>
          <a:p>
            <a:pPr algn="l">
              <a:lnSpc>
                <a:spcPts val="360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118440" cy="12487701"/>
          </a:xfrm>
          <a:custGeom>
            <a:avLst/>
            <a:gdLst/>
            <a:ahLst/>
            <a:cxnLst/>
            <a:rect r="r" b="b" t="t" l="l"/>
            <a:pathLst>
              <a:path h="12487701" w="22118440">
                <a:moveTo>
                  <a:pt x="0" y="0"/>
                </a:moveTo>
                <a:lnTo>
                  <a:pt x="22118441" y="0"/>
                </a:lnTo>
                <a:lnTo>
                  <a:pt x="22118441" y="12487701"/>
                </a:lnTo>
                <a:lnTo>
                  <a:pt x="0" y="1248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4840" y="278529"/>
            <a:ext cx="14676120" cy="203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De urgentie is hoog</a:t>
            </a:r>
          </a:p>
        </p:txBody>
      </p:sp>
      <p:sp>
        <p:nvSpPr>
          <p:cNvPr name="Freeform 4" id="4" descr="Afbeelding met tekst, schermopname, Lettertype, lijn  Automatisch gegenereerde beschrijving"/>
          <p:cNvSpPr/>
          <p:nvPr/>
        </p:nvSpPr>
        <p:spPr>
          <a:xfrm flipH="false" flipV="false" rot="0">
            <a:off x="7307995" y="1028700"/>
            <a:ext cx="9992654" cy="8693610"/>
          </a:xfrm>
          <a:custGeom>
            <a:avLst/>
            <a:gdLst/>
            <a:ahLst/>
            <a:cxnLst/>
            <a:rect r="r" b="b" t="t" l="l"/>
            <a:pathLst>
              <a:path h="8693610" w="9992654">
                <a:moveTo>
                  <a:pt x="0" y="0"/>
                </a:moveTo>
                <a:lnTo>
                  <a:pt x="9992653" y="0"/>
                </a:lnTo>
                <a:lnTo>
                  <a:pt x="9992653" y="8693610"/>
                </a:lnTo>
                <a:lnTo>
                  <a:pt x="0" y="8693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" t="0" r="-2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71550"/>
            <a:ext cx="4084320" cy="369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6500">
                <a:solidFill>
                  <a:srgbClr val="14B2A8"/>
                </a:solidFill>
                <a:latin typeface="Impact"/>
                <a:ea typeface="Impact"/>
                <a:cs typeface="Impact"/>
                <a:sym typeface="Impact"/>
              </a:rPr>
              <a:t>NEDERLAND STAAT HOOG IN UITSTOOT PER PERSOON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DAGW2LHPxm0</dc:identifier>
  <dcterms:modified xsi:type="dcterms:W3CDTF">2011-08-01T06:04:30Z</dcterms:modified>
  <cp:revision>1</cp:revision>
  <dc:title>PPP MBN S6 (Urgentie: biodiversiteit &amp; klimaat).pptx</dc:title>
</cp:coreProperties>
</file>