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1"/>
  </p:notes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Arial" charset="1" panose="020B0502020202020204"/>
      <p:regular r:id="rId14"/>
    </p:embeddedFont>
    <p:embeddedFont>
      <p:font typeface="Impact" charset="1" panose="020B0806030902050204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notesMasters/notesMaster1.xml" Type="http://schemas.openxmlformats.org/officeDocument/2006/relationships/notesMaster"/><Relationship Id="rId12" Target="theme/theme2.xml" Type="http://schemas.openxmlformats.org/officeDocument/2006/relationships/theme"/><Relationship Id="rId13" Target="notesSlides/notesSlide1.xml" Type="http://schemas.openxmlformats.org/officeDocument/2006/relationships/notes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notesSlides/notesSlide2.xml" Type="http://schemas.openxmlformats.org/officeDocument/2006/relationships/notesSlide"/><Relationship Id="rId17" Target="notesSlides/notesSlide3.xml" Type="http://schemas.openxmlformats.org/officeDocument/2006/relationships/notesSlide"/><Relationship Id="rId18" Target="notesSlides/notesSlide4.xml" Type="http://schemas.openxmlformats.org/officeDocument/2006/relationships/notesSlide"/><Relationship Id="rId19" Target="notesSlides/notesSlide5.xml" Type="http://schemas.openxmlformats.org/officeDocument/2006/relationships/notes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jpeg" Type="http://schemas.openxmlformats.org/officeDocument/2006/relationships/image"/><Relationship Id="rId11" Target="../media/image9.pn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6.jpeg" Type="http://schemas.openxmlformats.org/officeDocument/2006/relationships/image"/><Relationship Id="rId9" Target="../media/image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jpeg" Type="http://schemas.openxmlformats.org/officeDocument/2006/relationships/image"/><Relationship Id="rId11" Target="../media/image9.pn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10.jpeg" Type="http://schemas.openxmlformats.org/officeDocument/2006/relationships/image"/><Relationship Id="rId9" Target="../media/image1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jpeg" Type="http://schemas.openxmlformats.org/officeDocument/2006/relationships/image"/><Relationship Id="rId11" Target="../media/image9.pn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13.jpe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jpeg" Type="http://schemas.openxmlformats.org/officeDocument/2006/relationships/image"/><Relationship Id="rId11" Target="../media/image9.pn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pn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16.jpeg" Type="http://schemas.openxmlformats.org/officeDocument/2006/relationships/image"/><Relationship Id="rId9" Target="../media/image1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jpeg" Type="http://schemas.openxmlformats.org/officeDocument/2006/relationships/image"/><Relationship Id="rId11" Target="../media/image9.pn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5.png" Type="http://schemas.openxmlformats.org/officeDocument/2006/relationships/image"/><Relationship Id="rId8" Target="../media/image19.jpeg" Type="http://schemas.openxmlformats.org/officeDocument/2006/relationships/image"/><Relationship Id="rId9" Target="../media/image2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039226" cy="12442978"/>
          </a:xfrm>
          <a:custGeom>
            <a:avLst/>
            <a:gdLst/>
            <a:ahLst/>
            <a:cxnLst/>
            <a:rect r="r" b="b" t="t" l="l"/>
            <a:pathLst>
              <a:path h="12442978" w="22039226">
                <a:moveTo>
                  <a:pt x="0" y="0"/>
                </a:moveTo>
                <a:lnTo>
                  <a:pt x="22039226" y="0"/>
                </a:lnTo>
                <a:lnTo>
                  <a:pt x="22039226" y="12442978"/>
                </a:lnTo>
                <a:lnTo>
                  <a:pt x="0" y="12442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1175834" y="-107111"/>
            <a:ext cx="12006329" cy="12006329"/>
          </a:xfrm>
          <a:custGeom>
            <a:avLst/>
            <a:gdLst/>
            <a:ahLst/>
            <a:cxnLst/>
            <a:rect r="r" b="b" t="t" l="l"/>
            <a:pathLst>
              <a:path h="12006329" w="12006329">
                <a:moveTo>
                  <a:pt x="12006329" y="0"/>
                </a:moveTo>
                <a:lnTo>
                  <a:pt x="0" y="0"/>
                </a:lnTo>
                <a:lnTo>
                  <a:pt x="0" y="12006328"/>
                </a:lnTo>
                <a:lnTo>
                  <a:pt x="12006329" y="12006328"/>
                </a:lnTo>
                <a:lnTo>
                  <a:pt x="12006329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696532" y="3441225"/>
            <a:ext cx="4314473" cy="431447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7410" t="0" r="-42683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581684" y="-1530660"/>
            <a:ext cx="6567244" cy="656724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49429" t="-6036" r="0" b="-6036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934530" y="5896053"/>
            <a:ext cx="6567244" cy="656724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7181" t="-8679" r="-17724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2407586"/>
            <a:ext cx="8294128" cy="3190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500.000 bomen in 1 winter​: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+/- 250.000 zaailingen​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+/- 190.000 geredde fruitbomen​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+/- 60.000 geredde struiken ​</a:t>
            </a:r>
          </a:p>
          <a:p>
            <a:pPr algn="l">
              <a:lnSpc>
                <a:spcPts val="3599"/>
              </a:lnSpc>
            </a:pP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Vrijwilligers managen, voorraad bijhouden, en logistieke puzzel met mail en excel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895350"/>
            <a:ext cx="8294128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19"/>
              </a:lnSpc>
              <a:spcBef>
                <a:spcPct val="0"/>
              </a:spcBef>
            </a:pPr>
            <a:r>
              <a:rPr lang="en-US" b="true" sz="6599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SEIZOEN 1: 2020-2021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039226" cy="12442978"/>
          </a:xfrm>
          <a:custGeom>
            <a:avLst/>
            <a:gdLst/>
            <a:ahLst/>
            <a:cxnLst/>
            <a:rect r="r" b="b" t="t" l="l"/>
            <a:pathLst>
              <a:path h="12442978" w="22039226">
                <a:moveTo>
                  <a:pt x="0" y="0"/>
                </a:moveTo>
                <a:lnTo>
                  <a:pt x="22039226" y="0"/>
                </a:lnTo>
                <a:lnTo>
                  <a:pt x="22039226" y="12442978"/>
                </a:lnTo>
                <a:lnTo>
                  <a:pt x="0" y="12442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1175834" y="-107111"/>
            <a:ext cx="12006329" cy="12006329"/>
          </a:xfrm>
          <a:custGeom>
            <a:avLst/>
            <a:gdLst/>
            <a:ahLst/>
            <a:cxnLst/>
            <a:rect r="r" b="b" t="t" l="l"/>
            <a:pathLst>
              <a:path h="12006329" w="12006329">
                <a:moveTo>
                  <a:pt x="12006329" y="0"/>
                </a:moveTo>
                <a:lnTo>
                  <a:pt x="0" y="0"/>
                </a:lnTo>
                <a:lnTo>
                  <a:pt x="0" y="12006328"/>
                </a:lnTo>
                <a:lnTo>
                  <a:pt x="12006329" y="12006328"/>
                </a:lnTo>
                <a:lnTo>
                  <a:pt x="12006329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722465" y="3563454"/>
            <a:ext cx="4219383" cy="421938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763" r="0" b="-76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581684" y="-1530660"/>
            <a:ext cx="6567244" cy="656724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31410" r="0" b="-1774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934530" y="5896053"/>
            <a:ext cx="6567244" cy="656724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38933" t="0" r="-38933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895350"/>
            <a:ext cx="8115300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19"/>
              </a:lnSpc>
              <a:spcBef>
                <a:spcPct val="0"/>
              </a:spcBef>
            </a:pPr>
            <a:r>
              <a:rPr lang="en-US" b="true" sz="6599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SEIZOEN 2: 2021-2022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333870"/>
            <a:ext cx="7543850" cy="363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390.000 bomen in 1 winter​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+/- 370.000 zaailingen​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+/- 20.000 mini-bos actie​</a:t>
            </a:r>
          </a:p>
          <a:p>
            <a:pPr algn="l">
              <a:lnSpc>
                <a:spcPts val="3599"/>
              </a:lnSpc>
            </a:pP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Introductie bomenplanner 1.0​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5.000 gebruikers​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Inschrijven voor evenementen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Mensen konden bomen reserveren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039226" cy="12442978"/>
          </a:xfrm>
          <a:custGeom>
            <a:avLst/>
            <a:gdLst/>
            <a:ahLst/>
            <a:cxnLst/>
            <a:rect r="r" b="b" t="t" l="l"/>
            <a:pathLst>
              <a:path h="12442978" w="22039226">
                <a:moveTo>
                  <a:pt x="0" y="0"/>
                </a:moveTo>
                <a:lnTo>
                  <a:pt x="22039226" y="0"/>
                </a:lnTo>
                <a:lnTo>
                  <a:pt x="22039226" y="12442978"/>
                </a:lnTo>
                <a:lnTo>
                  <a:pt x="0" y="12442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1175834" y="-107111"/>
            <a:ext cx="12006329" cy="12006329"/>
          </a:xfrm>
          <a:custGeom>
            <a:avLst/>
            <a:gdLst/>
            <a:ahLst/>
            <a:cxnLst/>
            <a:rect r="r" b="b" t="t" l="l"/>
            <a:pathLst>
              <a:path h="12006329" w="12006329">
                <a:moveTo>
                  <a:pt x="12006329" y="0"/>
                </a:moveTo>
                <a:lnTo>
                  <a:pt x="0" y="0"/>
                </a:lnTo>
                <a:lnTo>
                  <a:pt x="0" y="12006328"/>
                </a:lnTo>
                <a:lnTo>
                  <a:pt x="12006329" y="12006328"/>
                </a:lnTo>
                <a:lnTo>
                  <a:pt x="12006329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378617"/>
            <a:ext cx="8543311" cy="498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72</a:t>
            </a: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0.000 bomen in 1 winter​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520.000 zaailingen in NL​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200.000 kweekoverschot Mehr Bäume Jetzt ​</a:t>
            </a:r>
          </a:p>
          <a:p>
            <a:pPr algn="l">
              <a:lnSpc>
                <a:spcPts val="3599"/>
              </a:lnSpc>
            </a:pP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Introductie bomenplanner 2.0​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Meer dan 10.000 gebruikers 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Een open systeem​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Transacties flexibeler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Introductie van de Bomenvinder</a:t>
            </a:r>
            <a:r>
              <a:rPr lang="en-US" sz="2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</a:p>
          <a:p>
            <a:pPr algn="l">
              <a:lnSpc>
                <a:spcPts val="3599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0163338" y="3684478"/>
            <a:ext cx="3864956" cy="386495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37496" t="0" r="-12503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581684" y="-1530660"/>
            <a:ext cx="6567244" cy="656724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3039" t="0" r="-10294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934530" y="5896053"/>
            <a:ext cx="6567244" cy="656724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1649" t="-7481" r="-22083" b="-318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895350"/>
            <a:ext cx="8331348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19"/>
              </a:lnSpc>
              <a:spcBef>
                <a:spcPct val="0"/>
              </a:spcBef>
            </a:pPr>
            <a:r>
              <a:rPr lang="en-US" b="true" sz="6599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SEIZOEN 3: 2022-2023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039226" cy="12442978"/>
          </a:xfrm>
          <a:custGeom>
            <a:avLst/>
            <a:gdLst/>
            <a:ahLst/>
            <a:cxnLst/>
            <a:rect r="r" b="b" t="t" l="l"/>
            <a:pathLst>
              <a:path h="12442978" w="22039226">
                <a:moveTo>
                  <a:pt x="0" y="0"/>
                </a:moveTo>
                <a:lnTo>
                  <a:pt x="22039226" y="0"/>
                </a:lnTo>
                <a:lnTo>
                  <a:pt x="22039226" y="12442978"/>
                </a:lnTo>
                <a:lnTo>
                  <a:pt x="0" y="12442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175834" y="-107111"/>
            <a:ext cx="12006329" cy="12006329"/>
          </a:xfrm>
          <a:custGeom>
            <a:avLst/>
            <a:gdLst/>
            <a:ahLst/>
            <a:cxnLst/>
            <a:rect r="r" b="b" t="t" l="l"/>
            <a:pathLst>
              <a:path h="12006329" w="12006329">
                <a:moveTo>
                  <a:pt x="12006329" y="0"/>
                </a:moveTo>
                <a:lnTo>
                  <a:pt x="0" y="0"/>
                </a:lnTo>
                <a:lnTo>
                  <a:pt x="0" y="12006328"/>
                </a:lnTo>
                <a:lnTo>
                  <a:pt x="12006329" y="12006328"/>
                </a:lnTo>
                <a:lnTo>
                  <a:pt x="12006329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430221"/>
            <a:ext cx="9542772" cy="587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 gaan dit jaar over de 2 miljoen bomen heen!</a:t>
            </a:r>
          </a:p>
          <a:p>
            <a:pPr algn="l"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​</a:t>
            </a: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Introductie van de bomenplanner 3.0 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Meer dan 15.000 gebruikers 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Introductie van de app​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Gebruiksvriendelijkheid​ optimaliseren</a:t>
            </a:r>
          </a:p>
          <a:p>
            <a:pPr algn="l">
              <a:lnSpc>
                <a:spcPts val="3599"/>
              </a:lnSpc>
            </a:pP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Mehr Bäume Jetzt doorstart​</a:t>
            </a:r>
          </a:p>
          <a:p>
            <a:pPr algn="l">
              <a:lnSpc>
                <a:spcPts val="3599"/>
              </a:lnSpc>
            </a:pP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Toolkits voor communicatie en ecologie toegevoegd</a:t>
            </a:r>
          </a:p>
          <a:p>
            <a:pPr algn="l"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Introductie van More Trees Now </a:t>
            </a:r>
          </a:p>
          <a:p>
            <a:pPr algn="l">
              <a:lnSpc>
                <a:spcPts val="3599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0465898" y="2889179"/>
            <a:ext cx="4236672" cy="423667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6666" r="0" b="-16666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342405" y="-1530660"/>
            <a:ext cx="5806522" cy="580652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36080" t="-47254" r="-4142" b="-39709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934530" y="5896053"/>
            <a:ext cx="6567244" cy="656724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7142" t="-15026" r="-26225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895350"/>
            <a:ext cx="7872532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19"/>
              </a:lnSpc>
              <a:spcBef>
                <a:spcPct val="0"/>
              </a:spcBef>
            </a:pPr>
            <a:r>
              <a:rPr lang="en-US" b="true" sz="6599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SEIZOEN 4: 2023-2024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751226" y="-2077869"/>
            <a:ext cx="22039226" cy="12442978"/>
          </a:xfrm>
          <a:custGeom>
            <a:avLst/>
            <a:gdLst/>
            <a:ahLst/>
            <a:cxnLst/>
            <a:rect r="r" b="b" t="t" l="l"/>
            <a:pathLst>
              <a:path h="12442978" w="22039226">
                <a:moveTo>
                  <a:pt x="0" y="0"/>
                </a:moveTo>
                <a:lnTo>
                  <a:pt x="22039226" y="0"/>
                </a:lnTo>
                <a:lnTo>
                  <a:pt x="22039226" y="12442978"/>
                </a:lnTo>
                <a:lnTo>
                  <a:pt x="0" y="12442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56" r="0" b="-5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11528" y="9189510"/>
            <a:ext cx="3413248" cy="682650"/>
          </a:xfrm>
          <a:custGeom>
            <a:avLst/>
            <a:gdLst/>
            <a:ahLst/>
            <a:cxnLst/>
            <a:rect r="r" b="b" t="t" l="l"/>
            <a:pathLst>
              <a:path h="682650" w="3413248">
                <a:moveTo>
                  <a:pt x="0" y="0"/>
                </a:moveTo>
                <a:lnTo>
                  <a:pt x="3413248" y="0"/>
                </a:lnTo>
                <a:lnTo>
                  <a:pt x="3413248" y="682650"/>
                </a:lnTo>
                <a:lnTo>
                  <a:pt x="0" y="682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1175834" y="-107111"/>
            <a:ext cx="12006329" cy="12006329"/>
          </a:xfrm>
          <a:custGeom>
            <a:avLst/>
            <a:gdLst/>
            <a:ahLst/>
            <a:cxnLst/>
            <a:rect r="r" b="b" t="t" l="l"/>
            <a:pathLst>
              <a:path h="12006329" w="12006329">
                <a:moveTo>
                  <a:pt x="12006329" y="0"/>
                </a:moveTo>
                <a:lnTo>
                  <a:pt x="0" y="0"/>
                </a:lnTo>
                <a:lnTo>
                  <a:pt x="0" y="12006328"/>
                </a:lnTo>
                <a:lnTo>
                  <a:pt x="12006329" y="12006328"/>
                </a:lnTo>
                <a:lnTo>
                  <a:pt x="12006329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361089"/>
            <a:ext cx="9542772" cy="632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 hebben 2,5 miljoen zaailingen, struiken en stekken verplant!</a:t>
            </a:r>
          </a:p>
          <a:p>
            <a:pPr algn="l">
              <a:lnSpc>
                <a:spcPts val="3599"/>
              </a:lnSpc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​</a:t>
            </a: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Introductie van de bomenplanner 4.0 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Meer dan 32.000 gebruikers ​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Complete update met nieuwe toepassingen</a:t>
            </a:r>
          </a:p>
          <a:p>
            <a:pPr algn="l" marL="1295397" indent="-431799" lvl="2">
              <a:lnSpc>
                <a:spcPts val="3599"/>
              </a:lnSpc>
              <a:buFont typeface="Arial"/>
              <a:buChar char="⚬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Optimalisatie van de app</a:t>
            </a:r>
          </a:p>
          <a:p>
            <a:pPr algn="l">
              <a:lnSpc>
                <a:spcPts val="3599"/>
              </a:lnSpc>
            </a:pP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Start Vite Plus d’Arbres</a:t>
            </a:r>
          </a:p>
          <a:p>
            <a:pPr algn="l">
              <a:lnSpc>
                <a:spcPts val="3599"/>
              </a:lnSpc>
            </a:pP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Nieuw team bij Mehr Bäume Jetzt</a:t>
            </a:r>
          </a:p>
          <a:p>
            <a:pPr algn="l">
              <a:lnSpc>
                <a:spcPts val="3599"/>
              </a:lnSpc>
            </a:pPr>
          </a:p>
          <a:p>
            <a:pPr algn="l" marL="647698" indent="-323849" lvl="1">
              <a:lnSpc>
                <a:spcPts val="3599"/>
              </a:lnSpc>
              <a:buFont typeface="Arial"/>
              <a:buChar char="•"/>
            </a:pPr>
            <a:r>
              <a:rPr lang="en-US" sz="2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Bomenvinder geoptimaliseerd voor plantlocaties</a:t>
            </a:r>
          </a:p>
          <a:p>
            <a:pPr algn="l">
              <a:lnSpc>
                <a:spcPts val="3599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0379452" y="3822791"/>
            <a:ext cx="3752577" cy="3752577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046" t="0" r="-25046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581684" y="-1530660"/>
            <a:ext cx="6567244" cy="656724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41285" t="0" r="-30587" b="-17687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934530" y="5896053"/>
            <a:ext cx="6567244" cy="656724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6335" t="-43039" r="0" b="-11474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4565426" y="9258300"/>
            <a:ext cx="3305453" cy="510948"/>
          </a:xfrm>
          <a:custGeom>
            <a:avLst/>
            <a:gdLst/>
            <a:ahLst/>
            <a:cxnLst/>
            <a:rect r="r" b="b" t="t" l="l"/>
            <a:pathLst>
              <a:path h="510948" w="3305453">
                <a:moveTo>
                  <a:pt x="0" y="0"/>
                </a:moveTo>
                <a:lnTo>
                  <a:pt x="3305453" y="0"/>
                </a:lnTo>
                <a:lnTo>
                  <a:pt x="3305453" y="510948"/>
                </a:lnTo>
                <a:lnTo>
                  <a:pt x="0" y="510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895350"/>
            <a:ext cx="7872532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19"/>
              </a:lnSpc>
              <a:spcBef>
                <a:spcPct val="0"/>
              </a:spcBef>
            </a:pPr>
            <a:r>
              <a:rPr lang="en-US" b="true" sz="6599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SEIZOEN 5: 2024-2025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DAGtJ7VStdE</dc:identifier>
  <dcterms:modified xsi:type="dcterms:W3CDTF">2011-08-01T06:04:30Z</dcterms:modified>
  <cp:revision>1</cp:revision>
  <dc:title>PPP MBN S6 (resultaten van MBN seizoen 1 t/m 4).pptx</dc:title>
</cp:coreProperties>
</file>