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Impact" charset="1" panose="020B0806030902050204"/>
      <p:regular r:id="rId27"/>
    </p:embeddedFont>
    <p:embeddedFont>
      <p:font typeface="Arial" charset="1" panose="020B0502020202020204"/>
      <p:regular r:id="rId28"/>
    </p:embeddedFont>
    <p:embeddedFont>
      <p:font typeface="Arial Bold" charset="1" panose="020B0802020202020204"/>
      <p:regular r:id="rId29"/>
    </p:embeddedFont>
    <p:embeddedFont>
      <p:font typeface="TT Chocolates Bold" charset="1" panose="02000803020000020003"/>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notesMasters/notesMaster1.xml" Type="http://schemas.openxmlformats.org/officeDocument/2006/relationships/notesMaster"/><Relationship Id="rId24" Target="theme/theme2.xml" Type="http://schemas.openxmlformats.org/officeDocument/2006/relationships/theme"/><Relationship Id="rId25" Target="notesSlides/notesSlide1.xml" Type="http://schemas.openxmlformats.org/officeDocument/2006/relationships/notesSlide"/><Relationship Id="rId26" Target="notesSlides/notesSlide2.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3.xml" Type="http://schemas.openxmlformats.org/officeDocument/2006/relationships/notesSlide"/><Relationship Id="rId31" Target="fonts/font31.fntdata" Type="http://schemas.openxmlformats.org/officeDocument/2006/relationships/font"/><Relationship Id="rId32" Target="notesSlides/notesSlide4.xml" Type="http://schemas.openxmlformats.org/officeDocument/2006/relationships/notesSlide"/><Relationship Id="rId33" Target="notesSlides/notesSlide5.xml" Type="http://schemas.openxmlformats.org/officeDocument/2006/relationships/notesSlide"/><Relationship Id="rId34" Target="notesSlides/notesSlide6.xml" Type="http://schemas.openxmlformats.org/officeDocument/2006/relationships/notesSlide"/><Relationship Id="rId35" Target="notesSlides/notesSlide7.xml" Type="http://schemas.openxmlformats.org/officeDocument/2006/relationships/notesSlide"/><Relationship Id="rId36" Target="notesSlides/notesSlide8.xml" Type="http://schemas.openxmlformats.org/officeDocument/2006/relationships/notesSlide"/><Relationship Id="rId37" Target="notesSlides/notesSlide9.xml" Type="http://schemas.openxmlformats.org/officeDocument/2006/relationships/notesSlide"/><Relationship Id="rId38" Target="notesSlides/notesSlide10.xml" Type="http://schemas.openxmlformats.org/officeDocument/2006/relationships/notesSlide"/><Relationship Id="rId39" Target="notesSlides/notesSlide11.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jpe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4.jpeg" Type="http://schemas.openxmlformats.org/officeDocument/2006/relationships/image"/><Relationship Id="rId8" Target="../media/image3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5.jpeg" Type="http://schemas.openxmlformats.org/officeDocument/2006/relationships/image"/><Relationship Id="rId8" Target="../media/image3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46.jpeg" Type="http://schemas.openxmlformats.org/officeDocument/2006/relationships/image"/><Relationship Id="rId8" Target="../media/image3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https://bomenplanner.meerbomen.nu/bomenvinder" TargetMode="External" Type="http://schemas.openxmlformats.org/officeDocument/2006/relationships/hyperlink"/><Relationship Id="rId6" Target="../media/image47.png" Type="http://schemas.openxmlformats.org/officeDocument/2006/relationships/image"/><Relationship Id="rId7" Target="../media/image48.pn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https://meerbomen.nu/wp-content/uploads/2025/06/MBN-Hoopheggen_Flyer-Lionsclub_A4_v6_HR_3mm-omloop.pdf.pdf" TargetMode="External" Type="http://schemas.openxmlformats.org/officeDocument/2006/relationships/hyperlink"/><Relationship Id="rId7" Target="https://meerbomen.nu/doneer/"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jpeg" Type="http://schemas.openxmlformats.org/officeDocument/2006/relationships/image"/><Relationship Id="rId11" Target="../media/image3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https://meerbomen.nu/oogsthandleiding" TargetMode="External" Type="http://schemas.openxmlformats.org/officeDocument/2006/relationships/hyperlink"/><Relationship Id="rId7" Target="https://www.meerbomen.nu/hubhandleiding" TargetMode="External" Type="http://schemas.openxmlformats.org/officeDocument/2006/relationships/hyperlink"/><Relationship Id="rId8" Target="https://www.meerbomen.nu/planthandleiding" TargetMode="External" Type="http://schemas.openxmlformats.org/officeDocument/2006/relationships/hyperlink"/><Relationship Id="rId9" Target="http://www.meerbomen.nu/communicatietoolkit"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ailto:zuidholland@meerbomen.nu" TargetMode="External" Type="http://schemas.openxmlformats.org/officeDocument/2006/relationships/hyperlink"/><Relationship Id="rId8" Target="../media/image52.jpeg" Type="http://schemas.openxmlformats.org/officeDocument/2006/relationships/image"/><Relationship Id="rId9" Target="../media/image3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 Id="rId7" Target="../media/image12.jpe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7.jpe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20.jpeg" Type="http://schemas.openxmlformats.org/officeDocument/2006/relationships/image"/><Relationship Id="rId8" Target="../media/image2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jpeg" Type="http://schemas.openxmlformats.org/officeDocument/2006/relationships/image"/><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5.png" Type="http://schemas.openxmlformats.org/officeDocument/2006/relationships/image"/><Relationship Id="rId8" Target="../media/image26.jpeg" Type="http://schemas.openxmlformats.org/officeDocument/2006/relationships/image"/><Relationship Id="rId9" Target="../media/image2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9.jpeg" Type="http://schemas.openxmlformats.org/officeDocument/2006/relationships/image"/><Relationship Id="rId7" Target="../media/image30.png" Type="http://schemas.openxmlformats.org/officeDocument/2006/relationships/image"/><Relationship Id="rId8"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jpeg" Type="http://schemas.openxmlformats.org/officeDocument/2006/relationships/image"/><Relationship Id="rId13" Target="../media/image40.png" Type="http://schemas.openxmlformats.org/officeDocument/2006/relationships/image"/><Relationship Id="rId14" Target="../media/image41.jpe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19" Target="../media/image23.pn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0" y="0"/>
            <a:ext cx="18288000" cy="10287000"/>
            <a:chOff x="0" y="0"/>
            <a:chExt cx="24384000" cy="13716000"/>
          </a:xfrm>
        </p:grpSpPr>
        <p:pic>
          <p:nvPicPr>
            <p:cNvPr name="Picture 5" id="5"/>
            <p:cNvPicPr>
              <a:picLocks noChangeAspect="true"/>
            </p:cNvPicPr>
            <p:nvPr/>
          </p:nvPicPr>
          <p:blipFill>
            <a:blip r:embed="rId7"/>
            <a:srcRect l="1044" t="23997" r="11788" b="2455"/>
            <a:stretch>
              <a:fillRect/>
            </a:stretch>
          </p:blipFill>
          <p:spPr>
            <a:xfrm flipH="false" flipV="false">
              <a:off x="0" y="0"/>
              <a:ext cx="24384000" cy="13716000"/>
            </a:xfrm>
            <a:prstGeom prst="rect">
              <a:avLst/>
            </a:prstGeom>
          </p:spPr>
        </p:pic>
      </p:grpSp>
      <p:sp>
        <p:nvSpPr>
          <p:cNvPr name="Freeform 6" id="6"/>
          <p:cNvSpPr/>
          <p:nvPr/>
        </p:nvSpPr>
        <p:spPr>
          <a:xfrm flipH="false" flipV="false" rot="0">
            <a:off x="3816313" y="7915458"/>
            <a:ext cx="10655374" cy="1901251"/>
          </a:xfrm>
          <a:custGeom>
            <a:avLst/>
            <a:gdLst/>
            <a:ahLst/>
            <a:cxnLst/>
            <a:rect r="r" b="b" t="t" l="l"/>
            <a:pathLst>
              <a:path h="1901251" w="10655374">
                <a:moveTo>
                  <a:pt x="0" y="0"/>
                </a:moveTo>
                <a:lnTo>
                  <a:pt x="10655374" y="0"/>
                </a:lnTo>
                <a:lnTo>
                  <a:pt x="10655374" y="1901251"/>
                </a:lnTo>
                <a:lnTo>
                  <a:pt x="0" y="1901251"/>
                </a:lnTo>
                <a:lnTo>
                  <a:pt x="0" y="0"/>
                </a:lnTo>
                <a:close/>
              </a:path>
            </a:pathLst>
          </a:custGeom>
          <a:blipFill>
            <a:blip r:embed="rId8">
              <a:extLst>
                <a:ext uri="{96DAC541-7B7A-43D3-8B79-37D633B846F1}">
                  <asvg:svgBlip xmlns:asvg="http://schemas.microsoft.com/office/drawing/2016/SVG/main" r:embed="rId9"/>
                </a:ext>
              </a:extLst>
            </a:blip>
            <a:stretch>
              <a:fillRect l="0" t="-334" r="0" b="-334"/>
            </a:stretch>
          </a:blipFill>
        </p:spPr>
      </p:sp>
      <p:sp>
        <p:nvSpPr>
          <p:cNvPr name="Freeform 7" id="7"/>
          <p:cNvSpPr/>
          <p:nvPr/>
        </p:nvSpPr>
        <p:spPr>
          <a:xfrm flipH="false" flipV="false" rot="0">
            <a:off x="-801638" y="1828296"/>
            <a:ext cx="10842903" cy="6121722"/>
          </a:xfrm>
          <a:custGeom>
            <a:avLst/>
            <a:gdLst/>
            <a:ahLst/>
            <a:cxnLst/>
            <a:rect r="r" b="b" t="t" l="l"/>
            <a:pathLst>
              <a:path h="6121722" w="10842903">
                <a:moveTo>
                  <a:pt x="0" y="0"/>
                </a:moveTo>
                <a:lnTo>
                  <a:pt x="10842904" y="0"/>
                </a:lnTo>
                <a:lnTo>
                  <a:pt x="10842904" y="6121722"/>
                </a:lnTo>
                <a:lnTo>
                  <a:pt x="0" y="6121722"/>
                </a:lnTo>
                <a:lnTo>
                  <a:pt x="0" y="0"/>
                </a:lnTo>
                <a:close/>
              </a:path>
            </a:pathLst>
          </a:custGeom>
          <a:blipFill>
            <a:blip r:embed="rId10">
              <a:extLst>
                <a:ext uri="{96DAC541-7B7A-43D3-8B79-37D633B846F1}">
                  <asvg:svgBlip xmlns:asvg="http://schemas.microsoft.com/office/drawing/2016/SVG/main" r:embed="rId11"/>
                </a:ext>
              </a:extLst>
            </a:blip>
            <a:stretch>
              <a:fillRect l="0" t="-73" r="0" b="-73"/>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933450" y="2447435"/>
            <a:ext cx="8210550" cy="59150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Online database</a:t>
            </a:r>
          </a:p>
          <a:p>
            <a:pPr algn="l" marL="542925" indent="-271462" lvl="1">
              <a:lnSpc>
                <a:spcPts val="4200"/>
              </a:lnSpc>
              <a:buFont typeface="Arial"/>
              <a:buChar char="•"/>
            </a:pPr>
            <a:r>
              <a:rPr lang="en-US" sz="3000">
                <a:solidFill>
                  <a:srgbClr val="000000"/>
                </a:solidFill>
                <a:latin typeface="Arial"/>
                <a:ea typeface="Arial"/>
                <a:cs typeface="Arial"/>
                <a:sym typeface="Arial"/>
              </a:rPr>
              <a:t>Decentraal</a:t>
            </a:r>
          </a:p>
          <a:p>
            <a:pPr algn="l" marL="542925" indent="-271462" lvl="1">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algn="l" marL="542925" indent="-271462" lvl="1">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algn="l" marL="542925" indent="-271462" lvl="1">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algn="l" marL="542925" indent="-271462" lvl="1">
              <a:lnSpc>
                <a:spcPts val="4200"/>
              </a:lnSpc>
              <a:buFont typeface="Arial"/>
              <a:buChar char="•"/>
            </a:pPr>
            <a:r>
              <a:rPr lang="en-US" sz="3000">
                <a:solidFill>
                  <a:srgbClr val="000000"/>
                </a:solidFill>
                <a:latin typeface="Arial"/>
                <a:ea typeface="Arial"/>
                <a:cs typeface="Arial"/>
                <a:sym typeface="Arial"/>
              </a:rPr>
              <a:t>Nieuwsbrief, weekmail aan-/uitzetten</a:t>
            </a:r>
          </a:p>
          <a:p>
            <a:pPr algn="l" marL="542925" indent="-271462" lvl="1">
              <a:lnSpc>
                <a:spcPts val="4200"/>
              </a:lnSpc>
              <a:buFont typeface="Arial"/>
              <a:buChar char="•"/>
            </a:pPr>
            <a:r>
              <a:rPr lang="en-US" sz="3000">
                <a:solidFill>
                  <a:srgbClr val="000000"/>
                </a:solidFill>
                <a:latin typeface="Arial"/>
                <a:ea typeface="Arial"/>
                <a:cs typeface="Arial"/>
                <a:sym typeface="Arial"/>
              </a:rPr>
              <a:t>Chatsysteem</a:t>
            </a:r>
          </a:p>
          <a:p>
            <a:pPr algn="l" marL="542925" indent="-271462" lvl="1">
              <a:lnSpc>
                <a:spcPts val="4200"/>
              </a:lnSpc>
              <a:buFont typeface="Arial"/>
              <a:buChar char="•"/>
            </a:pPr>
            <a:r>
              <a:rPr lang="en-US" sz="3000">
                <a:solidFill>
                  <a:srgbClr val="000000"/>
                </a:solidFill>
                <a:latin typeface="Arial"/>
                <a:ea typeface="Arial"/>
                <a:cs typeface="Arial"/>
                <a:sym typeface="Arial"/>
              </a:rPr>
              <a:t>Een app</a:t>
            </a:r>
          </a:p>
        </p:txBody>
      </p:sp>
      <p:sp>
        <p:nvSpPr>
          <p:cNvPr name="TextBox 5" id="5"/>
          <p:cNvSpPr txBox="true"/>
          <p:nvPr/>
        </p:nvSpPr>
        <p:spPr>
          <a:xfrm rot="0">
            <a:off x="838200" y="598154"/>
            <a:ext cx="10253750" cy="1196072"/>
          </a:xfrm>
          <a:prstGeom prst="rect">
            <a:avLst/>
          </a:prstGeom>
        </p:spPr>
        <p:txBody>
          <a:bodyPr anchor="t" rtlCol="false" tIns="0" lIns="0" bIns="0" rIns="0">
            <a:spAutoFit/>
          </a:bodyPr>
          <a:lstStyle/>
          <a:p>
            <a:pPr algn="l">
              <a:lnSpc>
                <a:spcPts val="7920"/>
              </a:lnSpc>
            </a:pPr>
            <a:r>
              <a:rPr lang="en-US" sz="6600">
                <a:solidFill>
                  <a:srgbClr val="F59D46"/>
                </a:solidFill>
                <a:latin typeface="Impact"/>
                <a:ea typeface="Impact"/>
                <a:cs typeface="Impact"/>
                <a:sym typeface="Impact"/>
              </a:rPr>
              <a:t>BOMENPLANNER &amp; APP</a:t>
            </a:r>
          </a:p>
        </p:txBody>
      </p:sp>
      <p:grpSp>
        <p:nvGrpSpPr>
          <p:cNvPr name="Group 6" id="6"/>
          <p:cNvGrpSpPr>
            <a:grpSpLocks noChangeAspect="true"/>
          </p:cNvGrpSpPr>
          <p:nvPr/>
        </p:nvGrpSpPr>
        <p:grpSpPr>
          <a:xfrm rot="0">
            <a:off x="8558725" y="0"/>
            <a:ext cx="10637165" cy="10493163"/>
            <a:chOff x="0" y="0"/>
            <a:chExt cx="2434438" cy="2401481"/>
          </a:xfrm>
        </p:grpSpPr>
        <p:sp>
          <p:nvSpPr>
            <p:cNvPr name="Freeform 7" id="7"/>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26031" r="0" b="-26031"/>
              </a:stretch>
            </a:blipFill>
          </p:spPr>
        </p:sp>
      </p:gr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1145252" y="1986165"/>
            <a:ext cx="8959346" cy="6981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Natuurgebieden en stadsparken: uitdunnen, </a:t>
            </a:r>
          </a:p>
          <a:p>
            <a:pPr algn="l" marL="542925" indent="-271462" lvl="1">
              <a:lnSpc>
                <a:spcPts val="4200"/>
              </a:lnSpc>
            </a:pPr>
            <a:r>
              <a:rPr lang="en-US" sz="3000">
                <a:solidFill>
                  <a:srgbClr val="000000"/>
                </a:solidFill>
                <a:latin typeface="Arial"/>
                <a:ea typeface="Arial"/>
                <a:cs typeface="Arial"/>
                <a:sym typeface="Arial"/>
              </a:rPr>
              <a:t>opschot, te dicht bij pad, ongewenste soorten</a:t>
            </a:r>
          </a:p>
          <a:p>
            <a:pPr algn="l" marL="542925" indent="-271462" lvl="1">
              <a:lnSpc>
                <a:spcPts val="4200"/>
              </a:lnSpc>
              <a:buFont typeface="Arial"/>
              <a:buChar char="•"/>
            </a:pPr>
            <a:r>
              <a:rPr lang="en-US" sz="3000">
                <a:solidFill>
                  <a:srgbClr val="000000"/>
                </a:solidFill>
                <a:latin typeface="Arial"/>
                <a:ea typeface="Arial"/>
                <a:cs typeface="Arial"/>
                <a:sym typeface="Arial"/>
              </a:rPr>
              <a:t>G</a:t>
            </a:r>
            <a:r>
              <a:rPr lang="en-US" sz="3000">
                <a:solidFill>
                  <a:srgbClr val="000000"/>
                </a:solidFill>
                <a:latin typeface="Arial"/>
                <a:ea typeface="Arial"/>
                <a:cs typeface="Arial"/>
                <a:sym typeface="Arial"/>
              </a:rPr>
              <a:t>em</a:t>
            </a:r>
            <a:r>
              <a:rPr lang="en-US" sz="3000">
                <a:solidFill>
                  <a:srgbClr val="000000"/>
                </a:solidFill>
                <a:latin typeface="Arial"/>
                <a:ea typeface="Arial"/>
                <a:cs typeface="Arial"/>
                <a:sym typeface="Arial"/>
              </a:rPr>
              <a:t>eente groenbeheer, </a:t>
            </a:r>
          </a:p>
          <a:p>
            <a:pPr algn="l" marL="542925" indent="-271462" lvl="1">
              <a:lnSpc>
                <a:spcPts val="4200"/>
              </a:lnSpc>
            </a:pPr>
            <a:r>
              <a:rPr lang="en-US" sz="3000">
                <a:solidFill>
                  <a:srgbClr val="000000"/>
                </a:solidFill>
                <a:latin typeface="Arial"/>
                <a:ea typeface="Arial"/>
                <a:cs typeface="Arial"/>
                <a:sym typeface="Arial"/>
              </a:rPr>
              <a:t>Staatsbosbeheer, Landschappen, Struikroven, Natuurmonumenten</a:t>
            </a:r>
          </a:p>
          <a:p>
            <a:pPr algn="l" marL="542925" indent="-271462" lvl="1">
              <a:lnSpc>
                <a:spcPts val="4200"/>
              </a:lnSpc>
              <a:buFont typeface="Arial"/>
              <a:buChar char="•"/>
            </a:pPr>
            <a:r>
              <a:rPr lang="en-US" sz="3000">
                <a:solidFill>
                  <a:srgbClr val="000000"/>
                </a:solidFill>
                <a:latin typeface="Arial"/>
                <a:ea typeface="Arial"/>
                <a:cs typeface="Arial"/>
                <a:sym typeface="Arial"/>
              </a:rPr>
              <a:t>Landgoederen: helpen met achterstallig onderhoud</a:t>
            </a:r>
          </a:p>
          <a:p>
            <a:pPr algn="l" marL="542925" indent="-271462" lvl="1">
              <a:lnSpc>
                <a:spcPts val="4200"/>
              </a:lnSpc>
              <a:buFont typeface="Arial"/>
              <a:buChar char="•"/>
            </a:pPr>
            <a:r>
              <a:rPr lang="en-US" sz="3000">
                <a:solidFill>
                  <a:srgbClr val="000000"/>
                </a:solidFill>
                <a:latin typeface="Arial"/>
                <a:ea typeface="Arial"/>
                <a:cs typeface="Arial"/>
                <a:sym typeface="Arial"/>
              </a:rPr>
              <a:t>Achtertuinen:  doneer-een-zaailing</a:t>
            </a:r>
          </a:p>
          <a:p>
            <a:pPr algn="l" marL="542925" indent="-271462" lvl="1">
              <a:lnSpc>
                <a:spcPts val="4200"/>
              </a:lnSpc>
              <a:buFont typeface="Arial"/>
              <a:buChar char="•"/>
            </a:pPr>
            <a:r>
              <a:rPr lang="en-US" sz="3000">
                <a:solidFill>
                  <a:srgbClr val="000000"/>
                </a:solidFill>
                <a:latin typeface="Arial"/>
                <a:ea typeface="Arial"/>
                <a:cs typeface="Arial"/>
                <a:sym typeface="Arial"/>
              </a:rPr>
              <a:t>Bouwterreinen (braakliggend terrein)</a:t>
            </a:r>
          </a:p>
          <a:p>
            <a:pPr algn="l" marL="542925" indent="-271462" lvl="1">
              <a:lnSpc>
                <a:spcPts val="4200"/>
              </a:lnSpc>
              <a:buFont typeface="Arial"/>
              <a:buChar char="•"/>
            </a:pPr>
            <a:r>
              <a:rPr lang="en-US" sz="3000">
                <a:solidFill>
                  <a:srgbClr val="000000"/>
                </a:solidFill>
                <a:latin typeface="Arial"/>
                <a:ea typeface="Arial"/>
                <a:cs typeface="Arial"/>
                <a:sym typeface="Arial"/>
              </a:rPr>
              <a:t>Bungalowparken, campings</a:t>
            </a:r>
          </a:p>
          <a:p>
            <a:pPr algn="l" marL="542925" indent="-271462" lvl="1">
              <a:lnSpc>
                <a:spcPts val="4200"/>
              </a:lnSpc>
              <a:buFont typeface="Arial"/>
              <a:buChar char="•"/>
            </a:pPr>
            <a:r>
              <a:rPr lang="en-US" sz="3000">
                <a:solidFill>
                  <a:srgbClr val="000000"/>
                </a:solidFill>
                <a:latin typeface="Arial"/>
                <a:ea typeface="Arial"/>
                <a:cs typeface="Arial"/>
                <a:sym typeface="Arial"/>
              </a:rPr>
              <a:t>Wegbermen</a:t>
            </a:r>
          </a:p>
          <a:p>
            <a:pPr algn="l" marL="542925" indent="-271462" lvl="1">
              <a:lnSpc>
                <a:spcPts val="4200"/>
              </a:lnSpc>
              <a:buFont typeface="Arial"/>
              <a:buChar char="•"/>
            </a:pPr>
            <a:r>
              <a:rPr lang="en-US" sz="3000">
                <a:solidFill>
                  <a:srgbClr val="000000"/>
                </a:solidFill>
                <a:latin typeface="Arial"/>
                <a:ea typeface="Arial"/>
                <a:cs typeface="Arial"/>
                <a:sym typeface="Arial"/>
              </a:rPr>
              <a:t>Knotploegen</a:t>
            </a:r>
          </a:p>
          <a:p>
            <a:pPr algn="l" marL="542925" indent="-271462" lvl="1">
              <a:lnSpc>
                <a:spcPts val="4200"/>
              </a:lnSpc>
              <a:buFont typeface="Arial"/>
              <a:buChar char="•"/>
            </a:pPr>
            <a:r>
              <a:rPr lang="en-US" sz="3000">
                <a:solidFill>
                  <a:srgbClr val="000000"/>
                </a:solidFill>
                <a:latin typeface="Arial"/>
                <a:ea typeface="Arial"/>
                <a:cs typeface="Arial"/>
                <a:sym typeface="Arial"/>
              </a:rPr>
              <a:t>Restpartijen van kwekers</a:t>
            </a:r>
          </a:p>
        </p:txBody>
      </p:sp>
      <p:grpSp>
        <p:nvGrpSpPr>
          <p:cNvPr name="Group 5" id="5"/>
          <p:cNvGrpSpPr/>
          <p:nvPr/>
        </p:nvGrpSpPr>
        <p:grpSpPr>
          <a:xfrm rot="0">
            <a:off x="1040477" y="800102"/>
            <a:ext cx="8854261" cy="1186815"/>
            <a:chOff x="0" y="0"/>
            <a:chExt cx="11805682" cy="1582420"/>
          </a:xfrm>
        </p:grpSpPr>
        <p:sp>
          <p:nvSpPr>
            <p:cNvPr name="Freeform 6" id="6"/>
            <p:cNvSpPr/>
            <p:nvPr/>
          </p:nvSpPr>
          <p:spPr>
            <a:xfrm flipH="false" flipV="false" rot="0">
              <a:off x="0" y="0"/>
              <a:ext cx="11805682" cy="1582420"/>
            </a:xfrm>
            <a:custGeom>
              <a:avLst/>
              <a:gdLst/>
              <a:ahLst/>
              <a:cxnLst/>
              <a:rect r="r" b="b" t="t" l="l"/>
              <a:pathLst>
                <a:path h="1582420" w="11805682">
                  <a:moveTo>
                    <a:pt x="0" y="0"/>
                  </a:moveTo>
                  <a:lnTo>
                    <a:pt x="11805682" y="0"/>
                  </a:lnTo>
                  <a:lnTo>
                    <a:pt x="11805682" y="1582420"/>
                  </a:lnTo>
                  <a:lnTo>
                    <a:pt x="0" y="1582420"/>
                  </a:lnTo>
                  <a:close/>
                </a:path>
              </a:pathLst>
            </a:custGeom>
            <a:solidFill>
              <a:srgbClr val="000000">
                <a:alpha val="0"/>
              </a:srgbClr>
            </a:solidFill>
          </p:spPr>
        </p:sp>
        <p:sp>
          <p:nvSpPr>
            <p:cNvPr name="TextBox 7" id="7"/>
            <p:cNvSpPr txBox="true"/>
            <p:nvPr/>
          </p:nvSpPr>
          <p:spPr>
            <a:xfrm>
              <a:off x="0" y="9525"/>
              <a:ext cx="11805682"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OOGSTLOCATIES</a:t>
              </a:r>
            </a:p>
          </p:txBody>
        </p:sp>
      </p:grpSp>
      <p:grpSp>
        <p:nvGrpSpPr>
          <p:cNvPr name="Group 8" id="8"/>
          <p:cNvGrpSpPr>
            <a:grpSpLocks noChangeAspect="true"/>
          </p:cNvGrpSpPr>
          <p:nvPr/>
        </p:nvGrpSpPr>
        <p:grpSpPr>
          <a:xfrm rot="0">
            <a:off x="9144000"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17457" t="0" r="-30820"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040477" y="885075"/>
            <a:ext cx="9304961" cy="1186815"/>
            <a:chOff x="0" y="0"/>
            <a:chExt cx="12406615" cy="1582420"/>
          </a:xfrm>
        </p:grpSpPr>
        <p:sp>
          <p:nvSpPr>
            <p:cNvPr name="Freeform 5" id="5"/>
            <p:cNvSpPr/>
            <p:nvPr/>
          </p:nvSpPr>
          <p:spPr>
            <a:xfrm flipH="false" flipV="false" rot="0">
              <a:off x="0" y="0"/>
              <a:ext cx="12406614" cy="1582420"/>
            </a:xfrm>
            <a:custGeom>
              <a:avLst/>
              <a:gdLst/>
              <a:ahLst/>
              <a:cxnLst/>
              <a:rect r="r" b="b" t="t" l="l"/>
              <a:pathLst>
                <a:path h="1582420" w="12406614">
                  <a:moveTo>
                    <a:pt x="0" y="0"/>
                  </a:moveTo>
                  <a:lnTo>
                    <a:pt x="12406614" y="0"/>
                  </a:lnTo>
                  <a:lnTo>
                    <a:pt x="12406614" y="1582420"/>
                  </a:lnTo>
                  <a:lnTo>
                    <a:pt x="0" y="1582420"/>
                  </a:lnTo>
                  <a:close/>
                </a:path>
              </a:pathLst>
            </a:custGeom>
            <a:solidFill>
              <a:srgbClr val="000000">
                <a:alpha val="0"/>
              </a:srgbClr>
            </a:solidFill>
          </p:spPr>
        </p:sp>
        <p:sp>
          <p:nvSpPr>
            <p:cNvPr name="TextBox 6" id="6"/>
            <p:cNvSpPr txBox="true"/>
            <p:nvPr/>
          </p:nvSpPr>
          <p:spPr>
            <a:xfrm>
              <a:off x="0" y="9525"/>
              <a:ext cx="12406615"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WELKE SOORTEN OOGSTEN WIJ?</a:t>
              </a:r>
            </a:p>
          </p:txBody>
        </p:sp>
      </p:grpSp>
      <p:grpSp>
        <p:nvGrpSpPr>
          <p:cNvPr name="Group 7" id="7"/>
          <p:cNvGrpSpPr>
            <a:grpSpLocks noChangeAspect="true"/>
          </p:cNvGrpSpPr>
          <p:nvPr/>
        </p:nvGrpSpPr>
        <p:grpSpPr>
          <a:xfrm rot="0">
            <a:off x="9667056"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1581" r="0" b="-50481"/>
              </a:stretch>
            </a:blipFill>
          </p:spPr>
        </p:sp>
      </p:grpSp>
      <p:sp>
        <p:nvSpPr>
          <p:cNvPr name="TextBox 9" id="9"/>
          <p:cNvSpPr txBox="true"/>
          <p:nvPr/>
        </p:nvSpPr>
        <p:spPr>
          <a:xfrm rot="0">
            <a:off x="1078577" y="2272602"/>
            <a:ext cx="8312254" cy="64484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algn="l" marL="542925" indent="-271462" lvl="1">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algn="l" marL="542925" indent="-271462" lvl="1">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algn="l" marL="542925" indent="-271462" lvl="1">
              <a:lnSpc>
                <a:spcPts val="4200"/>
              </a:lnSpc>
              <a:buFont typeface="Arial"/>
              <a:buChar char="•"/>
            </a:pPr>
            <a:r>
              <a:rPr lang="en-US" sz="3000">
                <a:solidFill>
                  <a:srgbClr val="001E2E"/>
                </a:solidFill>
                <a:latin typeface="Arial"/>
                <a:ea typeface="Arial"/>
                <a:cs typeface="Arial"/>
                <a:sym typeface="Arial"/>
              </a:rPr>
              <a:t>Invasieve exoot? Op takkenril of afvoeren</a:t>
            </a:r>
          </a:p>
          <a:p>
            <a:pPr algn="l" marL="542925" indent="-271462" lvl="1">
              <a:lnSpc>
                <a:spcPts val="4200"/>
              </a:lnSpc>
              <a:buFont typeface="Arial"/>
              <a:buChar char="•"/>
            </a:pPr>
            <a:r>
              <a:rPr lang="en-US" sz="3000">
                <a:solidFill>
                  <a:srgbClr val="001E2E"/>
                </a:solidFill>
                <a:latin typeface="Arial"/>
                <a:ea typeface="Arial"/>
                <a:cs typeface="Arial"/>
                <a:sym typeface="Arial"/>
              </a:rPr>
              <a:t>De mooiste zaailingen laten we staan</a:t>
            </a:r>
          </a:p>
          <a:p>
            <a:pPr algn="l" marL="542925" indent="-271462" lvl="1">
              <a:lnSpc>
                <a:spcPts val="4200"/>
              </a:lnSpc>
              <a:buFont typeface="Arial"/>
              <a:buChar char="•"/>
            </a:pPr>
            <a:r>
              <a:rPr lang="en-US" sz="3000">
                <a:solidFill>
                  <a:srgbClr val="001E2E"/>
                </a:solidFill>
                <a:latin typeface="Arial"/>
                <a:ea typeface="Arial"/>
                <a:cs typeface="Arial"/>
                <a:sym typeface="Arial"/>
              </a:rPr>
              <a:t>Knie tot manshoogte (50cm tot 2 meter)</a:t>
            </a:r>
          </a:p>
          <a:p>
            <a:pPr algn="l" marL="542925" indent="-271462" lvl="1">
              <a:lnSpc>
                <a:spcPts val="4200"/>
              </a:lnSpc>
              <a:buFont typeface="Arial"/>
              <a:buChar char="•"/>
            </a:pPr>
            <a:r>
              <a:rPr lang="en-US" sz="3000">
                <a:solidFill>
                  <a:srgbClr val="001E2E"/>
                </a:solidFill>
                <a:latin typeface="Arial"/>
                <a:ea typeface="Arial"/>
                <a:cs typeface="Arial"/>
                <a:sym typeface="Arial"/>
              </a:rPr>
              <a:t>Zonder kluit </a:t>
            </a:r>
          </a:p>
          <a:p>
            <a:pPr algn="l" marL="542925" indent="-271462" lvl="1">
              <a:lnSpc>
                <a:spcPts val="4200"/>
              </a:lnSpc>
              <a:buFont typeface="Arial"/>
              <a:buChar char="•"/>
            </a:pPr>
            <a:r>
              <a:rPr lang="en-US" sz="3000">
                <a:solidFill>
                  <a:srgbClr val="001E2E"/>
                </a:solidFill>
                <a:latin typeface="Arial"/>
                <a:ea typeface="Arial"/>
                <a:cs typeface="Arial"/>
                <a:sym typeface="Arial"/>
              </a:rPr>
              <a:t>Ook stekken van Wilg, Vlier, Vijg en Populier</a:t>
            </a: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5760422" y="495012"/>
            <a:ext cx="12001500" cy="1638876"/>
            <a:chOff x="0" y="0"/>
            <a:chExt cx="16002000" cy="2185168"/>
          </a:xfrm>
        </p:grpSpPr>
        <p:sp>
          <p:nvSpPr>
            <p:cNvPr name="Freeform 4" id="4"/>
            <p:cNvSpPr/>
            <p:nvPr/>
          </p:nvSpPr>
          <p:spPr>
            <a:xfrm flipH="false" flipV="false" rot="0">
              <a:off x="0" y="0"/>
              <a:ext cx="16002000" cy="2185168"/>
            </a:xfrm>
            <a:custGeom>
              <a:avLst/>
              <a:gdLst/>
              <a:ahLst/>
              <a:cxnLst/>
              <a:rect r="r" b="b" t="t" l="l"/>
              <a:pathLst>
                <a:path h="2185168" w="16002000">
                  <a:moveTo>
                    <a:pt x="0" y="0"/>
                  </a:moveTo>
                  <a:lnTo>
                    <a:pt x="16002000" y="0"/>
                  </a:lnTo>
                  <a:lnTo>
                    <a:pt x="16002000" y="2185168"/>
                  </a:lnTo>
                  <a:lnTo>
                    <a:pt x="0" y="2185168"/>
                  </a:lnTo>
                  <a:close/>
                </a:path>
              </a:pathLst>
            </a:custGeom>
            <a:solidFill>
              <a:srgbClr val="000000">
                <a:alpha val="0"/>
              </a:srgbClr>
            </a:solidFill>
          </p:spPr>
        </p:sp>
        <p:sp>
          <p:nvSpPr>
            <p:cNvPr name="TextBox 5" id="5"/>
            <p:cNvSpPr txBox="true"/>
            <p:nvPr/>
          </p:nvSpPr>
          <p:spPr>
            <a:xfrm>
              <a:off x="0" y="-57150"/>
              <a:ext cx="16002000" cy="2242318"/>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name="TextBox 6" id="6"/>
          <p:cNvSpPr txBox="true"/>
          <p:nvPr/>
        </p:nvSpPr>
        <p:spPr>
          <a:xfrm rot="0">
            <a:off x="5457027" y="2057378"/>
            <a:ext cx="12467749" cy="4638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algn="l" marL="542925" indent="-271462" lvl="1">
              <a:lnSpc>
                <a:spcPts val="3600"/>
              </a:lnSpc>
              <a:buFont typeface="Arial"/>
              <a:buChar char="•"/>
            </a:pPr>
            <a:r>
              <a:rPr lang="en-US" sz="3000">
                <a:solidFill>
                  <a:srgbClr val="000000"/>
                </a:solidFill>
                <a:latin typeface="Arial"/>
                <a:ea typeface="Arial"/>
                <a:cs typeface="Arial"/>
                <a:sym typeface="Arial"/>
              </a:rPr>
              <a:t>In een Bomenhub (tijdelijke inkuilplek)</a:t>
            </a:r>
          </a:p>
          <a:p>
            <a:pPr algn="l" marL="542925" indent="-271462" lvl="1">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algn="l" marL="542925" indent="-271462" lvl="1">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  </a:t>
            </a:r>
            <a:r>
              <a:rPr lang="en-US" b="true" sz="3000"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true">
                <a:solidFill>
                  <a:srgbClr val="000000"/>
                </a:solidFill>
                <a:latin typeface="Arial Bold"/>
                <a:ea typeface="Arial Bold"/>
                <a:cs typeface="Arial Bold"/>
                <a:sym typeface="Arial Bold"/>
              </a:rPr>
              <a:t> </a:t>
            </a:r>
          </a:p>
          <a:p>
            <a:pPr algn="l" marL="542925" indent="-271462" lvl="1">
              <a:lnSpc>
                <a:spcPts val="3600"/>
              </a:lnSpc>
            </a:pPr>
          </a:p>
          <a:p>
            <a:pPr algn="l" marL="542925" indent="-271462" lvl="1">
              <a:lnSpc>
                <a:spcPts val="3600"/>
              </a:lnSpc>
            </a:pPr>
            <a:r>
              <a:rPr lang="en-US" b="true" sz="3000">
                <a:solidFill>
                  <a:srgbClr val="000000"/>
                </a:solidFill>
                <a:latin typeface="Arial Bold"/>
                <a:ea typeface="Arial Bold"/>
                <a:cs typeface="Arial Bold"/>
                <a:sym typeface="Arial Bold"/>
              </a:rPr>
              <a:t>Plantlocaties zijn:</a:t>
            </a:r>
          </a:p>
          <a:p>
            <a:pPr algn="l" marL="542925" indent="-271462" lvl="1">
              <a:lnSpc>
                <a:spcPts val="3600"/>
              </a:lnSpc>
            </a:pPr>
          </a:p>
        </p:txBody>
      </p:sp>
      <p:sp>
        <p:nvSpPr>
          <p:cNvPr name="Freeform 7" id="7"/>
          <p:cNvSpPr/>
          <p:nvPr/>
        </p:nvSpPr>
        <p:spPr>
          <a:xfrm flipH="false" flipV="false" rot="0">
            <a:off x="223167" y="491716"/>
            <a:ext cx="3978797" cy="5804760"/>
          </a:xfrm>
          <a:custGeom>
            <a:avLst/>
            <a:gdLst/>
            <a:ahLst/>
            <a:cxnLst/>
            <a:rect r="r" b="b" t="t" l="l"/>
            <a:pathLst>
              <a:path h="5804760" w="3978797">
                <a:moveTo>
                  <a:pt x="0" y="0"/>
                </a:moveTo>
                <a:lnTo>
                  <a:pt x="3978797" y="0"/>
                </a:lnTo>
                <a:lnTo>
                  <a:pt x="3978797" y="5804760"/>
                </a:lnTo>
                <a:lnTo>
                  <a:pt x="0" y="5804760"/>
                </a:lnTo>
                <a:lnTo>
                  <a:pt x="0" y="0"/>
                </a:lnTo>
                <a:close/>
              </a:path>
            </a:pathLst>
          </a:custGeom>
          <a:blipFill>
            <a:blip r:embed="rId6"/>
            <a:stretch>
              <a:fillRect l="0" t="0" r="0" b="0"/>
            </a:stretch>
          </a:blipFill>
        </p:spPr>
      </p:sp>
      <p:sp>
        <p:nvSpPr>
          <p:cNvPr name="Freeform 8" id="8"/>
          <p:cNvSpPr/>
          <p:nvPr/>
        </p:nvSpPr>
        <p:spPr>
          <a:xfrm flipH="false" flipV="false" rot="0">
            <a:off x="1755611" y="4410052"/>
            <a:ext cx="3701416" cy="5530849"/>
          </a:xfrm>
          <a:custGeom>
            <a:avLst/>
            <a:gdLst/>
            <a:ahLst/>
            <a:cxnLst/>
            <a:rect r="r" b="b" t="t" l="l"/>
            <a:pathLst>
              <a:path h="5530849" w="3701416">
                <a:moveTo>
                  <a:pt x="0" y="0"/>
                </a:moveTo>
                <a:lnTo>
                  <a:pt x="3701416" y="0"/>
                </a:lnTo>
                <a:lnTo>
                  <a:pt x="3701416" y="5530849"/>
                </a:lnTo>
                <a:lnTo>
                  <a:pt x="0" y="5530849"/>
                </a:lnTo>
                <a:lnTo>
                  <a:pt x="0" y="0"/>
                </a:lnTo>
                <a:close/>
              </a:path>
            </a:pathLst>
          </a:custGeom>
          <a:blipFill>
            <a:blip r:embed="rId7"/>
            <a:stretch>
              <a:fillRect l="0" t="0" r="0" b="0"/>
            </a:stretch>
          </a:blipFill>
        </p:spPr>
      </p:sp>
      <p:sp>
        <p:nvSpPr>
          <p:cNvPr name="TextBox 9" id="9"/>
          <p:cNvSpPr txBox="true"/>
          <p:nvPr/>
        </p:nvSpPr>
        <p:spPr>
          <a:xfrm rot="0">
            <a:off x="5457027" y="6229801"/>
            <a:ext cx="13141869" cy="37242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Achtertuinen/balkon/geveltuinen</a:t>
            </a:r>
          </a:p>
          <a:p>
            <a:pPr algn="l" marL="542925" indent="-271462" lvl="1">
              <a:lnSpc>
                <a:spcPts val="3600"/>
              </a:lnSpc>
              <a:buFont typeface="Arial"/>
              <a:buChar char="•"/>
            </a:pPr>
            <a:r>
              <a:rPr lang="en-US" sz="3000">
                <a:solidFill>
                  <a:srgbClr val="000000"/>
                </a:solidFill>
                <a:latin typeface="Arial"/>
                <a:ea typeface="Arial"/>
                <a:cs typeface="Arial"/>
                <a:sym typeface="Arial"/>
              </a:rPr>
              <a:t>Landgoederen</a:t>
            </a:r>
          </a:p>
          <a:p>
            <a:pPr algn="l" marL="542925" indent="-271462" lvl="1">
              <a:lnSpc>
                <a:spcPts val="3600"/>
              </a:lnSpc>
              <a:buFont typeface="Arial"/>
              <a:buChar char="•"/>
            </a:pPr>
            <a:r>
              <a:rPr lang="en-US" sz="3000">
                <a:solidFill>
                  <a:srgbClr val="000000"/>
                </a:solidFill>
                <a:latin typeface="Arial"/>
                <a:ea typeface="Arial"/>
                <a:cs typeface="Arial"/>
                <a:sym typeface="Arial"/>
              </a:rPr>
              <a:t>Boerenerven</a:t>
            </a:r>
          </a:p>
          <a:p>
            <a:pPr algn="l" marL="542925" indent="-271462" lvl="1">
              <a:lnSpc>
                <a:spcPts val="3600"/>
              </a:lnSpc>
              <a:buFont typeface="Arial"/>
              <a:buChar char="•"/>
            </a:pPr>
            <a:r>
              <a:rPr lang="en-US" sz="3000">
                <a:solidFill>
                  <a:srgbClr val="000000"/>
                </a:solidFill>
                <a:latin typeface="Arial"/>
                <a:ea typeface="Arial"/>
                <a:cs typeface="Arial"/>
                <a:sym typeface="Arial"/>
              </a:rPr>
              <a:t>Voedselbossen</a:t>
            </a:r>
          </a:p>
          <a:p>
            <a:pPr algn="l" marL="542925" indent="-271462" lvl="1">
              <a:lnSpc>
                <a:spcPts val="3600"/>
              </a:lnSpc>
              <a:buFont typeface="Arial"/>
              <a:buChar char="•"/>
            </a:pPr>
            <a:r>
              <a:rPr lang="en-US" sz="3000">
                <a:solidFill>
                  <a:srgbClr val="000000"/>
                </a:solidFill>
                <a:latin typeface="Arial"/>
                <a:ea typeface="Arial"/>
                <a:cs typeface="Arial"/>
                <a:sym typeface="Arial"/>
              </a:rPr>
              <a:t>Groene initiatieven</a:t>
            </a:r>
          </a:p>
          <a:p>
            <a:pPr algn="l" marL="542925" indent="-271462" lvl="1">
              <a:lnSpc>
                <a:spcPts val="3600"/>
              </a:lnSpc>
              <a:buFont typeface="Arial"/>
              <a:buChar char="•"/>
            </a:pPr>
            <a:r>
              <a:rPr lang="en-US" sz="3000">
                <a:solidFill>
                  <a:srgbClr val="000000"/>
                </a:solidFill>
                <a:latin typeface="Arial"/>
                <a:ea typeface="Arial"/>
                <a:cs typeface="Arial"/>
                <a:sym typeface="Arial"/>
              </a:rPr>
              <a:t>Landschapselementen terugbrengen</a:t>
            </a:r>
          </a:p>
          <a:p>
            <a:pPr algn="l" marL="542925" indent="-271462" lvl="1">
              <a:lnSpc>
                <a:spcPts val="3600"/>
              </a:lnSpc>
              <a:buFont typeface="Arial"/>
              <a:buChar char="•"/>
            </a:pPr>
            <a:r>
              <a:rPr lang="en-US" sz="3000">
                <a:solidFill>
                  <a:srgbClr val="000000"/>
                </a:solidFill>
                <a:latin typeface="Arial"/>
                <a:ea typeface="Arial"/>
                <a:cs typeface="Arial"/>
                <a:sym typeface="Arial"/>
              </a:rPr>
              <a:t>Schoolpleinen</a:t>
            </a:r>
          </a:p>
          <a:p>
            <a:pPr algn="l" marL="542925" indent="-271462" lvl="1">
              <a:lnSpc>
                <a:spcPts val="3600"/>
              </a:lnSpc>
              <a:buFont typeface="Arial"/>
              <a:buChar char="•"/>
            </a:pPr>
            <a:r>
              <a:rPr lang="en-US" sz="3000">
                <a:solidFill>
                  <a:srgbClr val="000000"/>
                </a:solidFill>
                <a:latin typeface="Arial"/>
                <a:ea typeface="Arial"/>
                <a:cs typeface="Arial"/>
                <a:sym typeface="Arial"/>
              </a:rPr>
              <a:t>Bedrijventerreinen</a:t>
            </a:r>
          </a:p>
        </p:txBody>
      </p:sp>
      <p:sp>
        <p:nvSpPr>
          <p:cNvPr name="Freeform 10" id="10"/>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398776"/>
            <a:ext cx="10462657" cy="1331112"/>
            <a:chOff x="0" y="0"/>
            <a:chExt cx="13950209" cy="1774816"/>
          </a:xfrm>
        </p:grpSpPr>
        <p:sp>
          <p:nvSpPr>
            <p:cNvPr name="Freeform 5" id="5"/>
            <p:cNvSpPr/>
            <p:nvPr/>
          </p:nvSpPr>
          <p:spPr>
            <a:xfrm flipH="false" flipV="false" rot="0">
              <a:off x="0" y="0"/>
              <a:ext cx="13950209" cy="1774816"/>
            </a:xfrm>
            <a:custGeom>
              <a:avLst/>
              <a:gdLst/>
              <a:ahLst/>
              <a:cxnLst/>
              <a:rect r="r" b="b" t="t" l="l"/>
              <a:pathLst>
                <a:path h="1774816" w="13950209">
                  <a:moveTo>
                    <a:pt x="0" y="0"/>
                  </a:moveTo>
                  <a:lnTo>
                    <a:pt x="13950209" y="0"/>
                  </a:lnTo>
                  <a:lnTo>
                    <a:pt x="13950209" y="1774816"/>
                  </a:lnTo>
                  <a:lnTo>
                    <a:pt x="0" y="1774816"/>
                  </a:lnTo>
                  <a:close/>
                </a:path>
              </a:pathLst>
            </a:custGeom>
            <a:solidFill>
              <a:srgbClr val="000000">
                <a:alpha val="0"/>
              </a:srgbClr>
            </a:solidFill>
          </p:spPr>
        </p:sp>
        <p:sp>
          <p:nvSpPr>
            <p:cNvPr name="TextBox 6" id="6"/>
            <p:cNvSpPr txBox="true"/>
            <p:nvPr/>
          </p:nvSpPr>
          <p:spPr>
            <a:xfrm>
              <a:off x="0" y="-57150"/>
              <a:ext cx="13950209" cy="1831966"/>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Hoe kunnen The Lions meedoen?</a:t>
              </a:r>
            </a:p>
          </p:txBody>
        </p:sp>
      </p:grpSp>
      <p:sp>
        <p:nvSpPr>
          <p:cNvPr name="TextBox 7" id="7"/>
          <p:cNvSpPr txBox="true"/>
          <p:nvPr/>
        </p:nvSpPr>
        <p:spPr>
          <a:xfrm rot="0">
            <a:off x="394896" y="1587013"/>
            <a:ext cx="17893104" cy="8296275"/>
          </a:xfrm>
          <a:prstGeom prst="rect">
            <a:avLst/>
          </a:prstGeom>
        </p:spPr>
        <p:txBody>
          <a:bodyPr anchor="t" rtlCol="false" tIns="0" lIns="0" bIns="0" rIns="0">
            <a:spAutoFit/>
          </a:bodyPr>
          <a:lstStyle/>
          <a:p>
            <a:pPr algn="l" marL="647700" indent="-323850" lvl="1">
              <a:lnSpc>
                <a:spcPts val="3600"/>
              </a:lnSpc>
              <a:buFont typeface="Arial"/>
              <a:buChar char="•"/>
            </a:pPr>
            <a:r>
              <a:rPr lang="en-US" sz="3000">
                <a:solidFill>
                  <a:srgbClr val="000000"/>
                </a:solidFill>
                <a:latin typeface="Arial"/>
                <a:ea typeface="Arial"/>
                <a:cs typeface="Arial"/>
                <a:sym typeface="Arial"/>
              </a:rPr>
              <a:t>Helpen bij het zoeken naar oogstlocaties tijdens eigen wandeling/fietstocht</a:t>
            </a:r>
          </a:p>
          <a:p>
            <a:pPr algn="l" marL="647700" indent="-323850" lvl="1">
              <a:lnSpc>
                <a:spcPts val="3600"/>
              </a:lnSpc>
              <a:buFont typeface="Arial"/>
              <a:buChar char="•"/>
            </a:pPr>
            <a:r>
              <a:rPr lang="en-US" sz="3000">
                <a:solidFill>
                  <a:srgbClr val="000000"/>
                </a:solidFill>
                <a:latin typeface="Arial"/>
                <a:ea typeface="Arial"/>
                <a:cs typeface="Arial"/>
                <a:sym typeface="Arial"/>
              </a:rPr>
              <a:t>Zoek zelf contact met TBO van de potentiële oogstlocatie of link doorsturen naar info@meerbomen.nu</a:t>
            </a:r>
          </a:p>
          <a:p>
            <a:pPr algn="l" marL="647700" indent="-323850" lvl="1">
              <a:lnSpc>
                <a:spcPts val="3600"/>
              </a:lnSpc>
              <a:buFont typeface="Arial"/>
              <a:buChar char="•"/>
            </a:pPr>
            <a:r>
              <a:rPr lang="en-US" sz="3000">
                <a:solidFill>
                  <a:srgbClr val="000000"/>
                </a:solidFill>
                <a:latin typeface="Arial"/>
                <a:ea typeface="Arial"/>
                <a:cs typeface="Arial"/>
                <a:sym typeface="Arial"/>
              </a:rPr>
              <a:t>Communiceren over Meer Bomen Nu of deel de </a:t>
            </a:r>
            <a:r>
              <a:rPr lang="en-US" sz="3000" u="sng">
                <a:solidFill>
                  <a:srgbClr val="14B9AB"/>
                </a:solidFill>
                <a:latin typeface="Arial"/>
                <a:ea typeface="Arial"/>
                <a:cs typeface="Arial"/>
                <a:sym typeface="Arial"/>
                <a:hlinkClick r:id="rId6" tooltip="https://meerbomen.nu/wp-content/uploads/2025/06/MBN-Hoopheggen_Flyer-Lionsclub_A4_v6_HR_3mm-omloop.pdf.pdf"/>
              </a:rPr>
              <a:t>flyer</a:t>
            </a:r>
            <a:r>
              <a:rPr lang="en-US" sz="3000">
                <a:solidFill>
                  <a:srgbClr val="000000"/>
                </a:solidFill>
                <a:latin typeface="Arial"/>
                <a:ea typeface="Arial"/>
                <a:cs typeface="Arial"/>
                <a:sym typeface="Arial"/>
              </a:rPr>
              <a:t> uit</a:t>
            </a:r>
          </a:p>
          <a:p>
            <a:pPr algn="l" marL="647700" indent="-323850" lvl="1">
              <a:lnSpc>
                <a:spcPts val="3600"/>
              </a:lnSpc>
              <a:buFont typeface="Arial"/>
              <a:buChar char="•"/>
            </a:pPr>
            <a:r>
              <a:rPr lang="en-US" sz="3000">
                <a:solidFill>
                  <a:srgbClr val="000000"/>
                </a:solidFill>
                <a:latin typeface="Arial"/>
                <a:ea typeface="Arial"/>
                <a:cs typeface="Arial"/>
                <a:sym typeface="Arial"/>
              </a:rPr>
              <a:t>Heb je warme contacten bij een gemeente? Leg de campagne voor of geef het contact door aan info@meerbomen.nu</a:t>
            </a:r>
          </a:p>
          <a:p>
            <a:pPr algn="l" marL="647700" indent="-323850" lvl="1">
              <a:lnSpc>
                <a:spcPts val="3600"/>
              </a:lnSpc>
              <a:buFont typeface="Arial"/>
              <a:buChar char="•"/>
            </a:pPr>
            <a:r>
              <a:rPr lang="en-US" sz="3000">
                <a:solidFill>
                  <a:srgbClr val="000000"/>
                </a:solidFill>
                <a:latin typeface="Arial"/>
                <a:ea typeface="Arial"/>
                <a:cs typeface="Arial"/>
                <a:sym typeface="Arial"/>
              </a:rPr>
              <a:t>Heb je groenkennis? Dan ben je erg welkom om te helpen met potentiële oogstgebieden schouwen, helpen zaailingen te determineren op een oogstdag en/of uitdeeldag</a:t>
            </a:r>
          </a:p>
          <a:p>
            <a:pPr algn="l" marL="647700" indent="-323850" lvl="1">
              <a:lnSpc>
                <a:spcPts val="3600"/>
              </a:lnSpc>
              <a:buFont typeface="Arial"/>
              <a:buChar char="•"/>
            </a:pPr>
            <a:r>
              <a:rPr lang="en-US" sz="3000">
                <a:solidFill>
                  <a:srgbClr val="000000"/>
                </a:solidFill>
                <a:latin typeface="Arial"/>
                <a:ea typeface="Arial"/>
                <a:cs typeface="Arial"/>
                <a:sym typeface="Arial"/>
              </a:rPr>
              <a:t>Zelf een oogstdag organiseren</a:t>
            </a:r>
          </a:p>
          <a:p>
            <a:pPr algn="l" marL="647700" indent="-323850" lvl="1">
              <a:lnSpc>
                <a:spcPts val="3600"/>
              </a:lnSpc>
              <a:buFont typeface="Arial"/>
              <a:buChar char="•"/>
            </a:pPr>
            <a:r>
              <a:rPr lang="en-US" sz="3000">
                <a:solidFill>
                  <a:srgbClr val="000000"/>
                </a:solidFill>
                <a:latin typeface="Arial"/>
                <a:ea typeface="Arial"/>
                <a:cs typeface="Arial"/>
                <a:sym typeface="Arial"/>
              </a:rPr>
              <a:t>Meehelpen zaailingen uitscheppen bij een oogstdag</a:t>
            </a:r>
          </a:p>
          <a:p>
            <a:pPr algn="l" marL="647700" indent="-323850" lvl="1">
              <a:lnSpc>
                <a:spcPts val="3600"/>
              </a:lnSpc>
              <a:buFont typeface="Arial"/>
              <a:buChar char="•"/>
            </a:pPr>
            <a:r>
              <a:rPr lang="en-US" sz="3000">
                <a:solidFill>
                  <a:srgbClr val="000000"/>
                </a:solidFill>
                <a:latin typeface="Arial"/>
                <a:ea typeface="Arial"/>
                <a:cs typeface="Arial"/>
                <a:sym typeface="Arial"/>
              </a:rPr>
              <a:t>Vind je het leuk om foto’s te maken? Dan mag je altijd bij een event foto’s maken die wij met toestemming mogen gebruiken op social media</a:t>
            </a:r>
          </a:p>
          <a:p>
            <a:pPr algn="l" marL="647700" indent="-323850" lvl="1">
              <a:lnSpc>
                <a:spcPts val="3600"/>
              </a:lnSpc>
              <a:buFont typeface="Arial"/>
              <a:buChar char="•"/>
            </a:pPr>
            <a:r>
              <a:rPr lang="en-US" sz="3000">
                <a:solidFill>
                  <a:srgbClr val="000000"/>
                </a:solidFill>
                <a:latin typeface="Arial"/>
                <a:ea typeface="Arial"/>
                <a:cs typeface="Arial"/>
                <a:sym typeface="Arial"/>
              </a:rPr>
              <a:t>Door een lokale bomenhub te starten of mee te helpen bij het beheer van een al bestaande bomenhub in de buurt</a:t>
            </a:r>
          </a:p>
          <a:p>
            <a:pPr algn="l" marL="647700" indent="-323850" lvl="1">
              <a:lnSpc>
                <a:spcPts val="3600"/>
              </a:lnSpc>
              <a:buFont typeface="Arial"/>
              <a:buChar char="•"/>
            </a:pPr>
            <a:r>
              <a:rPr lang="en-US" sz="3000">
                <a:solidFill>
                  <a:srgbClr val="000000"/>
                </a:solidFill>
                <a:latin typeface="Arial"/>
                <a:ea typeface="Arial"/>
                <a:cs typeface="Arial"/>
                <a:sym typeface="Arial"/>
              </a:rPr>
              <a:t>Met de logistiek. Wanneer je een auto met trekhaak hebt en comfortabel bent met het rijden van een aanhanger (en/of in het bezit bent van een aanhanger)</a:t>
            </a:r>
          </a:p>
          <a:p>
            <a:pPr algn="l" marL="647700" indent="-323850" lvl="1">
              <a:lnSpc>
                <a:spcPts val="3600"/>
              </a:lnSpc>
              <a:buFont typeface="Arial"/>
              <a:buChar char="•"/>
            </a:pPr>
            <a:r>
              <a:rPr lang="en-US" sz="3000">
                <a:solidFill>
                  <a:srgbClr val="000000"/>
                </a:solidFill>
                <a:latin typeface="Arial"/>
                <a:ea typeface="Arial"/>
                <a:cs typeface="Arial"/>
                <a:sym typeface="Arial"/>
              </a:rPr>
              <a:t>Het aanleveren van (inheemse) stekken en zaailingen uit eigen tuin</a:t>
            </a:r>
          </a:p>
          <a:p>
            <a:pPr algn="l" marL="647700" indent="-323850" lvl="1">
              <a:lnSpc>
                <a:spcPts val="3600"/>
              </a:lnSpc>
              <a:buFont typeface="Arial"/>
              <a:buChar char="•"/>
            </a:pPr>
            <a:r>
              <a:rPr lang="en-US" sz="3000">
                <a:solidFill>
                  <a:srgbClr val="000000"/>
                </a:solidFill>
                <a:latin typeface="Arial"/>
                <a:ea typeface="Arial"/>
                <a:cs typeface="Arial"/>
                <a:sym typeface="Arial"/>
              </a:rPr>
              <a:t>Doneer (of via donatie factuur) =&gt; </a:t>
            </a:r>
            <a:r>
              <a:rPr lang="en-US" sz="3000" u="sng">
                <a:solidFill>
                  <a:srgbClr val="14B9AB"/>
                </a:solidFill>
                <a:latin typeface="Arial"/>
                <a:ea typeface="Arial"/>
                <a:cs typeface="Arial"/>
                <a:sym typeface="Arial"/>
                <a:hlinkClick r:id="rId7" tooltip="https://meerbomen.nu/doneer/"/>
              </a:rPr>
              <a:t>https://meerbomen.nu/doneer/</a:t>
            </a:r>
            <a:r>
              <a:rPr lang="en-US" sz="3000">
                <a:solidFill>
                  <a:srgbClr val="000000"/>
                </a:solidFill>
                <a:latin typeface="Arial"/>
                <a:ea typeface="Arial"/>
                <a:cs typeface="Arial"/>
                <a:sym typeface="Arial"/>
              </a:rPr>
              <a: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2">
              <a:extLst>
                <a:ext uri="{96DAC541-7B7A-43D3-8B79-37D633B846F1}">
                  <asvg:svgBlip xmlns:asvg="http://schemas.microsoft.com/office/drawing/2016/SVG/main" r:embed="rId3"/>
                </a:ext>
              </a:extLst>
            </a:blip>
            <a:stretch>
              <a:fillRect l="0" t="-841" r="0" b="-841"/>
            </a:stretch>
          </a:blipFill>
        </p:spPr>
      </p:sp>
      <p:grpSp>
        <p:nvGrpSpPr>
          <p:cNvPr name="Group 3" id="3"/>
          <p:cNvGrpSpPr/>
          <p:nvPr/>
        </p:nvGrpSpPr>
        <p:grpSpPr>
          <a:xfrm rot="0">
            <a:off x="12251115" y="0"/>
            <a:ext cx="6151185" cy="10287000"/>
            <a:chOff x="0" y="0"/>
            <a:chExt cx="8201580" cy="13716000"/>
          </a:xfrm>
        </p:grpSpPr>
        <p:pic>
          <p:nvPicPr>
            <p:cNvPr name="Picture 4" id="4"/>
            <p:cNvPicPr>
              <a:picLocks noChangeAspect="true"/>
            </p:cNvPicPr>
            <p:nvPr/>
          </p:nvPicPr>
          <p:blipFill>
            <a:blip r:embed="rId4"/>
            <a:srcRect l="10732" t="0" r="8920" b="0"/>
            <a:stretch>
              <a:fillRect/>
            </a:stretch>
          </p:blipFill>
          <p:spPr>
            <a:xfrm flipH="false" flipV="false">
              <a:off x="0" y="0"/>
              <a:ext cx="8201580" cy="6794500"/>
            </a:xfrm>
            <a:prstGeom prst="rect">
              <a:avLst/>
            </a:prstGeom>
          </p:spPr>
        </p:pic>
        <p:pic>
          <p:nvPicPr>
            <p:cNvPr name="Picture 5" id="5" descr="Afbeelding met tekst, kleding, persoon, person  Automatisch gegenereerde beschrijving"/>
            <p:cNvPicPr>
              <a:picLocks noChangeAspect="true"/>
            </p:cNvPicPr>
            <p:nvPr/>
          </p:nvPicPr>
          <p:blipFill>
            <a:blip r:embed="rId5"/>
            <a:srcRect l="4734" t="0" r="4734" b="0"/>
            <a:stretch>
              <a:fillRect/>
            </a:stretch>
          </p:blipFill>
          <p:spPr>
            <a:xfrm flipH="false" flipV="false">
              <a:off x="0" y="6921500"/>
              <a:ext cx="8201580" cy="6794500"/>
            </a:xfrm>
            <a:prstGeom prst="rect">
              <a:avLst/>
            </a:prstGeom>
          </p:spPr>
        </p:pic>
      </p:grpSp>
      <p:grpSp>
        <p:nvGrpSpPr>
          <p:cNvPr name="Group 6" id="6"/>
          <p:cNvGrpSpPr/>
          <p:nvPr/>
        </p:nvGrpSpPr>
        <p:grpSpPr>
          <a:xfrm rot="0">
            <a:off x="1093764" y="432930"/>
            <a:ext cx="12196012" cy="1191539"/>
            <a:chOff x="0" y="0"/>
            <a:chExt cx="16261349" cy="1588719"/>
          </a:xfrm>
        </p:grpSpPr>
        <p:sp>
          <p:nvSpPr>
            <p:cNvPr name="Freeform 7" id="7"/>
            <p:cNvSpPr/>
            <p:nvPr/>
          </p:nvSpPr>
          <p:spPr>
            <a:xfrm flipH="false" flipV="false" rot="0">
              <a:off x="0" y="0"/>
              <a:ext cx="16261349" cy="1588719"/>
            </a:xfrm>
            <a:custGeom>
              <a:avLst/>
              <a:gdLst/>
              <a:ahLst/>
              <a:cxnLst/>
              <a:rect r="r" b="b" t="t" l="l"/>
              <a:pathLst>
                <a:path h="1588719" w="16261349">
                  <a:moveTo>
                    <a:pt x="0" y="0"/>
                  </a:moveTo>
                  <a:lnTo>
                    <a:pt x="16261349" y="0"/>
                  </a:lnTo>
                  <a:lnTo>
                    <a:pt x="16261349" y="1588719"/>
                  </a:lnTo>
                  <a:lnTo>
                    <a:pt x="0" y="1588719"/>
                  </a:lnTo>
                  <a:close/>
                </a:path>
              </a:pathLst>
            </a:custGeom>
            <a:solidFill>
              <a:srgbClr val="000000">
                <a:alpha val="0"/>
              </a:srgbClr>
            </a:solidFill>
          </p:spPr>
        </p:sp>
        <p:sp>
          <p:nvSpPr>
            <p:cNvPr name="TextBox 8" id="8"/>
            <p:cNvSpPr txBox="true"/>
            <p:nvPr/>
          </p:nvSpPr>
          <p:spPr>
            <a:xfrm>
              <a:off x="0" y="-57150"/>
              <a:ext cx="16261349" cy="16458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Financiële bijdrage/donatie</a:t>
              </a:r>
            </a:p>
          </p:txBody>
        </p:sp>
      </p:grpSp>
      <p:sp>
        <p:nvSpPr>
          <p:cNvPr name="TextBox 9" id="9"/>
          <p:cNvSpPr txBox="true"/>
          <p:nvPr/>
        </p:nvSpPr>
        <p:spPr>
          <a:xfrm rot="0">
            <a:off x="1093764" y="1659174"/>
            <a:ext cx="10420643" cy="981075"/>
          </a:xfrm>
          <a:prstGeom prst="rect">
            <a:avLst/>
          </a:prstGeom>
        </p:spPr>
        <p:txBody>
          <a:bodyPr anchor="t" rtlCol="false" tIns="0" lIns="0" bIns="0" rIns="0">
            <a:spAutoFit/>
          </a:bodyPr>
          <a:lstStyle/>
          <a:p>
            <a:pPr algn="l">
              <a:lnSpc>
                <a:spcPts val="3600"/>
              </a:lnSpc>
            </a:pPr>
            <a:r>
              <a:rPr lang="en-US" sz="3000" b="true">
                <a:solidFill>
                  <a:srgbClr val="001E2E"/>
                </a:solidFill>
                <a:latin typeface="Arial Bold"/>
                <a:ea typeface="Arial Bold"/>
                <a:cs typeface="Arial Bold"/>
                <a:sym typeface="Arial Bold"/>
              </a:rPr>
              <a:t>Wat kan Meer Bomen Nu met een financiële bijdrage van The Lions:</a:t>
            </a:r>
          </a:p>
        </p:txBody>
      </p:sp>
      <p:sp>
        <p:nvSpPr>
          <p:cNvPr name="TextBox 10" id="10"/>
          <p:cNvSpPr txBox="true"/>
          <p:nvPr/>
        </p:nvSpPr>
        <p:spPr>
          <a:xfrm rot="0">
            <a:off x="767597" y="2905125"/>
            <a:ext cx="11483518" cy="73818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Coördinator aannemen</a:t>
            </a:r>
          </a:p>
          <a:p>
            <a:pPr algn="l" marL="542925" indent="-271462" lvl="1">
              <a:lnSpc>
                <a:spcPts val="3600"/>
              </a:lnSpc>
              <a:buFont typeface="Arial"/>
              <a:buChar char="•"/>
            </a:pPr>
            <a:r>
              <a:rPr lang="en-US" sz="3000">
                <a:solidFill>
                  <a:srgbClr val="000000"/>
                </a:solidFill>
                <a:latin typeface="Arial"/>
                <a:ea typeface="Arial"/>
                <a:cs typeface="Arial"/>
                <a:sym typeface="Arial"/>
              </a:rPr>
              <a:t>Bomenhub inrichten / beheer</a:t>
            </a:r>
          </a:p>
          <a:p>
            <a:pPr algn="l" marL="542925" indent="-271462" lvl="1">
              <a:lnSpc>
                <a:spcPts val="3600"/>
              </a:lnSpc>
              <a:buFont typeface="Arial"/>
              <a:buChar char="•"/>
            </a:pPr>
            <a:r>
              <a:rPr lang="en-US" sz="3000">
                <a:solidFill>
                  <a:srgbClr val="000000"/>
                </a:solidFill>
                <a:latin typeface="Arial"/>
                <a:ea typeface="Arial"/>
                <a:cs typeface="Arial"/>
                <a:sym typeface="Arial"/>
              </a:rPr>
              <a:t>Commun</a:t>
            </a:r>
            <a:r>
              <a:rPr lang="en-US" sz="3000">
                <a:solidFill>
                  <a:srgbClr val="000000"/>
                </a:solidFill>
                <a:latin typeface="Arial"/>
                <a:ea typeface="Arial"/>
                <a:cs typeface="Arial"/>
                <a:sym typeface="Arial"/>
              </a:rPr>
              <a:t>icatie)</a:t>
            </a:r>
          </a:p>
          <a:p>
            <a:pPr algn="l" marL="542925" indent="-271462" lvl="1">
              <a:lnSpc>
                <a:spcPts val="3600"/>
              </a:lnSpc>
              <a:buFont typeface="Arial"/>
              <a:buChar char="•"/>
            </a:pPr>
            <a:r>
              <a:rPr lang="en-US" sz="3000">
                <a:solidFill>
                  <a:srgbClr val="000000"/>
                </a:solidFill>
                <a:latin typeface="Arial"/>
                <a:ea typeface="Arial"/>
                <a:cs typeface="Arial"/>
                <a:sym typeface="Arial"/>
              </a:rPr>
              <a:t>Vrijwilligersgroep oprichten</a:t>
            </a:r>
          </a:p>
          <a:p>
            <a:pPr algn="l" marL="542925" indent="-271462" lvl="1">
              <a:lnSpc>
                <a:spcPts val="3600"/>
              </a:lnSpc>
              <a:buFont typeface="Arial"/>
              <a:buChar char="•"/>
            </a:pPr>
            <a:r>
              <a:rPr lang="en-US" sz="3000">
                <a:solidFill>
                  <a:srgbClr val="000000"/>
                </a:solidFill>
                <a:latin typeface="Arial"/>
                <a:ea typeface="Arial"/>
                <a:cs typeface="Arial"/>
                <a:sym typeface="Arial"/>
              </a:rPr>
              <a:t>Vrijwilligers opleiden</a:t>
            </a:r>
          </a:p>
          <a:p>
            <a:pPr algn="l" marL="542925" indent="-271462" lvl="1">
              <a:lnSpc>
                <a:spcPts val="3600"/>
              </a:lnSpc>
              <a:buFont typeface="Arial"/>
              <a:buChar char="•"/>
            </a:pPr>
            <a:r>
              <a:rPr lang="en-US" sz="3000">
                <a:solidFill>
                  <a:srgbClr val="000000"/>
                </a:solidFill>
                <a:latin typeface="Arial"/>
                <a:ea typeface="Arial"/>
                <a:cs typeface="Arial"/>
                <a:sym typeface="Arial"/>
              </a:rPr>
              <a:t>Community Building</a:t>
            </a:r>
          </a:p>
          <a:p>
            <a:pPr algn="l" marL="542925" indent="-271462" lvl="1">
              <a:lnSpc>
                <a:spcPts val="3600"/>
              </a:lnSpc>
              <a:buFont typeface="Arial"/>
              <a:buChar char="•"/>
            </a:pPr>
            <a:r>
              <a:rPr lang="en-US" sz="3000">
                <a:solidFill>
                  <a:srgbClr val="000000"/>
                </a:solidFill>
                <a:latin typeface="Arial"/>
                <a:ea typeface="Arial"/>
                <a:cs typeface="Arial"/>
                <a:sym typeface="Arial"/>
              </a:rPr>
              <a:t>Oogstlocaties bezoeken</a:t>
            </a:r>
          </a:p>
          <a:p>
            <a:pPr algn="l" marL="542925" indent="-271462" lvl="1">
              <a:lnSpc>
                <a:spcPts val="3600"/>
              </a:lnSpc>
              <a:buFont typeface="Arial"/>
              <a:buChar char="•"/>
            </a:pPr>
            <a:r>
              <a:rPr lang="en-US" sz="3000">
                <a:solidFill>
                  <a:srgbClr val="000000"/>
                </a:solidFill>
                <a:latin typeface="Arial"/>
                <a:ea typeface="Arial"/>
                <a:cs typeface="Arial"/>
                <a:sym typeface="Arial"/>
              </a:rPr>
              <a:t>Evenementen organiseren: oogst-, uitdeel- en cursusdagen</a:t>
            </a:r>
          </a:p>
          <a:p>
            <a:pPr algn="l" marL="542925" indent="-271462" lvl="1">
              <a:lnSpc>
                <a:spcPts val="3600"/>
              </a:lnSpc>
              <a:buFont typeface="Arial"/>
              <a:buChar char="•"/>
            </a:pPr>
            <a:r>
              <a:rPr lang="en-US" sz="3000">
                <a:solidFill>
                  <a:srgbClr val="000000"/>
                </a:solidFill>
                <a:latin typeface="Arial"/>
                <a:ea typeface="Arial"/>
                <a:cs typeface="Arial"/>
                <a:sym typeface="Arial"/>
              </a:rPr>
              <a:t>Materiaal aanschaffen: hesjes, vlaggen, flyers, posters, spades, touw, labels, aanhanger, bomenhubbord</a:t>
            </a:r>
          </a:p>
          <a:p>
            <a:pPr algn="l" marL="542925" indent="-271462" lvl="1">
              <a:lnSpc>
                <a:spcPts val="3600"/>
              </a:lnSpc>
              <a:buFont typeface="Arial"/>
              <a:buChar char="•"/>
            </a:pPr>
            <a:r>
              <a:rPr lang="en-US" sz="3000">
                <a:solidFill>
                  <a:srgbClr val="000000"/>
                </a:solidFill>
                <a:latin typeface="Arial"/>
                <a:ea typeface="Arial"/>
                <a:cs typeface="Arial"/>
                <a:sym typeface="Arial"/>
              </a:rPr>
              <a:t>Onkostenvergoedingen vergoeden (catering, vrijwilligersvergoedingen, kmvergoeding)</a:t>
            </a:r>
          </a:p>
          <a:p>
            <a:pPr algn="l" marL="542925" indent="-271462" lvl="1">
              <a:lnSpc>
                <a:spcPts val="3600"/>
              </a:lnSpc>
              <a:buFont typeface="Arial"/>
              <a:buChar char="•"/>
            </a:pPr>
            <a:r>
              <a:rPr lang="en-US" sz="3000">
                <a:solidFill>
                  <a:srgbClr val="000000"/>
                </a:solidFill>
                <a:latin typeface="Arial"/>
                <a:ea typeface="Arial"/>
                <a:cs typeface="Arial"/>
                <a:sym typeface="Arial"/>
              </a:rPr>
              <a:t>Samenwerkingsverbanden opzetten met andere groen initiatieven </a:t>
            </a:r>
          </a:p>
          <a:p>
            <a:pPr algn="l" marL="542925" indent="-271462" lvl="1">
              <a:lnSpc>
                <a:spcPts val="3600"/>
              </a:lnSpc>
              <a:buFont typeface="Arial"/>
              <a:buChar char="•"/>
            </a:pPr>
            <a:r>
              <a:rPr lang="en-US" sz="3000">
                <a:solidFill>
                  <a:srgbClr val="000000"/>
                </a:solidFill>
                <a:latin typeface="Arial"/>
                <a:ea typeface="Arial"/>
                <a:cs typeface="Arial"/>
                <a:sym typeface="Arial"/>
              </a:rPr>
              <a:t>Bomenplanner, Bomenvinder en app blijven updaten en helpdesk</a:t>
            </a:r>
          </a:p>
        </p:txBody>
      </p:sp>
      <p:sp>
        <p:nvSpPr>
          <p:cNvPr name="Freeform 11" id="11"/>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6"/>
            <a:stretch>
              <a:fillRect l="0" t="0" r="0" b="0"/>
            </a:stretch>
          </a:blipFill>
        </p:spPr>
      </p:sp>
      <p:sp>
        <p:nvSpPr>
          <p:cNvPr name="Freeform 12" id="12"/>
          <p:cNvSpPr/>
          <p:nvPr/>
        </p:nvSpPr>
        <p:spPr>
          <a:xfrm flipH="false" flipV="false" rot="977030">
            <a:off x="9648815" y="2584447"/>
            <a:ext cx="2102828" cy="3154243"/>
          </a:xfrm>
          <a:custGeom>
            <a:avLst/>
            <a:gdLst/>
            <a:ahLst/>
            <a:cxnLst/>
            <a:rect r="r" b="b" t="t" l="l"/>
            <a:pathLst>
              <a:path h="3154243" w="2102828">
                <a:moveTo>
                  <a:pt x="0" y="0"/>
                </a:moveTo>
                <a:lnTo>
                  <a:pt x="2102829" y="0"/>
                </a:lnTo>
                <a:lnTo>
                  <a:pt x="2102829" y="3154243"/>
                </a:lnTo>
                <a:lnTo>
                  <a:pt x="0" y="3154243"/>
                </a:lnTo>
                <a:lnTo>
                  <a:pt x="0" y="0"/>
                </a:lnTo>
                <a:close/>
              </a:path>
            </a:pathLst>
          </a:custGeom>
          <a:blipFill>
            <a:blip r:embed="rId7"/>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42975" y="800101"/>
            <a:ext cx="7962900" cy="2096414"/>
            <a:chOff x="0" y="0"/>
            <a:chExt cx="10617200" cy="2795219"/>
          </a:xfrm>
        </p:grpSpPr>
        <p:sp>
          <p:nvSpPr>
            <p:cNvPr name="Freeform 5" id="5"/>
            <p:cNvSpPr/>
            <p:nvPr/>
          </p:nvSpPr>
          <p:spPr>
            <a:xfrm flipH="false" flipV="false" rot="0">
              <a:off x="0" y="0"/>
              <a:ext cx="10617200" cy="2795219"/>
            </a:xfrm>
            <a:custGeom>
              <a:avLst/>
              <a:gdLst/>
              <a:ahLst/>
              <a:cxnLst/>
              <a:rect r="r" b="b" t="t" l="l"/>
              <a:pathLst>
                <a:path h="2795219" w="10617200">
                  <a:moveTo>
                    <a:pt x="0" y="0"/>
                  </a:moveTo>
                  <a:lnTo>
                    <a:pt x="10617200" y="0"/>
                  </a:lnTo>
                  <a:lnTo>
                    <a:pt x="10617200" y="2795219"/>
                  </a:lnTo>
                  <a:lnTo>
                    <a:pt x="0" y="2795219"/>
                  </a:lnTo>
                  <a:close/>
                </a:path>
              </a:pathLst>
            </a:custGeom>
            <a:solidFill>
              <a:srgbClr val="000000">
                <a:alpha val="0"/>
              </a:srgbClr>
            </a:solidFill>
          </p:spPr>
        </p:sp>
        <p:sp>
          <p:nvSpPr>
            <p:cNvPr name="TextBox 6" id="6"/>
            <p:cNvSpPr txBox="true"/>
            <p:nvPr/>
          </p:nvSpPr>
          <p:spPr>
            <a:xfrm>
              <a:off x="0" y="-57150"/>
              <a:ext cx="10617200"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name="TextBox 7" id="7"/>
          <p:cNvSpPr txBox="true"/>
          <p:nvPr/>
        </p:nvSpPr>
        <p:spPr>
          <a:xfrm rot="0">
            <a:off x="981075" y="3277221"/>
            <a:ext cx="8854440" cy="6324600"/>
          </a:xfrm>
          <a:prstGeom prst="rect">
            <a:avLst/>
          </a:prstGeom>
        </p:spPr>
        <p:txBody>
          <a:bodyPr anchor="t" rtlCol="false" tIns="0" lIns="0" bIns="0" rIns="0">
            <a:spAutoFit/>
          </a:bodyPr>
          <a:lstStyle/>
          <a:p>
            <a:pPr algn="l" marL="542922" indent="-271461" lvl="1">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algn="l" marL="542922" indent="-271461" lvl="1">
              <a:lnSpc>
                <a:spcPts val="3599"/>
              </a:lnSpc>
            </a:pPr>
            <a:r>
              <a:rPr lang="en-US" b="true" sz="2999" u="sng">
                <a:solidFill>
                  <a:srgbClr val="F49D2E"/>
                </a:solidFill>
                <a:latin typeface="Arial Bold"/>
                <a:ea typeface="Arial Bold"/>
                <a:cs typeface="Arial Bold"/>
                <a:sym typeface="Arial Bold"/>
                <a:hlinkClick r:id="rId6" tooltip="https://meerbomen.nu/oogsthandleiding"/>
              </a:rPr>
              <a:t>meerbomen.nu/oogsthandleiding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algn="l" marL="542922" indent="-271461" lvl="1">
              <a:lnSpc>
                <a:spcPts val="3599"/>
              </a:lnSpc>
            </a:pPr>
            <a:r>
              <a:rPr lang="en-US" b="true" sz="2999" u="sng">
                <a:solidFill>
                  <a:srgbClr val="F49D2E"/>
                </a:solidFill>
                <a:latin typeface="Arial Bold"/>
                <a:ea typeface="Arial Bold"/>
                <a:cs typeface="Arial Bold"/>
                <a:sym typeface="Arial Bold"/>
                <a:hlinkClick r:id="rId7" tooltip="https://www.meerbomen.nu/hubhandleiding"/>
              </a:rPr>
              <a:t>meerbomen.nu/hubhandleiding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Planthandleiding: inclusief bomenvinder</a:t>
            </a:r>
          </a:p>
          <a:p>
            <a:pPr algn="l" marL="542922" indent="-271461" lvl="1">
              <a:lnSpc>
                <a:spcPts val="3599"/>
              </a:lnSpc>
            </a:pPr>
            <a:r>
              <a:rPr lang="en-US" b="true" sz="2999" u="sng">
                <a:solidFill>
                  <a:srgbClr val="F49D2E"/>
                </a:solidFill>
                <a:latin typeface="Arial Bold"/>
                <a:ea typeface="Arial Bold"/>
                <a:cs typeface="Arial Bold"/>
                <a:sym typeface="Arial Bold"/>
                <a:hlinkClick r:id="rId8" tooltip="https://www.meerbomen.nu/planthandleiding"/>
              </a:rPr>
              <a:t>meerbomen.nu/planthandleiding </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Communicatietoolkit</a:t>
            </a:r>
          </a:p>
          <a:p>
            <a:pPr algn="l" marL="542922" indent="-271461" lvl="1">
              <a:lnSpc>
                <a:spcPts val="3599"/>
              </a:lnSpc>
            </a:pPr>
            <a:r>
              <a:rPr lang="en-US" b="true" sz="2999"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name="Group 8" id="8"/>
          <p:cNvGrpSpPr>
            <a:grpSpLocks noChangeAspect="true"/>
          </p:cNvGrpSpPr>
          <p:nvPr/>
        </p:nvGrpSpPr>
        <p:grpSpPr>
          <a:xfrm rot="0">
            <a:off x="9381306"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10"/>
              <a:stretch>
                <a:fillRect l="-17138" t="0" r="-30827"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11"/>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79800" y="-2077869"/>
            <a:ext cx="22118440" cy="12487701"/>
          </a:xfrm>
          <a:custGeom>
            <a:avLst/>
            <a:gdLst/>
            <a:ahLst/>
            <a:cxnLst/>
            <a:rect r="r" b="b" t="t" l="l"/>
            <a:pathLst>
              <a:path h="12487701" w="22118440">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196291" y="800101"/>
            <a:ext cx="9211732" cy="2073234"/>
            <a:chOff x="0" y="0"/>
            <a:chExt cx="12282310" cy="2764312"/>
          </a:xfrm>
        </p:grpSpPr>
        <p:sp>
          <p:nvSpPr>
            <p:cNvPr name="Freeform 5" id="5"/>
            <p:cNvSpPr/>
            <p:nvPr/>
          </p:nvSpPr>
          <p:spPr>
            <a:xfrm flipH="false" flipV="false" rot="0">
              <a:off x="0" y="0"/>
              <a:ext cx="12282310" cy="2764312"/>
            </a:xfrm>
            <a:custGeom>
              <a:avLst/>
              <a:gdLst/>
              <a:ahLst/>
              <a:cxnLst/>
              <a:rect r="r" b="b" t="t" l="l"/>
              <a:pathLst>
                <a:path h="2764312" w="12282310">
                  <a:moveTo>
                    <a:pt x="0" y="0"/>
                  </a:moveTo>
                  <a:lnTo>
                    <a:pt x="12282310" y="0"/>
                  </a:lnTo>
                  <a:lnTo>
                    <a:pt x="12282310" y="2764312"/>
                  </a:lnTo>
                  <a:lnTo>
                    <a:pt x="0" y="2764312"/>
                  </a:lnTo>
                  <a:close/>
                </a:path>
              </a:pathLst>
            </a:custGeom>
            <a:solidFill>
              <a:srgbClr val="000000">
                <a:alpha val="0"/>
              </a:srgbClr>
            </a:solidFill>
          </p:spPr>
        </p:sp>
        <p:sp>
          <p:nvSpPr>
            <p:cNvPr name="TextBox 6" id="6"/>
            <p:cNvSpPr txBox="true"/>
            <p:nvPr/>
          </p:nvSpPr>
          <p:spPr>
            <a:xfrm>
              <a:off x="0" y="-57150"/>
              <a:ext cx="12282310"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DANK VOOR UW AANDACHT</a:t>
              </a:r>
            </a:p>
          </p:txBody>
        </p:sp>
      </p:grpSp>
      <p:sp>
        <p:nvSpPr>
          <p:cNvPr name="TextBox 7" id="7"/>
          <p:cNvSpPr txBox="true"/>
          <p:nvPr/>
        </p:nvSpPr>
        <p:spPr>
          <a:xfrm rot="0">
            <a:off x="1287730" y="2842856"/>
            <a:ext cx="7669954" cy="1704975"/>
          </a:xfrm>
          <a:prstGeom prst="rect">
            <a:avLst/>
          </a:prstGeom>
        </p:spPr>
        <p:txBody>
          <a:bodyPr anchor="t" rtlCol="false" tIns="0" lIns="0" bIns="0" rIns="0">
            <a:spAutoFit/>
          </a:bodyPr>
          <a:lstStyle/>
          <a:p>
            <a:pPr algn="l">
              <a:lnSpc>
                <a:spcPts val="4320"/>
              </a:lnSpc>
            </a:pPr>
            <a:r>
              <a:rPr lang="en-US" sz="3600">
                <a:solidFill>
                  <a:srgbClr val="C1225E"/>
                </a:solidFill>
                <a:latin typeface="Arial"/>
                <a:ea typeface="Arial"/>
                <a:cs typeface="Arial"/>
                <a:sym typeface="Arial"/>
              </a:rPr>
              <a:t>Contact:</a:t>
            </a:r>
          </a:p>
          <a:p>
            <a:pPr algn="l" marL="651510" indent="-325755" lvl="1">
              <a:lnSpc>
                <a:spcPts val="4320"/>
              </a:lnSpc>
              <a:buFont typeface="Arial"/>
              <a:buChar char="•"/>
            </a:pPr>
            <a:r>
              <a:rPr lang="en-US" sz="3600">
                <a:solidFill>
                  <a:srgbClr val="C1225E"/>
                </a:solidFill>
                <a:latin typeface="Arial"/>
                <a:ea typeface="Arial"/>
                <a:cs typeface="Arial"/>
                <a:sym typeface="Arial"/>
              </a:rPr>
              <a:t>NAAM XXX</a:t>
            </a:r>
          </a:p>
          <a:p>
            <a:pPr algn="l" marL="651510" indent="-325755" lvl="1">
              <a:lnSpc>
                <a:spcPts val="4320"/>
              </a:lnSpc>
            </a:pPr>
            <a:r>
              <a:rPr lang="en-US" sz="3600">
                <a:solidFill>
                  <a:srgbClr val="C1225E"/>
                </a:solidFill>
                <a:latin typeface="Arial"/>
                <a:ea typeface="Arial"/>
                <a:cs typeface="Arial"/>
                <a:sym typeface="Arial"/>
              </a:rPr>
              <a:t>Mail: ….....</a:t>
            </a:r>
            <a:r>
              <a:rPr lang="en-US" sz="3600" u="sng">
                <a:solidFill>
                  <a:srgbClr val="C1225E"/>
                </a:solidFill>
                <a:latin typeface="Arial"/>
                <a:ea typeface="Arial"/>
                <a:cs typeface="Arial"/>
                <a:sym typeface="Arial"/>
                <a:hlinkClick r:id="rId7" tooltip="mailto:zuidholland@meerbomen.nu"/>
              </a:rPr>
              <a:t>@meerbomen.nu</a:t>
            </a:r>
            <a:r>
              <a:rPr lang="en-US" sz="3600" u="sng">
                <a:solidFill>
                  <a:srgbClr val="C1225E"/>
                </a:solidFill>
                <a:latin typeface="Arial"/>
                <a:ea typeface="Arial"/>
                <a:cs typeface="Arial"/>
                <a:sym typeface="Arial"/>
              </a:rPr>
              <a:t>  </a:t>
            </a:r>
          </a:p>
        </p:txBody>
      </p:sp>
      <p:grpSp>
        <p:nvGrpSpPr>
          <p:cNvPr name="Group 8" id="8"/>
          <p:cNvGrpSpPr>
            <a:grpSpLocks noChangeAspect="true"/>
          </p:cNvGrpSpPr>
          <p:nvPr/>
        </p:nvGrpSpPr>
        <p:grpSpPr>
          <a:xfrm rot="0">
            <a:off x="8805285"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29190" t="0" r="-19087"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714500" y="800101"/>
            <a:ext cx="14495318" cy="1266480"/>
            <a:chOff x="0" y="0"/>
            <a:chExt cx="19327090" cy="1688640"/>
          </a:xfrm>
        </p:grpSpPr>
        <p:sp>
          <p:nvSpPr>
            <p:cNvPr name="Freeform 4" id="4"/>
            <p:cNvSpPr/>
            <p:nvPr/>
          </p:nvSpPr>
          <p:spPr>
            <a:xfrm flipH="false" flipV="false" rot="0">
              <a:off x="0" y="0"/>
              <a:ext cx="19327090" cy="1688640"/>
            </a:xfrm>
            <a:custGeom>
              <a:avLst/>
              <a:gdLst/>
              <a:ahLst/>
              <a:cxnLst/>
              <a:rect r="r" b="b" t="t" l="l"/>
              <a:pathLst>
                <a:path h="1688640" w="19327090">
                  <a:moveTo>
                    <a:pt x="0" y="0"/>
                  </a:moveTo>
                  <a:lnTo>
                    <a:pt x="19327090" y="0"/>
                  </a:lnTo>
                  <a:lnTo>
                    <a:pt x="19327090" y="1688640"/>
                  </a:lnTo>
                  <a:lnTo>
                    <a:pt x="0" y="1688640"/>
                  </a:lnTo>
                  <a:close/>
                </a:path>
              </a:pathLst>
            </a:custGeom>
            <a:solidFill>
              <a:srgbClr val="000000">
                <a:alpha val="0"/>
              </a:srgbClr>
            </a:solidFill>
          </p:spPr>
        </p:sp>
        <p:sp>
          <p:nvSpPr>
            <p:cNvPr name="TextBox 5" id="5"/>
            <p:cNvSpPr txBox="true"/>
            <p:nvPr/>
          </p:nvSpPr>
          <p:spPr>
            <a:xfrm>
              <a:off x="0" y="-57150"/>
              <a:ext cx="19327090" cy="1745790"/>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a:t>
              </a:r>
              <a:r>
                <a:rPr lang="en-US" sz="6600">
                  <a:solidFill>
                    <a:srgbClr val="14B2A8"/>
                  </a:solidFill>
                  <a:latin typeface="Impact"/>
                  <a:ea typeface="Impact"/>
                  <a:cs typeface="Impact"/>
                  <a:sym typeface="Impact"/>
                </a:rPr>
                <a:t> IS MEER BOMEN NU? </a:t>
              </a:r>
            </a:p>
          </p:txBody>
        </p:sp>
      </p:grpSp>
      <p:sp>
        <p:nvSpPr>
          <p:cNvPr name="Freeform 6" id="6"/>
          <p:cNvSpPr/>
          <p:nvPr/>
        </p:nvSpPr>
        <p:spPr>
          <a:xfrm flipH="false" flipV="false" rot="0">
            <a:off x="1404180" y="2991530"/>
            <a:ext cx="3471862" cy="1800225"/>
          </a:xfrm>
          <a:custGeom>
            <a:avLst/>
            <a:gdLst/>
            <a:ahLst/>
            <a:cxnLst/>
            <a:rect r="r" b="b" t="t" l="l"/>
            <a:pathLst>
              <a:path h="1800225" w="3471862">
                <a:moveTo>
                  <a:pt x="0" y="0"/>
                </a:moveTo>
                <a:lnTo>
                  <a:pt x="3471862" y="0"/>
                </a:lnTo>
                <a:lnTo>
                  <a:pt x="3471862" y="1800225"/>
                </a:lnTo>
                <a:lnTo>
                  <a:pt x="0" y="1800225"/>
                </a:lnTo>
                <a:lnTo>
                  <a:pt x="0" y="0"/>
                </a:lnTo>
                <a:close/>
              </a:path>
            </a:pathLst>
          </a:custGeom>
          <a:blipFill>
            <a:blip r:embed="rId5"/>
            <a:stretch>
              <a:fillRect l="-133" t="0" r="-133" b="0"/>
            </a:stretch>
          </a:blipFill>
        </p:spPr>
      </p:sp>
      <p:sp>
        <p:nvSpPr>
          <p:cNvPr name="Freeform 7" id="7"/>
          <p:cNvSpPr/>
          <p:nvPr/>
        </p:nvSpPr>
        <p:spPr>
          <a:xfrm flipH="false" flipV="false" rot="0">
            <a:off x="1392878" y="4775180"/>
            <a:ext cx="3671888" cy="1714500"/>
          </a:xfrm>
          <a:custGeom>
            <a:avLst/>
            <a:gdLst/>
            <a:ahLst/>
            <a:cxnLst/>
            <a:rect r="r" b="b" t="t" l="l"/>
            <a:pathLst>
              <a:path h="1714500" w="3671888">
                <a:moveTo>
                  <a:pt x="0" y="0"/>
                </a:moveTo>
                <a:lnTo>
                  <a:pt x="3671887" y="0"/>
                </a:lnTo>
                <a:lnTo>
                  <a:pt x="3671887" y="1714500"/>
                </a:lnTo>
                <a:lnTo>
                  <a:pt x="0" y="1714500"/>
                </a:lnTo>
                <a:lnTo>
                  <a:pt x="0" y="0"/>
                </a:lnTo>
                <a:close/>
              </a:path>
            </a:pathLst>
          </a:custGeom>
          <a:blipFill>
            <a:blip r:embed="rId6"/>
            <a:stretch>
              <a:fillRect l="-66" t="0" r="-66" b="0"/>
            </a:stretch>
          </a:blipFill>
        </p:spPr>
      </p:sp>
      <p:sp>
        <p:nvSpPr>
          <p:cNvPr name="Freeform 8" id="8" descr="Afbeelding met tekst  Automatisch gegenereerde beschrijving"/>
          <p:cNvSpPr/>
          <p:nvPr/>
        </p:nvSpPr>
        <p:spPr>
          <a:xfrm flipH="false" flipV="false" rot="0">
            <a:off x="1561342" y="6742043"/>
            <a:ext cx="3314700" cy="1614488"/>
          </a:xfrm>
          <a:custGeom>
            <a:avLst/>
            <a:gdLst/>
            <a:ahLst/>
            <a:cxnLst/>
            <a:rect r="r" b="b" t="t" l="l"/>
            <a:pathLst>
              <a:path h="1614488" w="3314700">
                <a:moveTo>
                  <a:pt x="0" y="0"/>
                </a:moveTo>
                <a:lnTo>
                  <a:pt x="3314700" y="0"/>
                </a:lnTo>
                <a:lnTo>
                  <a:pt x="3314700" y="1614487"/>
                </a:lnTo>
                <a:lnTo>
                  <a:pt x="0" y="1614487"/>
                </a:lnTo>
                <a:lnTo>
                  <a:pt x="0" y="0"/>
                </a:lnTo>
                <a:close/>
              </a:path>
            </a:pathLst>
          </a:custGeom>
          <a:blipFill>
            <a:blip r:embed="rId7"/>
            <a:stretch>
              <a:fillRect l="0" t="-98" r="0" b="-98"/>
            </a:stretch>
          </a:blipFill>
        </p:spPr>
      </p:sp>
      <p:sp>
        <p:nvSpPr>
          <p:cNvPr name="TextBox 9" id="9"/>
          <p:cNvSpPr txBox="true"/>
          <p:nvPr/>
        </p:nvSpPr>
        <p:spPr>
          <a:xfrm rot="0">
            <a:off x="5398313" y="3551415"/>
            <a:ext cx="4111447"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name="TextBox 10" id="10"/>
          <p:cNvSpPr txBox="true"/>
          <p:nvPr/>
        </p:nvSpPr>
        <p:spPr>
          <a:xfrm rot="0">
            <a:off x="5398313" y="5353525"/>
            <a:ext cx="3741658" cy="409575"/>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De bedenker en ecoloog</a:t>
            </a:r>
          </a:p>
        </p:txBody>
      </p:sp>
      <p:sp>
        <p:nvSpPr>
          <p:cNvPr name="TextBox 11" id="11"/>
          <p:cNvSpPr txBox="true"/>
          <p:nvPr/>
        </p:nvSpPr>
        <p:spPr>
          <a:xfrm rot="0">
            <a:off x="5398313" y="6969630"/>
            <a:ext cx="3741658" cy="833347"/>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300boeren met wens om biodiversiteit te verhogen</a:t>
            </a:r>
          </a:p>
        </p:txBody>
      </p:sp>
      <p:sp>
        <p:nvSpPr>
          <p:cNvPr name="TextBox 12" id="12"/>
          <p:cNvSpPr txBox="true"/>
          <p:nvPr/>
        </p:nvSpPr>
        <p:spPr>
          <a:xfrm rot="0">
            <a:off x="1805940" y="2307820"/>
            <a:ext cx="13215158" cy="519708"/>
          </a:xfrm>
          <a:prstGeom prst="rect">
            <a:avLst/>
          </a:prstGeom>
        </p:spPr>
        <p:txBody>
          <a:bodyPr anchor="t" rtlCol="false" tIns="0" lIns="0" bIns="0" rIns="0">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name="Freeform 13" id="13"/>
          <p:cNvSpPr/>
          <p:nvPr/>
        </p:nvSpPr>
        <p:spPr>
          <a:xfrm flipH="false" flipV="false" rot="0">
            <a:off x="9231411" y="3041793"/>
            <a:ext cx="6648450" cy="6368115"/>
          </a:xfrm>
          <a:custGeom>
            <a:avLst/>
            <a:gdLst/>
            <a:ahLst/>
            <a:cxnLst/>
            <a:rect r="r" b="b" t="t" l="l"/>
            <a:pathLst>
              <a:path h="6368115" w="6648450">
                <a:moveTo>
                  <a:pt x="0" y="0"/>
                </a:moveTo>
                <a:lnTo>
                  <a:pt x="6648450" y="0"/>
                </a:lnTo>
                <a:lnTo>
                  <a:pt x="6648450" y="6368115"/>
                </a:lnTo>
                <a:lnTo>
                  <a:pt x="0" y="6368115"/>
                </a:lnTo>
                <a:lnTo>
                  <a:pt x="0" y="0"/>
                </a:lnTo>
                <a:close/>
              </a:path>
            </a:pathLst>
          </a:custGeom>
          <a:blipFill>
            <a:blip r:embed="rId8"/>
            <a:stretch>
              <a:fillRect l="0" t="0" r="-35" b="0"/>
            </a:stretch>
          </a:blipFill>
        </p:spPr>
      </p:sp>
      <p:sp>
        <p:nvSpPr>
          <p:cNvPr name="Freeform 14" id="14"/>
          <p:cNvSpPr/>
          <p:nvPr/>
        </p:nvSpPr>
        <p:spPr>
          <a:xfrm flipH="false" flipV="false" rot="0">
            <a:off x="13003578" y="362110"/>
            <a:ext cx="5114013" cy="3062016"/>
          </a:xfrm>
          <a:custGeom>
            <a:avLst/>
            <a:gdLst/>
            <a:ahLst/>
            <a:cxnLst/>
            <a:rect r="r" b="b" t="t" l="l"/>
            <a:pathLst>
              <a:path h="3062016" w="5114013">
                <a:moveTo>
                  <a:pt x="0" y="0"/>
                </a:moveTo>
                <a:lnTo>
                  <a:pt x="5114014" y="0"/>
                </a:lnTo>
                <a:lnTo>
                  <a:pt x="5114014" y="3062016"/>
                </a:lnTo>
                <a:lnTo>
                  <a:pt x="0" y="3062016"/>
                </a:lnTo>
                <a:lnTo>
                  <a:pt x="0" y="0"/>
                </a:lnTo>
                <a:close/>
              </a:path>
            </a:pathLst>
          </a:custGeom>
          <a:blipFill>
            <a:blip r:embed="rId9"/>
            <a:stretch>
              <a:fillRect l="0" t="0" r="0" b="0"/>
            </a:stretch>
          </a:blipFill>
        </p:spPr>
      </p:sp>
      <p:sp>
        <p:nvSpPr>
          <p:cNvPr name="TextBox 15" id="15"/>
          <p:cNvSpPr txBox="true"/>
          <p:nvPr/>
        </p:nvSpPr>
        <p:spPr>
          <a:xfrm rot="0">
            <a:off x="13680930" y="1137492"/>
            <a:ext cx="3965787" cy="1987510"/>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Nederland op een </a:t>
            </a:r>
          </a:p>
          <a:p>
            <a:pPr algn="ctr">
              <a:lnSpc>
                <a:spcPts val="2879"/>
              </a:lnSpc>
            </a:pPr>
            <a:r>
              <a:rPr lang="en-US" sz="2400" b="true">
                <a:solidFill>
                  <a:srgbClr val="000000"/>
                </a:solidFill>
                <a:latin typeface="Arial Bold"/>
                <a:ea typeface="Arial Bold"/>
                <a:cs typeface="Arial Bold"/>
                <a:sym typeface="Arial Bold"/>
              </a:rPr>
              <a:t>leuke, snelle, sociale </a:t>
            </a:r>
          </a:p>
          <a:p>
            <a:pPr algn="ctr">
              <a:lnSpc>
                <a:spcPts val="2879"/>
              </a:lnSpc>
            </a:pPr>
            <a:r>
              <a:rPr lang="en-US" sz="2400" b="true">
                <a:solidFill>
                  <a:srgbClr val="000000"/>
                </a:solidFill>
                <a:latin typeface="Arial Bold"/>
                <a:ea typeface="Arial Bold"/>
                <a:cs typeface="Arial Bold"/>
                <a:sym typeface="Arial Bold"/>
              </a:rPr>
              <a:t>en goedkope manier vergroenen!</a:t>
            </a:r>
          </a:p>
          <a:p>
            <a:pPr algn="l">
              <a:lnSpc>
                <a:spcPts val="2879"/>
              </a:lnSpc>
            </a:pPr>
          </a:p>
        </p:txBody>
      </p:sp>
      <p:sp>
        <p:nvSpPr>
          <p:cNvPr name="Freeform 16" id="1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0" y="0"/>
            <a:ext cx="18288000" cy="5868516"/>
            <a:chOff x="0" y="0"/>
            <a:chExt cx="24384000" cy="7824688"/>
          </a:xfrm>
        </p:grpSpPr>
        <p:pic>
          <p:nvPicPr>
            <p:cNvPr name="Picture 4" id="4"/>
            <p:cNvPicPr>
              <a:picLocks noChangeAspect="true"/>
            </p:cNvPicPr>
            <p:nvPr/>
          </p:nvPicPr>
          <p:blipFill>
            <a:blip r:embed="rId5"/>
            <a:srcRect l="0" t="34465" r="0" b="8537"/>
            <a:stretch>
              <a:fillRect/>
            </a:stretch>
          </p:blipFill>
          <p:spPr>
            <a:xfrm flipH="false" flipV="false">
              <a:off x="0" y="0"/>
              <a:ext cx="24384000" cy="7824688"/>
            </a:xfrm>
            <a:prstGeom prst="rect">
              <a:avLst/>
            </a:prstGeom>
          </p:spPr>
        </p:pic>
      </p:grpSp>
      <p:sp>
        <p:nvSpPr>
          <p:cNvPr name="Freeform 5" id="5"/>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l="0" t="-841" r="0" b="-841"/>
            </a:stretch>
          </a:blipFill>
        </p:spPr>
      </p:sp>
      <p:sp>
        <p:nvSpPr>
          <p:cNvPr name="Freeform 6" id="6"/>
          <p:cNvSpPr/>
          <p:nvPr/>
        </p:nvSpPr>
        <p:spPr>
          <a:xfrm flipH="false" flipV="false" rot="0">
            <a:off x="6897469" y="4372475"/>
            <a:ext cx="11390531" cy="4833910"/>
          </a:xfrm>
          <a:custGeom>
            <a:avLst/>
            <a:gdLst/>
            <a:ahLst/>
            <a:cxnLst/>
            <a:rect r="r" b="b" t="t" l="l"/>
            <a:pathLst>
              <a:path h="4833910" w="11390531">
                <a:moveTo>
                  <a:pt x="0" y="0"/>
                </a:moveTo>
                <a:lnTo>
                  <a:pt x="11390531" y="0"/>
                </a:lnTo>
                <a:lnTo>
                  <a:pt x="11390531" y="4833910"/>
                </a:lnTo>
                <a:lnTo>
                  <a:pt x="0" y="4833910"/>
                </a:lnTo>
                <a:lnTo>
                  <a:pt x="0" y="0"/>
                </a:lnTo>
                <a:close/>
              </a:path>
            </a:pathLst>
          </a:custGeom>
          <a:blipFill>
            <a:blip r:embed="rId8">
              <a:extLst>
                <a:ext uri="{96DAC541-7B7A-43D3-8B79-37D633B846F1}">
                  <asvg:svgBlip xmlns:asvg="http://schemas.microsoft.com/office/drawing/2016/SVG/main" r:embed="rId9"/>
                </a:ext>
              </a:extLst>
            </a:blip>
            <a:stretch>
              <a:fillRect l="0" t="-102923" r="-1168" b="0"/>
            </a:stretch>
          </a:blipFill>
        </p:spPr>
      </p:sp>
      <p:sp>
        <p:nvSpPr>
          <p:cNvPr name="TextBox 7" id="7"/>
          <p:cNvSpPr txBox="true"/>
          <p:nvPr/>
        </p:nvSpPr>
        <p:spPr>
          <a:xfrm rot="60000">
            <a:off x="7532096" y="4454512"/>
            <a:ext cx="6449731" cy="613393"/>
          </a:xfrm>
          <a:prstGeom prst="rect">
            <a:avLst/>
          </a:prstGeom>
        </p:spPr>
        <p:txBody>
          <a:bodyPr anchor="t" rtlCol="false" tIns="0" lIns="0" bIns="0" rIns="0">
            <a:spAutoFit/>
          </a:bodyPr>
          <a:lstStyle/>
          <a:p>
            <a:pPr algn="l">
              <a:lnSpc>
                <a:spcPts val="5089"/>
              </a:lnSpc>
            </a:pPr>
            <a:r>
              <a:rPr lang="en-US" b="true" sz="3635">
                <a:solidFill>
                  <a:srgbClr val="231F20"/>
                </a:solidFill>
                <a:latin typeface="TT Chocolates Bold"/>
                <a:ea typeface="TT Chocolates Bold"/>
                <a:cs typeface="TT Chocolates Bold"/>
                <a:sym typeface="TT Chocolates Bold"/>
              </a:rPr>
              <a:t>De campagne heeft drie doelen</a:t>
            </a:r>
          </a:p>
        </p:txBody>
      </p:sp>
      <p:sp>
        <p:nvSpPr>
          <p:cNvPr name="TextBox 8" id="8"/>
          <p:cNvSpPr txBox="true"/>
          <p:nvPr/>
        </p:nvSpPr>
        <p:spPr>
          <a:xfrm rot="60000">
            <a:off x="7625511" y="7395856"/>
            <a:ext cx="2485033" cy="739713"/>
          </a:xfrm>
          <a:prstGeom prst="rect">
            <a:avLst/>
          </a:prstGeom>
        </p:spPr>
        <p:txBody>
          <a:bodyPr anchor="t" rtlCol="false" tIns="0" lIns="0" bIns="0" rIns="0">
            <a:spAutoFit/>
          </a:bodyPr>
          <a:lstStyle/>
          <a:p>
            <a:pPr algn="ctr">
              <a:lnSpc>
                <a:spcPts val="2907"/>
              </a:lnSpc>
            </a:pPr>
            <a:r>
              <a:rPr lang="en-US" b="true" sz="2181" spc="6">
                <a:solidFill>
                  <a:srgbClr val="FFFFFF"/>
                </a:solidFill>
                <a:latin typeface="TT Chocolates Bold"/>
                <a:ea typeface="TT Chocolates Bold"/>
                <a:cs typeface="TT Chocolates Bold"/>
                <a:sym typeface="TT Chocolates Bold"/>
              </a:rPr>
              <a:t>Klimaatverandering tegenhouden </a:t>
            </a:r>
          </a:p>
        </p:txBody>
      </p:sp>
      <p:sp>
        <p:nvSpPr>
          <p:cNvPr name="TextBox 9" id="9"/>
          <p:cNvSpPr txBox="true"/>
          <p:nvPr/>
        </p:nvSpPr>
        <p:spPr>
          <a:xfrm rot="60000">
            <a:off x="11633551" y="7459228"/>
            <a:ext cx="1713409" cy="370488"/>
          </a:xfrm>
          <a:prstGeom prst="rect">
            <a:avLst/>
          </a:prstGeom>
        </p:spPr>
        <p:txBody>
          <a:bodyPr anchor="t" rtlCol="false" tIns="0" lIns="0" bIns="0" rIns="0">
            <a:spAutoFit/>
          </a:bodyPr>
          <a:lstStyle/>
          <a:p>
            <a:pPr algn="l">
              <a:lnSpc>
                <a:spcPts val="2907"/>
              </a:lnSpc>
            </a:pPr>
            <a:r>
              <a:rPr lang="en-US" b="true" sz="2181" spc="2">
                <a:solidFill>
                  <a:srgbClr val="FFFFFF"/>
                </a:solidFill>
                <a:latin typeface="TT Chocolates Bold"/>
                <a:ea typeface="TT Chocolates Bold"/>
                <a:cs typeface="TT Chocolates Bold"/>
                <a:sym typeface="TT Chocolates Bold"/>
              </a:rPr>
              <a:t>Biodiversiteit </a:t>
            </a:r>
          </a:p>
        </p:txBody>
      </p:sp>
      <p:sp>
        <p:nvSpPr>
          <p:cNvPr name="TextBox 10" id="10"/>
          <p:cNvSpPr txBox="true"/>
          <p:nvPr/>
        </p:nvSpPr>
        <p:spPr>
          <a:xfrm rot="60000">
            <a:off x="11884768" y="7828453"/>
            <a:ext cx="1138979" cy="370488"/>
          </a:xfrm>
          <a:prstGeom prst="rect">
            <a:avLst/>
          </a:prstGeom>
        </p:spPr>
        <p:txBody>
          <a:bodyPr anchor="t" rtlCol="false" tIns="0" lIns="0" bIns="0" rIns="0">
            <a:spAutoFit/>
          </a:bodyPr>
          <a:lstStyle/>
          <a:p>
            <a:pPr algn="l">
              <a:lnSpc>
                <a:spcPts val="2907"/>
              </a:lnSpc>
            </a:pPr>
            <a:r>
              <a:rPr lang="en-US" b="true" sz="2181">
                <a:solidFill>
                  <a:srgbClr val="FFFFFF"/>
                </a:solidFill>
                <a:latin typeface="TT Chocolates Bold"/>
                <a:ea typeface="TT Chocolates Bold"/>
                <a:cs typeface="TT Chocolates Bold"/>
                <a:sym typeface="TT Chocolates Bold"/>
              </a:rPr>
              <a:t>verhogen</a:t>
            </a:r>
          </a:p>
        </p:txBody>
      </p:sp>
      <p:sp>
        <p:nvSpPr>
          <p:cNvPr name="TextBox 11" id="11"/>
          <p:cNvSpPr txBox="true"/>
          <p:nvPr/>
        </p:nvSpPr>
        <p:spPr>
          <a:xfrm rot="60000">
            <a:off x="14615163" y="7521456"/>
            <a:ext cx="2899812" cy="739713"/>
          </a:xfrm>
          <a:prstGeom prst="rect">
            <a:avLst/>
          </a:prstGeom>
        </p:spPr>
        <p:txBody>
          <a:bodyPr anchor="t" rtlCol="false" tIns="0" lIns="0" bIns="0" rIns="0">
            <a:spAutoFit/>
          </a:bodyPr>
          <a:lstStyle/>
          <a:p>
            <a:pPr algn="just">
              <a:lnSpc>
                <a:spcPts val="2907"/>
              </a:lnSpc>
            </a:pPr>
            <a:r>
              <a:rPr lang="en-US" b="true" sz="2181" spc="10">
                <a:solidFill>
                  <a:srgbClr val="FFFFFF"/>
                </a:solidFill>
                <a:latin typeface="TT Chocolates Bold"/>
                <a:ea typeface="TT Chocolates Bold"/>
                <a:cs typeface="TT Chocolates Bold"/>
                <a:sym typeface="TT Chocolates Bold"/>
              </a:rPr>
              <a:t>Handelingsperspectief geven aan mensen met </a:t>
            </a:r>
          </a:p>
        </p:txBody>
      </p:sp>
      <p:sp>
        <p:nvSpPr>
          <p:cNvPr name="TextBox 12" id="12"/>
          <p:cNvSpPr txBox="true"/>
          <p:nvPr/>
        </p:nvSpPr>
        <p:spPr>
          <a:xfrm rot="60000">
            <a:off x="15140891" y="8259905"/>
            <a:ext cx="1764477" cy="370488"/>
          </a:xfrm>
          <a:prstGeom prst="rect">
            <a:avLst/>
          </a:prstGeom>
        </p:spPr>
        <p:txBody>
          <a:bodyPr anchor="t" rtlCol="false" tIns="0" lIns="0" bIns="0" rIns="0">
            <a:spAutoFit/>
          </a:bodyPr>
          <a:lstStyle/>
          <a:p>
            <a:pPr algn="l">
              <a:lnSpc>
                <a:spcPts val="2907"/>
              </a:lnSpc>
            </a:pPr>
            <a:r>
              <a:rPr lang="en-US" b="true" sz="2181" spc="6">
                <a:solidFill>
                  <a:srgbClr val="FFFFFF"/>
                </a:solidFill>
                <a:latin typeface="TT Chocolates Bold"/>
                <a:ea typeface="TT Chocolates Bold"/>
                <a:cs typeface="TT Chocolates Bold"/>
                <a:sym typeface="TT Chocolates Bold"/>
              </a:rPr>
              <a:t>klimaatzorgen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253067" y="291600"/>
            <a:ext cx="15320433" cy="2073234"/>
            <a:chOff x="0" y="0"/>
            <a:chExt cx="20427244" cy="2764312"/>
          </a:xfrm>
        </p:grpSpPr>
        <p:sp>
          <p:nvSpPr>
            <p:cNvPr name="Freeform 4" id="4"/>
            <p:cNvSpPr/>
            <p:nvPr/>
          </p:nvSpPr>
          <p:spPr>
            <a:xfrm flipH="false" flipV="false" rot="0">
              <a:off x="0" y="0"/>
              <a:ext cx="20427245" cy="2764312"/>
            </a:xfrm>
            <a:custGeom>
              <a:avLst/>
              <a:gdLst/>
              <a:ahLst/>
              <a:cxnLst/>
              <a:rect r="r" b="b" t="t" l="l"/>
              <a:pathLst>
                <a:path h="2764312" w="20427245">
                  <a:moveTo>
                    <a:pt x="0" y="0"/>
                  </a:moveTo>
                  <a:lnTo>
                    <a:pt x="20427245" y="0"/>
                  </a:lnTo>
                  <a:lnTo>
                    <a:pt x="20427245" y="2764312"/>
                  </a:lnTo>
                  <a:lnTo>
                    <a:pt x="0" y="2764312"/>
                  </a:lnTo>
                  <a:close/>
                </a:path>
              </a:pathLst>
            </a:custGeom>
            <a:solidFill>
              <a:srgbClr val="000000">
                <a:alpha val="0"/>
              </a:srgbClr>
            </a:solidFill>
          </p:spPr>
        </p:sp>
        <p:sp>
          <p:nvSpPr>
            <p:cNvPr name="TextBox 5" id="5"/>
            <p:cNvSpPr txBox="true"/>
            <p:nvPr/>
          </p:nvSpPr>
          <p:spPr>
            <a:xfrm>
              <a:off x="0" y="-57150"/>
              <a:ext cx="20427244" cy="2821462"/>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WAAROM? DE URGENTIE IS HOOG</a:t>
              </a:r>
            </a:p>
          </p:txBody>
        </p:sp>
      </p:grpSp>
      <p:sp>
        <p:nvSpPr>
          <p:cNvPr name="TextBox 6" id="6"/>
          <p:cNvSpPr txBox="true"/>
          <p:nvPr/>
        </p:nvSpPr>
        <p:spPr>
          <a:xfrm rot="0">
            <a:off x="634703" y="9075001"/>
            <a:ext cx="5859924"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Klimaat</a:t>
            </a:r>
          </a:p>
        </p:txBody>
      </p:sp>
      <p:sp>
        <p:nvSpPr>
          <p:cNvPr name="TextBox 7" id="7"/>
          <p:cNvSpPr txBox="true"/>
          <p:nvPr/>
        </p:nvSpPr>
        <p:spPr>
          <a:xfrm rot="0">
            <a:off x="9629431" y="8901819"/>
            <a:ext cx="5859924"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Biodiversiteit</a:t>
            </a:r>
          </a:p>
        </p:txBody>
      </p:sp>
      <p:sp>
        <p:nvSpPr>
          <p:cNvPr name="Freeform 8" id="8"/>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243037" y="2690400"/>
            <a:ext cx="8651196" cy="6050740"/>
          </a:xfrm>
          <a:custGeom>
            <a:avLst/>
            <a:gdLst/>
            <a:ahLst/>
            <a:cxnLst/>
            <a:rect r="r" b="b" t="t" l="l"/>
            <a:pathLst>
              <a:path h="6050740" w="8651196">
                <a:moveTo>
                  <a:pt x="0" y="0"/>
                </a:moveTo>
                <a:lnTo>
                  <a:pt x="8651197" y="0"/>
                </a:lnTo>
                <a:lnTo>
                  <a:pt x="8651197" y="6050740"/>
                </a:lnTo>
                <a:lnTo>
                  <a:pt x="0" y="6050740"/>
                </a:lnTo>
                <a:lnTo>
                  <a:pt x="0" y="0"/>
                </a:lnTo>
                <a:close/>
              </a:path>
            </a:pathLst>
          </a:custGeom>
          <a:blipFill>
            <a:blip r:embed="rId7"/>
            <a:stretch>
              <a:fillRect l="-3458" t="0" r="-1453" b="0"/>
            </a:stretch>
          </a:blipFill>
        </p:spPr>
      </p:sp>
      <p:sp>
        <p:nvSpPr>
          <p:cNvPr name="Freeform 10" id="10"/>
          <p:cNvSpPr/>
          <p:nvPr/>
        </p:nvSpPr>
        <p:spPr>
          <a:xfrm flipH="false" flipV="false" rot="0">
            <a:off x="8991575" y="2029619"/>
            <a:ext cx="9258325" cy="6912033"/>
          </a:xfrm>
          <a:custGeom>
            <a:avLst/>
            <a:gdLst/>
            <a:ahLst/>
            <a:cxnLst/>
            <a:rect r="r" b="b" t="t" l="l"/>
            <a:pathLst>
              <a:path h="6912033" w="9258325">
                <a:moveTo>
                  <a:pt x="0" y="0"/>
                </a:moveTo>
                <a:lnTo>
                  <a:pt x="9258325" y="0"/>
                </a:lnTo>
                <a:lnTo>
                  <a:pt x="9258325" y="6912033"/>
                </a:lnTo>
                <a:lnTo>
                  <a:pt x="0" y="6912033"/>
                </a:lnTo>
                <a:lnTo>
                  <a:pt x="0" y="0"/>
                </a:lnTo>
                <a:close/>
              </a:path>
            </a:pathLst>
          </a:custGeom>
          <a:blipFill>
            <a:blip r:embed="rId8"/>
            <a:stretch>
              <a:fillRect l="-2576" t="-7843" r="-10273" b="-2196"/>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1080000" y="269189"/>
            <a:ext cx="5093624" cy="2073234"/>
            <a:chOff x="0" y="0"/>
            <a:chExt cx="6791498" cy="2764312"/>
          </a:xfrm>
        </p:grpSpPr>
        <p:sp>
          <p:nvSpPr>
            <p:cNvPr name="Freeform 4" id="4"/>
            <p:cNvSpPr/>
            <p:nvPr/>
          </p:nvSpPr>
          <p:spPr>
            <a:xfrm flipH="false" flipV="false" rot="0">
              <a:off x="0" y="0"/>
              <a:ext cx="6791498" cy="2764312"/>
            </a:xfrm>
            <a:custGeom>
              <a:avLst/>
              <a:gdLst/>
              <a:ahLst/>
              <a:cxnLst/>
              <a:rect r="r" b="b" t="t" l="l"/>
              <a:pathLst>
                <a:path h="2764312" w="6791498">
                  <a:moveTo>
                    <a:pt x="0" y="0"/>
                  </a:moveTo>
                  <a:lnTo>
                    <a:pt x="6791498" y="0"/>
                  </a:lnTo>
                  <a:lnTo>
                    <a:pt x="6791498" y="2764312"/>
                  </a:lnTo>
                  <a:lnTo>
                    <a:pt x="0" y="2764312"/>
                  </a:lnTo>
                  <a:close/>
                </a:path>
              </a:pathLst>
            </a:custGeom>
            <a:solidFill>
              <a:srgbClr val="000000">
                <a:alpha val="0"/>
              </a:srgbClr>
            </a:solidFill>
          </p:spPr>
        </p:sp>
        <p:sp>
          <p:nvSpPr>
            <p:cNvPr name="TextBox 5" id="5"/>
            <p:cNvSpPr txBox="true"/>
            <p:nvPr/>
          </p:nvSpPr>
          <p:spPr>
            <a:xfrm>
              <a:off x="0" y="-57150"/>
              <a:ext cx="6791498"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DE METHODE</a:t>
              </a:r>
            </a:p>
          </p:txBody>
        </p:sp>
      </p:grpSp>
      <p:sp>
        <p:nvSpPr>
          <p:cNvPr name="TextBox 6" id="6"/>
          <p:cNvSpPr txBox="true"/>
          <p:nvPr/>
        </p:nvSpPr>
        <p:spPr>
          <a:xfrm rot="0">
            <a:off x="1171440" y="2265495"/>
            <a:ext cx="16301616" cy="74771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Elke boom maakt jaarlijks honderden zaailingen. </a:t>
            </a:r>
          </a:p>
          <a:p>
            <a:pPr algn="l" marL="542925" indent="-271462" lvl="1">
              <a:lnSpc>
                <a:spcPts val="4200"/>
              </a:lnSpc>
            </a:pPr>
            <a:r>
              <a:rPr lang="en-US" sz="3000">
                <a:solidFill>
                  <a:srgbClr val="000000"/>
                </a:solidFill>
                <a:latin typeface="Arial"/>
                <a:ea typeface="Arial"/>
                <a:cs typeface="Arial"/>
                <a:sym typeface="Arial"/>
              </a:rPr>
              <a:t>De meeste hiervan overleven het niet omdat:</a:t>
            </a:r>
          </a:p>
          <a:p>
            <a:pPr algn="l" marL="1120140" indent="-373380" lvl="2">
              <a:lnSpc>
                <a:spcPts val="3359"/>
              </a:lnSpc>
              <a:buAutoNum type="arabicPeriod" startAt="1"/>
            </a:pPr>
            <a:r>
              <a:rPr lang="en-US" sz="2400">
                <a:solidFill>
                  <a:srgbClr val="000000"/>
                </a:solidFill>
                <a:latin typeface="Arial"/>
                <a:ea typeface="Arial"/>
                <a:cs typeface="Arial"/>
                <a:sym typeface="Arial"/>
              </a:rPr>
              <a:t>ze groeien op plekken waar ze niet groot mogen worden (bv. naast een fietspad, bouwlocatie)</a:t>
            </a:r>
          </a:p>
          <a:p>
            <a:pPr algn="l" marL="1120140" indent="-373380" lvl="2">
              <a:lnSpc>
                <a:spcPts val="3359"/>
              </a:lnSpc>
              <a:buAutoNum type="arabicPeriod" startAt="1"/>
            </a:pPr>
            <a:r>
              <a:rPr lang="en-US" sz="2400">
                <a:solidFill>
                  <a:srgbClr val="000000"/>
                </a:solidFill>
                <a:latin typeface="Arial"/>
                <a:ea typeface="Arial"/>
                <a:cs typeface="Arial"/>
                <a:sym typeface="Arial"/>
              </a:rPr>
              <a:t>ze groeien op plekken waar ze niet groot kunnen worden (bv. te weinig licht, groeiplek past niet bij boomsoort)</a:t>
            </a:r>
          </a:p>
          <a:p>
            <a:pPr algn="l" marL="1120140" indent="-373380" lvl="2">
              <a:lnSpc>
                <a:spcPts val="3359"/>
              </a:lnSpc>
              <a:buAutoNum type="arabicPeriod" startAt="1"/>
            </a:pPr>
            <a:r>
              <a:rPr lang="en-US" sz="2400">
                <a:solidFill>
                  <a:srgbClr val="000000"/>
                </a:solidFill>
                <a:latin typeface="Arial"/>
                <a:ea typeface="Arial"/>
                <a:cs typeface="Arial"/>
                <a:sym typeface="Arial"/>
              </a:rPr>
              <a:t>ze worden verwijderd om open plekken te creëren (voor bv weidevogels)</a:t>
            </a:r>
          </a:p>
          <a:p>
            <a:pPr algn="l" marL="1120140" indent="-373380" lvl="2">
              <a:lnSpc>
                <a:spcPts val="3359"/>
              </a:lnSpc>
              <a:buAutoNum type="arabicPeriod" startAt="1"/>
            </a:pPr>
            <a:r>
              <a:rPr lang="en-US" sz="2400">
                <a:solidFill>
                  <a:srgbClr val="000000"/>
                </a:solidFill>
                <a:latin typeface="Arial"/>
                <a:ea typeface="Arial"/>
                <a:cs typeface="Arial"/>
                <a:sym typeface="Arial"/>
              </a:rPr>
              <a:t>er teveel van een bepaalde soort is in een gebied</a:t>
            </a:r>
          </a:p>
          <a:p>
            <a:pPr algn="l" marL="1120140" indent="-373380" lvl="2">
              <a:lnSpc>
                <a:spcPts val="3359"/>
              </a:lnSpc>
              <a:buAutoNum type="arabicPeriod" startAt="1"/>
            </a:pPr>
            <a:r>
              <a:rPr lang="en-US" sz="2400">
                <a:solidFill>
                  <a:srgbClr val="000000"/>
                </a:solidFill>
                <a:latin typeface="Arial"/>
                <a:ea typeface="Arial"/>
                <a:cs typeface="Arial"/>
                <a:sym typeface="Arial"/>
              </a:rPr>
              <a:t>er ruimte wordt gemaakt voor bodemplanten</a:t>
            </a:r>
          </a:p>
          <a:p>
            <a:pPr algn="l" marL="1400175" indent="-466725" lvl="2">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Normaal gesproken worden deze zaailingen vaak weggemaaid of gerooid en verbrand of in de versnipperaar gedaan. Meer Bomen Nu verplant deze kansarme zaailingen naar kansrijke plekken (bij boeren, voedselbossen, landgoederen of achtertuinen) zodat de zaailing kan uitgroeien tot een volwassen exemplaar</a:t>
            </a:r>
          </a:p>
          <a:p>
            <a:pPr algn="l" marL="542925" indent="-271462" lvl="1">
              <a:lnSpc>
                <a:spcPts val="4200"/>
              </a:lnSpc>
            </a:pPr>
          </a:p>
          <a:p>
            <a:pPr algn="l" marL="542925" indent="-271462" lvl="1">
              <a:lnSpc>
                <a:spcPts val="4200"/>
              </a:lnSpc>
              <a:buFont typeface="Arial"/>
              <a:buChar char="•"/>
            </a:pPr>
            <a:r>
              <a:rPr lang="en-US" sz="3000">
                <a:solidFill>
                  <a:srgbClr val="000000"/>
                </a:solidFill>
                <a:latin typeface="Arial"/>
                <a:ea typeface="Arial"/>
                <a:cs typeface="Arial"/>
                <a:sym typeface="Arial"/>
              </a:rPr>
              <a:t>Van november t/m maart scheppen wij met heel veel vrijwilligers de </a:t>
            </a:r>
          </a:p>
          <a:p>
            <a:pPr algn="l" marL="542925" indent="-271462" lvl="1">
              <a:lnSpc>
                <a:spcPts val="4200"/>
              </a:lnSpc>
            </a:pPr>
            <a:r>
              <a:rPr lang="en-US" sz="3000">
                <a:solidFill>
                  <a:srgbClr val="000000"/>
                </a:solidFill>
                <a:latin typeface="Arial"/>
                <a:ea typeface="Arial"/>
                <a:cs typeface="Arial"/>
                <a:sym typeface="Arial"/>
              </a:rPr>
              <a:t>zaailingen uit om deze te verplanten of gratis uit te delen</a:t>
            </a:r>
          </a:p>
        </p:txBody>
      </p:sp>
      <p:sp>
        <p:nvSpPr>
          <p:cNvPr name="Freeform 7" id="7"/>
          <p:cNvSpPr/>
          <p:nvPr/>
        </p:nvSpPr>
        <p:spPr>
          <a:xfrm flipH="false" flipV="false" rot="0">
            <a:off x="13572229" y="362110"/>
            <a:ext cx="4545363" cy="2721536"/>
          </a:xfrm>
          <a:custGeom>
            <a:avLst/>
            <a:gdLst/>
            <a:ahLst/>
            <a:cxnLst/>
            <a:rect r="r" b="b" t="t" l="l"/>
            <a:pathLst>
              <a:path h="2721536" w="4545363">
                <a:moveTo>
                  <a:pt x="0" y="0"/>
                </a:moveTo>
                <a:lnTo>
                  <a:pt x="4545363" y="0"/>
                </a:lnTo>
                <a:lnTo>
                  <a:pt x="4545363" y="2721537"/>
                </a:lnTo>
                <a:lnTo>
                  <a:pt x="0" y="2721537"/>
                </a:lnTo>
                <a:lnTo>
                  <a:pt x="0" y="0"/>
                </a:lnTo>
                <a:close/>
              </a:path>
            </a:pathLst>
          </a:custGeom>
          <a:blipFill>
            <a:blip r:embed="rId4"/>
            <a:stretch>
              <a:fillRect l="0" t="0" r="0" b="0"/>
            </a:stretch>
          </a:blipFill>
        </p:spPr>
      </p:sp>
      <p:sp>
        <p:nvSpPr>
          <p:cNvPr name="TextBox 8" id="8"/>
          <p:cNvSpPr txBox="true"/>
          <p:nvPr/>
        </p:nvSpPr>
        <p:spPr>
          <a:xfrm rot="0">
            <a:off x="14175091" y="1186639"/>
            <a:ext cx="3339639" cy="1202681"/>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Onze droom: </a:t>
            </a:r>
          </a:p>
          <a:p>
            <a:pPr algn="ctr">
              <a:lnSpc>
                <a:spcPts val="2879"/>
              </a:lnSpc>
            </a:pPr>
            <a:r>
              <a:rPr lang="en-US" sz="2400" b="true">
                <a:solidFill>
                  <a:srgbClr val="000000"/>
                </a:solidFill>
                <a:latin typeface="Arial Bold"/>
                <a:ea typeface="Arial Bold"/>
                <a:cs typeface="Arial Bold"/>
                <a:sym typeface="Arial Bold"/>
              </a:rPr>
              <a:t>Circulair Groenbeheer is de norm</a:t>
            </a:r>
          </a:p>
        </p:txBody>
      </p:sp>
      <p:sp>
        <p:nvSpPr>
          <p:cNvPr name="Freeform 9" id="9"/>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4321" y="189568"/>
            <a:ext cx="18193988" cy="11030105"/>
          </a:xfrm>
          <a:custGeom>
            <a:avLst/>
            <a:gdLst/>
            <a:ahLst/>
            <a:cxnLst/>
            <a:rect r="r" b="b" t="t" l="l"/>
            <a:pathLst>
              <a:path h="11030105" w="18193988">
                <a:moveTo>
                  <a:pt x="0" y="0"/>
                </a:moveTo>
                <a:lnTo>
                  <a:pt x="18193987" y="0"/>
                </a:lnTo>
                <a:lnTo>
                  <a:pt x="18193987" y="11030105"/>
                </a:lnTo>
                <a:lnTo>
                  <a:pt x="0" y="11030105"/>
                </a:lnTo>
                <a:lnTo>
                  <a:pt x="0" y="0"/>
                </a:lnTo>
                <a:close/>
              </a:path>
            </a:pathLst>
          </a:custGeom>
          <a:blipFill>
            <a:blip r:embed="rId2"/>
            <a:stretch>
              <a:fillRect l="0" t="0" r="0" b="0"/>
            </a:stretch>
          </a:blipFill>
        </p:spPr>
      </p:sp>
      <p:sp>
        <p:nvSpPr>
          <p:cNvPr name="Freeform 3" id="3"/>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4" id="4" descr="Afbeelding met schermopname, groen, Rechthoek  Automatisch gegenereerde beschrijving"/>
          <p:cNvSpPr/>
          <p:nvPr/>
        </p:nvSpPr>
        <p:spPr>
          <a:xfrm flipH="false" flipV="false" rot="0">
            <a:off x="-4734804" y="-54864"/>
            <a:ext cx="10198250" cy="2297834"/>
          </a:xfrm>
          <a:custGeom>
            <a:avLst/>
            <a:gdLst/>
            <a:ahLst/>
            <a:cxnLst/>
            <a:rect r="r" b="b" t="t" l="l"/>
            <a:pathLst>
              <a:path h="2297834" w="10198250">
                <a:moveTo>
                  <a:pt x="0" y="0"/>
                </a:moveTo>
                <a:lnTo>
                  <a:pt x="10198249" y="0"/>
                </a:lnTo>
                <a:lnTo>
                  <a:pt x="10198249" y="2297834"/>
                </a:lnTo>
                <a:lnTo>
                  <a:pt x="0" y="2297834"/>
                </a:lnTo>
                <a:lnTo>
                  <a:pt x="0" y="0"/>
                </a:lnTo>
                <a:close/>
              </a:path>
            </a:pathLst>
          </a:custGeom>
          <a:blipFill>
            <a:blip r:embed="rId5"/>
            <a:stretch>
              <a:fillRect l="-6744" t="-79730" r="0" b="-7096"/>
            </a:stretch>
          </a:blipFill>
        </p:spPr>
      </p:sp>
      <p:sp>
        <p:nvSpPr>
          <p:cNvPr name="Freeform 5" id="5"/>
          <p:cNvSpPr/>
          <p:nvPr/>
        </p:nvSpPr>
        <p:spPr>
          <a:xfrm flipH="false" flipV="false" rot="0">
            <a:off x="1606092" y="1259548"/>
            <a:ext cx="15653208" cy="7767905"/>
          </a:xfrm>
          <a:custGeom>
            <a:avLst/>
            <a:gdLst/>
            <a:ahLst/>
            <a:cxnLst/>
            <a:rect r="r" b="b" t="t" l="l"/>
            <a:pathLst>
              <a:path h="7767905" w="15653208">
                <a:moveTo>
                  <a:pt x="0" y="0"/>
                </a:moveTo>
                <a:lnTo>
                  <a:pt x="15653208" y="0"/>
                </a:lnTo>
                <a:lnTo>
                  <a:pt x="15653208" y="7767904"/>
                </a:lnTo>
                <a:lnTo>
                  <a:pt x="0" y="7767904"/>
                </a:lnTo>
                <a:lnTo>
                  <a:pt x="0" y="0"/>
                </a:lnTo>
                <a:close/>
              </a:path>
            </a:pathLst>
          </a:custGeom>
          <a:blipFill>
            <a:blip r:embed="rId6"/>
            <a:stretch>
              <a:fillRect l="0" t="0" r="0" b="0"/>
            </a:stretch>
          </a:blipFill>
        </p:spPr>
      </p:sp>
      <p:sp>
        <p:nvSpPr>
          <p:cNvPr name="TextBox 6" id="6"/>
          <p:cNvSpPr txBox="true"/>
          <p:nvPr/>
        </p:nvSpPr>
        <p:spPr>
          <a:xfrm rot="0">
            <a:off x="769838" y="429342"/>
            <a:ext cx="4416013" cy="1196072"/>
          </a:xfrm>
          <a:prstGeom prst="rect">
            <a:avLst/>
          </a:prstGeom>
        </p:spPr>
        <p:txBody>
          <a:bodyPr anchor="t" rtlCol="false" tIns="0" lIns="0" bIns="0" rIns="0">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name="Freeform 7" id="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972000" y="904785"/>
            <a:ext cx="14859000" cy="1067623"/>
            <a:chOff x="0" y="0"/>
            <a:chExt cx="19812000" cy="1423497"/>
          </a:xfrm>
        </p:grpSpPr>
        <p:sp>
          <p:nvSpPr>
            <p:cNvPr name="Freeform 5" id="5"/>
            <p:cNvSpPr/>
            <p:nvPr/>
          </p:nvSpPr>
          <p:spPr>
            <a:xfrm flipH="false" flipV="false" rot="0">
              <a:off x="0" y="0"/>
              <a:ext cx="19812000" cy="1423497"/>
            </a:xfrm>
            <a:custGeom>
              <a:avLst/>
              <a:gdLst/>
              <a:ahLst/>
              <a:cxnLst/>
              <a:rect r="r" b="b" t="t" l="l"/>
              <a:pathLst>
                <a:path h="1423497" w="19812000">
                  <a:moveTo>
                    <a:pt x="0" y="0"/>
                  </a:moveTo>
                  <a:lnTo>
                    <a:pt x="19812000" y="0"/>
                  </a:lnTo>
                  <a:lnTo>
                    <a:pt x="19812000" y="1423497"/>
                  </a:lnTo>
                  <a:lnTo>
                    <a:pt x="0" y="1423497"/>
                  </a:lnTo>
                  <a:close/>
                </a:path>
              </a:pathLst>
            </a:custGeom>
            <a:solidFill>
              <a:srgbClr val="000000">
                <a:alpha val="0"/>
              </a:srgbClr>
            </a:solidFill>
          </p:spPr>
        </p:sp>
        <p:sp>
          <p:nvSpPr>
            <p:cNvPr name="TextBox 6" id="6"/>
            <p:cNvSpPr txBox="true"/>
            <p:nvPr/>
          </p:nvSpPr>
          <p:spPr>
            <a:xfrm>
              <a:off x="0" y="-57150"/>
              <a:ext cx="19812000" cy="1480647"/>
            </a:xfrm>
            <a:prstGeom prst="rect">
              <a:avLst/>
            </a:prstGeom>
          </p:spPr>
          <p:txBody>
            <a:bodyPr anchor="ctr" rtlCol="false" tIns="0" lIns="0" bIns="0" rIns="0"/>
            <a:lstStyle/>
            <a:p>
              <a:pPr algn="l">
                <a:lnSpc>
                  <a:spcPts val="6415"/>
                </a:lnSpc>
              </a:pPr>
              <a:r>
                <a:rPr lang="en-US" sz="5940">
                  <a:solidFill>
                    <a:srgbClr val="14B2A8"/>
                  </a:solidFill>
                  <a:latin typeface="Impact"/>
                  <a:ea typeface="Impact"/>
                  <a:cs typeface="Impact"/>
                  <a:sym typeface="Impact"/>
                </a:rPr>
                <a:t>5 SEIZOENEN MEER BOMEN NU</a:t>
              </a:r>
            </a:p>
          </p:txBody>
        </p:sp>
      </p:grpSp>
      <p:sp>
        <p:nvSpPr>
          <p:cNvPr name="Freeform 7" id="7"/>
          <p:cNvSpPr/>
          <p:nvPr/>
        </p:nvSpPr>
        <p:spPr>
          <a:xfrm flipH="false" flipV="false" rot="0">
            <a:off x="15922286" y="8214351"/>
            <a:ext cx="2370069" cy="2067538"/>
          </a:xfrm>
          <a:custGeom>
            <a:avLst/>
            <a:gdLst/>
            <a:ahLst/>
            <a:cxnLst/>
            <a:rect r="r" b="b" t="t" l="l"/>
            <a:pathLst>
              <a:path h="2067538" w="2370069">
                <a:moveTo>
                  <a:pt x="0" y="0"/>
                </a:moveTo>
                <a:lnTo>
                  <a:pt x="2370068" y="0"/>
                </a:lnTo>
                <a:lnTo>
                  <a:pt x="2370068" y="2067539"/>
                </a:lnTo>
                <a:lnTo>
                  <a:pt x="0" y="2067539"/>
                </a:lnTo>
                <a:lnTo>
                  <a:pt x="0" y="0"/>
                </a:lnTo>
                <a:close/>
              </a:path>
            </a:pathLst>
          </a:custGeom>
          <a:blipFill>
            <a:blip r:embed="rId7"/>
            <a:stretch>
              <a:fillRect l="0" t="-203" r="0" b="-203"/>
            </a:stretch>
          </a:blipFill>
        </p:spPr>
      </p:sp>
      <p:grpSp>
        <p:nvGrpSpPr>
          <p:cNvPr name="Group 8" id="8"/>
          <p:cNvGrpSpPr/>
          <p:nvPr/>
        </p:nvGrpSpPr>
        <p:grpSpPr>
          <a:xfrm rot="0">
            <a:off x="12427547" y="216552"/>
            <a:ext cx="5669953" cy="5669953"/>
            <a:chOff x="0" y="0"/>
            <a:chExt cx="812800" cy="812800"/>
          </a:xfrm>
        </p:grpSpPr>
        <p:sp>
          <p:nvSpPr>
            <p:cNvPr name="Freeform 9" id="9"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8704" t="-11742" r="0" b="-2138"/>
              </a:stretch>
            </a:blipFill>
          </p:spPr>
        </p:sp>
      </p:grpSp>
      <p:grpSp>
        <p:nvGrpSpPr>
          <p:cNvPr name="Group 10" id="10"/>
          <p:cNvGrpSpPr/>
          <p:nvPr/>
        </p:nvGrpSpPr>
        <p:grpSpPr>
          <a:xfrm rot="0">
            <a:off x="9115236" y="3051529"/>
            <a:ext cx="5246370" cy="5246370"/>
            <a:chOff x="0" y="0"/>
            <a:chExt cx="812800" cy="812800"/>
          </a:xfrm>
        </p:grpSpPr>
        <p:sp>
          <p:nvSpPr>
            <p:cNvPr name="Freeform 11" id="11"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0349" t="0" r="-4" b="0"/>
              </a:stretch>
            </a:blipFill>
          </p:spPr>
        </p:sp>
      </p:grpSp>
      <p:grpSp>
        <p:nvGrpSpPr>
          <p:cNvPr name="Group 12" id="12"/>
          <p:cNvGrpSpPr/>
          <p:nvPr/>
        </p:nvGrpSpPr>
        <p:grpSpPr>
          <a:xfrm rot="0">
            <a:off x="12772038" y="5238937"/>
            <a:ext cx="6117924" cy="6117924"/>
            <a:chOff x="0" y="0"/>
            <a:chExt cx="812800" cy="812800"/>
          </a:xfrm>
        </p:grpSpPr>
        <p:sp>
          <p:nvSpPr>
            <p:cNvPr name="Freeform 13" id="13"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6539" r="0" b="0"/>
              </a:stretch>
            </a:blipFill>
          </p:spPr>
        </p:sp>
      </p:grpSp>
      <p:sp>
        <p:nvSpPr>
          <p:cNvPr name="TextBox 14" id="14"/>
          <p:cNvSpPr txBox="true"/>
          <p:nvPr/>
        </p:nvSpPr>
        <p:spPr>
          <a:xfrm rot="0">
            <a:off x="1034865" y="2515887"/>
            <a:ext cx="7718421" cy="6328410"/>
          </a:xfrm>
          <a:prstGeom prst="rect">
            <a:avLst/>
          </a:prstGeom>
        </p:spPr>
        <p:txBody>
          <a:bodyPr anchor="t" rtlCol="false" tIns="0" lIns="0" bIns="0" rIns="0">
            <a:spAutoFit/>
          </a:bodyPr>
          <a:lstStyle/>
          <a:p>
            <a:pPr algn="l" marL="542925" indent="-271462" lvl="1">
              <a:lnSpc>
                <a:spcPts val="4170"/>
              </a:lnSpc>
              <a:buFont typeface="Arial"/>
              <a:buChar char="•"/>
            </a:pPr>
            <a:r>
              <a:rPr lang="en-US" sz="3000">
                <a:solidFill>
                  <a:srgbClr val="000000"/>
                </a:solidFill>
                <a:latin typeface="Arial"/>
                <a:ea typeface="Arial"/>
                <a:cs typeface="Arial"/>
                <a:sym typeface="Arial"/>
              </a:rPr>
              <a:t>2,5 miljoen bomen verplant in 5 seizoenen</a:t>
            </a:r>
          </a:p>
          <a:p>
            <a:pPr algn="l" marL="1228725" indent="-409575" lvl="2">
              <a:lnSpc>
                <a:spcPts val="4170"/>
              </a:lnSpc>
              <a:buFont typeface="Arial"/>
              <a:buChar char="⚬"/>
            </a:pPr>
            <a:r>
              <a:rPr lang="en-US" sz="3000">
                <a:solidFill>
                  <a:srgbClr val="001E2E"/>
                </a:solidFill>
                <a:latin typeface="Arial"/>
                <a:ea typeface="Arial"/>
                <a:cs typeface="Arial"/>
                <a:sym typeface="Arial"/>
              </a:rPr>
              <a:t>Zaailingen</a:t>
            </a:r>
          </a:p>
          <a:p>
            <a:pPr algn="l" marL="1228725" indent="-409575" lvl="2">
              <a:lnSpc>
                <a:spcPts val="4170"/>
              </a:lnSpc>
              <a:buFont typeface="Arial"/>
              <a:buChar char="⚬"/>
            </a:pPr>
            <a:r>
              <a:rPr lang="en-US" sz="3000">
                <a:solidFill>
                  <a:srgbClr val="001E2E"/>
                </a:solidFill>
                <a:latin typeface="Arial"/>
                <a:ea typeface="Arial"/>
                <a:cs typeface="Arial"/>
                <a:sym typeface="Arial"/>
              </a:rPr>
              <a:t>Stekken</a:t>
            </a:r>
          </a:p>
          <a:p>
            <a:pPr algn="l" marL="1228725" indent="-409575" lvl="2">
              <a:lnSpc>
                <a:spcPts val="4170"/>
              </a:lnSpc>
              <a:buFont typeface="Arial"/>
              <a:buChar char="⚬"/>
            </a:pPr>
            <a:r>
              <a:rPr lang="en-US" sz="3000">
                <a:solidFill>
                  <a:srgbClr val="001E2E"/>
                </a:solidFill>
                <a:latin typeface="Arial"/>
                <a:ea typeface="Arial"/>
                <a:cs typeface="Arial"/>
                <a:sym typeface="Arial"/>
              </a:rPr>
              <a:t>Kweekoverschot</a:t>
            </a:r>
          </a:p>
          <a:p>
            <a:pPr algn="l" marL="542925" indent="-271462" lvl="1">
              <a:lnSpc>
                <a:spcPts val="4170"/>
              </a:lnSpc>
              <a:buFont typeface="Arial"/>
              <a:buChar char="•"/>
            </a:pPr>
            <a:r>
              <a:rPr lang="en-US" sz="3000">
                <a:solidFill>
                  <a:srgbClr val="001E2E"/>
                </a:solidFill>
                <a:latin typeface="Arial"/>
                <a:ea typeface="Arial"/>
                <a:cs typeface="Arial"/>
                <a:sym typeface="Arial"/>
              </a:rPr>
              <a:t>Slagingspercentage: tussen 70 en 80%</a:t>
            </a:r>
          </a:p>
          <a:p>
            <a:pPr algn="l" marL="542925" indent="-271462" lvl="1">
              <a:lnSpc>
                <a:spcPts val="4170"/>
              </a:lnSpc>
              <a:buFont typeface="Arial"/>
              <a:buChar char="•"/>
            </a:pPr>
            <a:r>
              <a:rPr lang="en-US" sz="3000">
                <a:solidFill>
                  <a:srgbClr val="000000"/>
                </a:solidFill>
                <a:latin typeface="Arial"/>
                <a:ea typeface="Arial"/>
                <a:cs typeface="Arial"/>
                <a:sym typeface="Arial"/>
              </a:rPr>
              <a:t>Circa 5.000 </a:t>
            </a:r>
            <a:r>
              <a:rPr lang="en-US" sz="3000">
                <a:solidFill>
                  <a:srgbClr val="001E2E"/>
                </a:solidFill>
                <a:latin typeface="Arial"/>
                <a:ea typeface="Arial"/>
                <a:cs typeface="Arial"/>
                <a:sym typeface="Arial"/>
              </a:rPr>
              <a:t>oogst-, uitdeel- en plantevents </a:t>
            </a:r>
          </a:p>
          <a:p>
            <a:pPr algn="l" marL="542925" indent="-271462" lvl="1">
              <a:lnSpc>
                <a:spcPts val="4170"/>
              </a:lnSpc>
            </a:pPr>
            <a:r>
              <a:rPr lang="en-US" sz="3000">
                <a:solidFill>
                  <a:srgbClr val="001E2E"/>
                </a:solidFill>
                <a:latin typeface="Arial"/>
                <a:ea typeface="Arial"/>
                <a:cs typeface="Arial"/>
                <a:sym typeface="Arial"/>
              </a:rPr>
              <a:t>door het hele land</a:t>
            </a:r>
          </a:p>
          <a:p>
            <a:pPr algn="l" marL="542925" indent="-271462" lvl="1">
              <a:lnSpc>
                <a:spcPts val="4170"/>
              </a:lnSpc>
              <a:buFont typeface="Arial"/>
              <a:buChar char="•"/>
            </a:pPr>
            <a:r>
              <a:rPr lang="en-US" sz="3000">
                <a:solidFill>
                  <a:srgbClr val="001E2E"/>
                </a:solidFill>
                <a:latin typeface="Arial"/>
                <a:ea typeface="Arial"/>
                <a:cs typeface="Arial"/>
                <a:sym typeface="Arial"/>
              </a:rPr>
              <a:t>Meer dan 31.000 deelnemers</a:t>
            </a:r>
          </a:p>
          <a:p>
            <a:pPr algn="l" marL="542925" indent="-271462" lvl="1">
              <a:lnSpc>
                <a:spcPts val="4170"/>
              </a:lnSpc>
              <a:buFont typeface="Arial"/>
              <a:buChar char="•"/>
            </a:pPr>
            <a:r>
              <a:rPr lang="en-US" sz="3000">
                <a:solidFill>
                  <a:srgbClr val="001E2E"/>
                </a:solidFill>
                <a:latin typeface="Arial"/>
                <a:ea typeface="Arial"/>
                <a:cs typeface="Arial"/>
                <a:sym typeface="Arial"/>
              </a:rPr>
              <a:t>Online database (Bomenplanner) + App</a:t>
            </a:r>
          </a:p>
          <a:p>
            <a:pPr algn="l" marL="542925" indent="-271462" lvl="1">
              <a:lnSpc>
                <a:spcPts val="4170"/>
              </a:lnSpc>
              <a:buFont typeface="Arial"/>
              <a:buChar char="•"/>
            </a:pPr>
            <a:r>
              <a:rPr lang="en-US" sz="3000">
                <a:solidFill>
                  <a:srgbClr val="000000"/>
                </a:solidFill>
                <a:latin typeface="Arial"/>
                <a:ea typeface="Arial"/>
                <a:cs typeface="Arial"/>
                <a:sym typeface="Arial"/>
              </a:rPr>
              <a:t>Bomenvinder</a:t>
            </a:r>
          </a:p>
          <a:p>
            <a:pPr algn="l" marL="542925" indent="-271462" lvl="1">
              <a:lnSpc>
                <a:spcPts val="4170"/>
              </a:lnSpc>
              <a:buFont typeface="Arial"/>
              <a:buChar char="•"/>
            </a:pPr>
            <a:r>
              <a:rPr lang="en-US" sz="3000">
                <a:solidFill>
                  <a:srgbClr val="001E2E"/>
                </a:solidFill>
                <a:latin typeface="Arial"/>
                <a:ea typeface="Arial"/>
                <a:cs typeface="Arial"/>
                <a:sym typeface="Arial"/>
              </a:rPr>
              <a:t>Duitsland, VK en Frankrijk doen ook mee</a:t>
            </a:r>
          </a:p>
          <a:p>
            <a:pPr algn="l" marL="542925" indent="-271462" lvl="1">
              <a:lnSpc>
                <a:spcPts val="417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800101"/>
            <a:ext cx="6306624" cy="1191539"/>
            <a:chOff x="0" y="0"/>
            <a:chExt cx="8408832" cy="1588719"/>
          </a:xfrm>
        </p:grpSpPr>
        <p:sp>
          <p:nvSpPr>
            <p:cNvPr name="Freeform 5" id="5"/>
            <p:cNvSpPr/>
            <p:nvPr/>
          </p:nvSpPr>
          <p:spPr>
            <a:xfrm flipH="false" flipV="false" rot="0">
              <a:off x="0" y="0"/>
              <a:ext cx="8408832" cy="1588719"/>
            </a:xfrm>
            <a:custGeom>
              <a:avLst/>
              <a:gdLst/>
              <a:ahLst/>
              <a:cxnLst/>
              <a:rect r="r" b="b" t="t" l="l"/>
              <a:pathLst>
                <a:path h="1588719" w="8408832">
                  <a:moveTo>
                    <a:pt x="0" y="0"/>
                  </a:moveTo>
                  <a:lnTo>
                    <a:pt x="8408832" y="0"/>
                  </a:lnTo>
                  <a:lnTo>
                    <a:pt x="8408832" y="1588719"/>
                  </a:lnTo>
                  <a:lnTo>
                    <a:pt x="0" y="1588719"/>
                  </a:lnTo>
                  <a:close/>
                </a:path>
              </a:pathLst>
            </a:custGeom>
            <a:solidFill>
              <a:srgbClr val="000000">
                <a:alpha val="0"/>
              </a:srgbClr>
            </a:solidFill>
          </p:spPr>
        </p:sp>
        <p:sp>
          <p:nvSpPr>
            <p:cNvPr name="TextBox 6" id="6"/>
            <p:cNvSpPr txBox="true"/>
            <p:nvPr/>
          </p:nvSpPr>
          <p:spPr>
            <a:xfrm>
              <a:off x="0" y="-57150"/>
              <a:ext cx="8408832" cy="16458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name="Group 7" id="7"/>
          <p:cNvGrpSpPr>
            <a:grpSpLocks noChangeAspect="true"/>
          </p:cNvGrpSpPr>
          <p:nvPr/>
        </p:nvGrpSpPr>
        <p:grpSpPr>
          <a:xfrm rot="0">
            <a:off x="10645341" y="0"/>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5794" t="-21269" r="-33642" b="0"/>
              </a:stretch>
            </a:blipFill>
          </p:spPr>
        </p:sp>
      </p:grpSp>
      <p:sp>
        <p:nvSpPr>
          <p:cNvPr name="TextBox 9" id="9"/>
          <p:cNvSpPr txBox="true"/>
          <p:nvPr/>
        </p:nvSpPr>
        <p:spPr>
          <a:xfrm rot="0">
            <a:off x="1063440" y="2574276"/>
            <a:ext cx="9295444" cy="48482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algn="l" marL="542925" indent="-271462" lvl="1">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algn="l" marL="542925" indent="-271462" lvl="1">
              <a:lnSpc>
                <a:spcPts val="4200"/>
              </a:lnSpc>
              <a:buFont typeface="Arial"/>
              <a:buChar char="•"/>
            </a:pPr>
            <a:r>
              <a:rPr lang="en-US" sz="3000">
                <a:solidFill>
                  <a:srgbClr val="001E2E"/>
                </a:solidFill>
                <a:latin typeface="Arial"/>
                <a:ea typeface="Arial"/>
                <a:cs typeface="Arial"/>
                <a:sym typeface="Arial"/>
              </a:rPr>
              <a:t>Met een landelijk team </a:t>
            </a:r>
          </a:p>
          <a:p>
            <a:pPr algn="l" marL="542925" indent="-271462" lvl="1">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algn="l" marL="542925" indent="-271462" lvl="1">
              <a:lnSpc>
                <a:spcPts val="4200"/>
              </a:lnSpc>
              <a:buFont typeface="Arial"/>
              <a:buChar char="•"/>
            </a:pPr>
            <a:r>
              <a:rPr lang="en-US" sz="3000">
                <a:solidFill>
                  <a:srgbClr val="001E2E"/>
                </a:solidFill>
                <a:latin typeface="Arial"/>
                <a:ea typeface="Arial"/>
                <a:cs typeface="Arial"/>
                <a:sym typeface="Arial"/>
              </a:rPr>
              <a:t>Middels de Bomenplanner (app)</a:t>
            </a:r>
          </a:p>
          <a:p>
            <a:pPr algn="l" marL="542925" indent="-271462" lvl="1">
              <a:lnSpc>
                <a:spcPts val="4200"/>
              </a:lnSpc>
              <a:buFont typeface="Arial"/>
              <a:buChar char="•"/>
            </a:pPr>
            <a:r>
              <a:rPr lang="en-US" sz="3000">
                <a:solidFill>
                  <a:srgbClr val="001E2E"/>
                </a:solidFill>
                <a:latin typeface="Arial"/>
                <a:ea typeface="Arial"/>
                <a:cs typeface="Arial"/>
                <a:sym typeface="Arial"/>
              </a:rPr>
              <a:t>Geen ingewikkelde contracten</a:t>
            </a:r>
          </a:p>
          <a:p>
            <a:pPr algn="l" marL="542925" indent="-271462" lvl="1">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
        <p:nvSpPr>
          <p:cNvPr name="Freeform 11" id="11"/>
          <p:cNvSpPr/>
          <p:nvPr/>
        </p:nvSpPr>
        <p:spPr>
          <a:xfrm flipH="false" flipV="false" rot="0">
            <a:off x="7943596" y="6437683"/>
            <a:ext cx="2407986" cy="3611979"/>
          </a:xfrm>
          <a:custGeom>
            <a:avLst/>
            <a:gdLst/>
            <a:ahLst/>
            <a:cxnLst/>
            <a:rect r="r" b="b" t="t" l="l"/>
            <a:pathLst>
              <a:path h="3611979" w="2407986">
                <a:moveTo>
                  <a:pt x="0" y="0"/>
                </a:moveTo>
                <a:lnTo>
                  <a:pt x="2407985" y="0"/>
                </a:lnTo>
                <a:lnTo>
                  <a:pt x="2407985" y="3611978"/>
                </a:lnTo>
                <a:lnTo>
                  <a:pt x="0" y="3611978"/>
                </a:lnTo>
                <a:lnTo>
                  <a:pt x="0" y="0"/>
                </a:lnTo>
                <a:close/>
              </a:path>
            </a:pathLst>
          </a:custGeom>
          <a:blipFill>
            <a:blip r:embed="rId8"/>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1181528" y="6221554"/>
            <a:ext cx="2452688" cy="2452688"/>
          </a:xfrm>
          <a:custGeom>
            <a:avLst/>
            <a:gdLst/>
            <a:ahLst/>
            <a:cxnLst/>
            <a:rect r="r" b="b" t="t" l="l"/>
            <a:pathLst>
              <a:path h="2452688" w="2452688">
                <a:moveTo>
                  <a:pt x="0" y="0"/>
                </a:moveTo>
                <a:lnTo>
                  <a:pt x="2452687" y="0"/>
                </a:lnTo>
                <a:lnTo>
                  <a:pt x="2452687" y="2452688"/>
                </a:lnTo>
                <a:lnTo>
                  <a:pt x="0" y="2452688"/>
                </a:lnTo>
                <a:lnTo>
                  <a:pt x="0" y="0"/>
                </a:lnTo>
                <a:close/>
              </a:path>
            </a:pathLst>
          </a:custGeom>
          <a:blipFill>
            <a:blip r:embed="rId5"/>
            <a:stretch>
              <a:fillRect l="0" t="0" r="0" b="0"/>
            </a:stretch>
          </a:blipFill>
        </p:spPr>
      </p:sp>
      <p:sp>
        <p:nvSpPr>
          <p:cNvPr name="Freeform 4" id="4"/>
          <p:cNvSpPr/>
          <p:nvPr/>
        </p:nvSpPr>
        <p:spPr>
          <a:xfrm flipH="false" flipV="false" rot="0">
            <a:off x="14736780" y="6384567"/>
            <a:ext cx="2148399" cy="2057811"/>
          </a:xfrm>
          <a:custGeom>
            <a:avLst/>
            <a:gdLst/>
            <a:ahLst/>
            <a:cxnLst/>
            <a:rect r="r" b="b" t="t" l="l"/>
            <a:pathLst>
              <a:path h="2057811" w="2148399">
                <a:moveTo>
                  <a:pt x="0" y="0"/>
                </a:moveTo>
                <a:lnTo>
                  <a:pt x="2148399" y="0"/>
                </a:lnTo>
                <a:lnTo>
                  <a:pt x="2148399" y="2057811"/>
                </a:lnTo>
                <a:lnTo>
                  <a:pt x="0" y="2057811"/>
                </a:lnTo>
                <a:lnTo>
                  <a:pt x="0" y="0"/>
                </a:lnTo>
                <a:close/>
              </a:path>
            </a:pathLst>
          </a:custGeom>
          <a:blipFill>
            <a:blip r:embed="rId6"/>
            <a:stretch>
              <a:fillRect l="0" t="0" r="0" b="-153"/>
            </a:stretch>
          </a:blipFill>
        </p:spPr>
      </p:sp>
      <p:sp>
        <p:nvSpPr>
          <p:cNvPr name="Freeform 5" id="5" descr="Afbeelding met schoeisel, kleding, tekenfilm, persoon  Automatisch gegenereerde beschrijving"/>
          <p:cNvSpPr/>
          <p:nvPr/>
        </p:nvSpPr>
        <p:spPr>
          <a:xfrm flipH="false" flipV="false" rot="0">
            <a:off x="4459398" y="6260676"/>
            <a:ext cx="2614611" cy="2231134"/>
          </a:xfrm>
          <a:custGeom>
            <a:avLst/>
            <a:gdLst/>
            <a:ahLst/>
            <a:cxnLst/>
            <a:rect r="r" b="b" t="t" l="l"/>
            <a:pathLst>
              <a:path h="2231134" w="2614611">
                <a:moveTo>
                  <a:pt x="0" y="0"/>
                </a:moveTo>
                <a:lnTo>
                  <a:pt x="2614611" y="0"/>
                </a:lnTo>
                <a:lnTo>
                  <a:pt x="2614611" y="2231134"/>
                </a:lnTo>
                <a:lnTo>
                  <a:pt x="0" y="2231134"/>
                </a:lnTo>
                <a:lnTo>
                  <a:pt x="0" y="0"/>
                </a:lnTo>
                <a:close/>
              </a:path>
            </a:pathLst>
          </a:custGeom>
          <a:blipFill>
            <a:blip r:embed="rId7"/>
            <a:stretch>
              <a:fillRect l="0" t="0" r="0" b="0"/>
            </a:stretch>
          </a:blipFill>
        </p:spPr>
      </p:sp>
      <p:sp>
        <p:nvSpPr>
          <p:cNvPr name="Freeform 6" id="6" descr="Afbeelding met kleding, persoon, tekenfilm, illustratie  Automatisch gegenereerde beschrijving"/>
          <p:cNvSpPr/>
          <p:nvPr/>
        </p:nvSpPr>
        <p:spPr>
          <a:xfrm flipH="false" flipV="false" rot="0">
            <a:off x="1454004" y="6443109"/>
            <a:ext cx="2387767" cy="2048703"/>
          </a:xfrm>
          <a:custGeom>
            <a:avLst/>
            <a:gdLst/>
            <a:ahLst/>
            <a:cxnLst/>
            <a:rect r="r" b="b" t="t" l="l"/>
            <a:pathLst>
              <a:path h="2048703" w="2387767">
                <a:moveTo>
                  <a:pt x="0" y="0"/>
                </a:moveTo>
                <a:lnTo>
                  <a:pt x="2387767" y="0"/>
                </a:lnTo>
                <a:lnTo>
                  <a:pt x="2387767" y="2048703"/>
                </a:lnTo>
                <a:lnTo>
                  <a:pt x="0" y="2048703"/>
                </a:lnTo>
                <a:lnTo>
                  <a:pt x="0" y="0"/>
                </a:lnTo>
                <a:close/>
              </a:path>
            </a:pathLst>
          </a:custGeom>
          <a:blipFill>
            <a:blip r:embed="rId8"/>
            <a:stretch>
              <a:fillRect l="0" t="-58" r="0" b="-58"/>
            </a:stretch>
          </a:blipFill>
        </p:spPr>
      </p:sp>
      <p:sp>
        <p:nvSpPr>
          <p:cNvPr name="Freeform 7" id="7"/>
          <p:cNvSpPr/>
          <p:nvPr/>
        </p:nvSpPr>
        <p:spPr>
          <a:xfrm flipH="false" flipV="false" rot="0">
            <a:off x="13561484" y="2101173"/>
            <a:ext cx="4706770" cy="3326814"/>
          </a:xfrm>
          <a:custGeom>
            <a:avLst/>
            <a:gdLst/>
            <a:ahLst/>
            <a:cxnLst/>
            <a:rect r="r" b="b" t="t" l="l"/>
            <a:pathLst>
              <a:path h="3326814" w="4706770">
                <a:moveTo>
                  <a:pt x="0" y="0"/>
                </a:moveTo>
                <a:lnTo>
                  <a:pt x="4706770" y="0"/>
                </a:lnTo>
                <a:lnTo>
                  <a:pt x="4706770" y="3326814"/>
                </a:lnTo>
                <a:lnTo>
                  <a:pt x="0" y="3326814"/>
                </a:lnTo>
                <a:lnTo>
                  <a:pt x="0" y="0"/>
                </a:lnTo>
                <a:close/>
              </a:path>
            </a:pathLst>
          </a:custGeom>
          <a:blipFill>
            <a:blip r:embed="rId9">
              <a:extLst>
                <a:ext uri="{96DAC541-7B7A-43D3-8B79-37D633B846F1}">
                  <asvg:svgBlip xmlns:asvg="http://schemas.microsoft.com/office/drawing/2016/SVG/main" r:embed="rId10"/>
                </a:ext>
              </a:extLst>
            </a:blip>
            <a:stretch>
              <a:fillRect l="0" t="-18" r="0" b="-18"/>
            </a:stretch>
          </a:blipFill>
        </p:spPr>
      </p:sp>
      <p:sp>
        <p:nvSpPr>
          <p:cNvPr name="TextBox 8" id="8"/>
          <p:cNvSpPr txBox="true"/>
          <p:nvPr/>
        </p:nvSpPr>
        <p:spPr>
          <a:xfrm rot="0">
            <a:off x="11385134" y="5139558"/>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name="TextBox 9" id="9"/>
          <p:cNvSpPr txBox="true"/>
          <p:nvPr/>
        </p:nvSpPr>
        <p:spPr>
          <a:xfrm rot="0">
            <a:off x="1347700"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name="Freeform 10" id="10"/>
          <p:cNvSpPr/>
          <p:nvPr/>
        </p:nvSpPr>
        <p:spPr>
          <a:xfrm flipH="false" flipV="false" rot="0">
            <a:off x="11332362" y="2814077"/>
            <a:ext cx="2496240" cy="2496240"/>
          </a:xfrm>
          <a:custGeom>
            <a:avLst/>
            <a:gdLst/>
            <a:ahLst/>
            <a:cxnLst/>
            <a:rect r="r" b="b" t="t" l="l"/>
            <a:pathLst>
              <a:path h="2496240" w="2496240">
                <a:moveTo>
                  <a:pt x="0" y="0"/>
                </a:moveTo>
                <a:lnTo>
                  <a:pt x="2496240" y="0"/>
                </a:lnTo>
                <a:lnTo>
                  <a:pt x="2496240" y="2496240"/>
                </a:lnTo>
                <a:lnTo>
                  <a:pt x="0" y="2496240"/>
                </a:lnTo>
                <a:lnTo>
                  <a:pt x="0" y="0"/>
                </a:lnTo>
                <a:close/>
              </a:path>
            </a:pathLst>
          </a:custGeom>
          <a:blipFill>
            <a:blip r:embed="rId11"/>
            <a:stretch>
              <a:fillRect l="0" t="0" r="0" b="0"/>
            </a:stretch>
          </a:blipFill>
        </p:spPr>
      </p:sp>
      <p:sp>
        <p:nvSpPr>
          <p:cNvPr name="Freeform 11" id="11"/>
          <p:cNvSpPr/>
          <p:nvPr/>
        </p:nvSpPr>
        <p:spPr>
          <a:xfrm flipH="false" flipV="false" rot="0">
            <a:off x="8039300" y="3099086"/>
            <a:ext cx="2159167" cy="1921556"/>
          </a:xfrm>
          <a:custGeom>
            <a:avLst/>
            <a:gdLst/>
            <a:ahLst/>
            <a:cxnLst/>
            <a:rect r="r" b="b" t="t" l="l"/>
            <a:pathLst>
              <a:path h="1921556" w="2159167">
                <a:moveTo>
                  <a:pt x="0" y="0"/>
                </a:moveTo>
                <a:lnTo>
                  <a:pt x="2159167" y="0"/>
                </a:lnTo>
                <a:lnTo>
                  <a:pt x="2159167" y="1921555"/>
                </a:lnTo>
                <a:lnTo>
                  <a:pt x="0" y="1921555"/>
                </a:lnTo>
                <a:lnTo>
                  <a:pt x="0" y="0"/>
                </a:lnTo>
                <a:close/>
              </a:path>
            </a:pathLst>
          </a:custGeom>
          <a:blipFill>
            <a:blip r:embed="rId12"/>
            <a:stretch>
              <a:fillRect l="0" t="0" r="0" b="0"/>
            </a:stretch>
          </a:blipFill>
        </p:spPr>
      </p:sp>
      <p:sp>
        <p:nvSpPr>
          <p:cNvPr name="Freeform 12" id="12"/>
          <p:cNvSpPr/>
          <p:nvPr/>
        </p:nvSpPr>
        <p:spPr>
          <a:xfrm flipH="false" flipV="false" rot="0">
            <a:off x="1311199" y="2903967"/>
            <a:ext cx="2342806" cy="2342807"/>
          </a:xfrm>
          <a:custGeom>
            <a:avLst/>
            <a:gdLst/>
            <a:ahLst/>
            <a:cxnLst/>
            <a:rect r="r" b="b" t="t" l="l"/>
            <a:pathLst>
              <a:path h="2342807" w="2342806">
                <a:moveTo>
                  <a:pt x="0" y="0"/>
                </a:moveTo>
                <a:lnTo>
                  <a:pt x="2342807" y="0"/>
                </a:lnTo>
                <a:lnTo>
                  <a:pt x="2342807" y="2342807"/>
                </a:lnTo>
                <a:lnTo>
                  <a:pt x="0" y="2342807"/>
                </a:lnTo>
                <a:lnTo>
                  <a:pt x="0" y="0"/>
                </a:lnTo>
                <a:close/>
              </a:path>
            </a:pathLst>
          </a:custGeom>
          <a:blipFill>
            <a:blip r:embed="rId13"/>
            <a:stretch>
              <a:fillRect l="0" t="0" r="0" b="0"/>
            </a:stretch>
          </a:blipFill>
        </p:spPr>
      </p:sp>
      <p:sp>
        <p:nvSpPr>
          <p:cNvPr name="Freeform 13" id="13"/>
          <p:cNvSpPr/>
          <p:nvPr/>
        </p:nvSpPr>
        <p:spPr>
          <a:xfrm flipH="true" flipV="false" rot="0">
            <a:off x="4367360" y="3131234"/>
            <a:ext cx="2659754" cy="1929446"/>
          </a:xfrm>
          <a:custGeom>
            <a:avLst/>
            <a:gdLst/>
            <a:ahLst/>
            <a:cxnLst/>
            <a:rect r="r" b="b" t="t" l="l"/>
            <a:pathLst>
              <a:path h="1929446" w="2659754">
                <a:moveTo>
                  <a:pt x="2659753" y="0"/>
                </a:moveTo>
                <a:lnTo>
                  <a:pt x="0" y="0"/>
                </a:lnTo>
                <a:lnTo>
                  <a:pt x="0" y="1929445"/>
                </a:lnTo>
                <a:lnTo>
                  <a:pt x="2659753" y="1929445"/>
                </a:lnTo>
                <a:lnTo>
                  <a:pt x="2659753" y="0"/>
                </a:lnTo>
                <a:close/>
              </a:path>
            </a:pathLst>
          </a:custGeom>
          <a:blipFill>
            <a:blip r:embed="rId14"/>
            <a:stretch>
              <a:fillRect l="-5794" t="0" r="-5794" b="0"/>
            </a:stretch>
          </a:blipFill>
        </p:spPr>
      </p:sp>
      <p:sp>
        <p:nvSpPr>
          <p:cNvPr name="Freeform 14" id="14"/>
          <p:cNvSpPr/>
          <p:nvPr/>
        </p:nvSpPr>
        <p:spPr>
          <a:xfrm flipH="false" flipV="false" rot="0">
            <a:off x="6820881" y="5792616"/>
            <a:ext cx="4740230" cy="3349687"/>
          </a:xfrm>
          <a:custGeom>
            <a:avLst/>
            <a:gdLst/>
            <a:ahLst/>
            <a:cxnLst/>
            <a:rect r="r" b="b" t="t" l="l"/>
            <a:pathLst>
              <a:path h="3349687" w="4740230">
                <a:moveTo>
                  <a:pt x="0" y="0"/>
                </a:moveTo>
                <a:lnTo>
                  <a:pt x="4740230" y="0"/>
                </a:lnTo>
                <a:lnTo>
                  <a:pt x="4740230" y="3349688"/>
                </a:lnTo>
                <a:lnTo>
                  <a:pt x="0" y="334968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11385134"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name="TextBox 16" id="16"/>
          <p:cNvSpPr txBox="true"/>
          <p:nvPr/>
        </p:nvSpPr>
        <p:spPr>
          <a:xfrm rot="0">
            <a:off x="14435050" y="8596587"/>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name="TextBox 17" id="17"/>
          <p:cNvSpPr txBox="true"/>
          <p:nvPr/>
        </p:nvSpPr>
        <p:spPr>
          <a:xfrm rot="0">
            <a:off x="4397616" y="8596587"/>
            <a:ext cx="2599242"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name="TextBox 18" id="18"/>
          <p:cNvSpPr txBox="true"/>
          <p:nvPr/>
        </p:nvSpPr>
        <p:spPr>
          <a:xfrm rot="0">
            <a:off x="7776966" y="8596587"/>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name="TextBox 19" id="19"/>
          <p:cNvSpPr txBox="true"/>
          <p:nvPr/>
        </p:nvSpPr>
        <p:spPr>
          <a:xfrm rot="0">
            <a:off x="1347700"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name="TextBox 20" id="20"/>
          <p:cNvSpPr txBox="true"/>
          <p:nvPr/>
        </p:nvSpPr>
        <p:spPr>
          <a:xfrm rot="0">
            <a:off x="14435050" y="5139558"/>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name="TextBox 21" id="21"/>
          <p:cNvSpPr txBox="true"/>
          <p:nvPr/>
        </p:nvSpPr>
        <p:spPr>
          <a:xfrm rot="0">
            <a:off x="4633059"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name="TextBox 22" id="22"/>
          <p:cNvSpPr txBox="true"/>
          <p:nvPr/>
        </p:nvSpPr>
        <p:spPr>
          <a:xfrm rot="0">
            <a:off x="7776966" y="5139558"/>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name="Freeform 23" id="23"/>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4" id="24" descr="Afbeelding met schermopname, groen, Rechthoek  Automatisch gegenereerde beschrijving"/>
          <p:cNvSpPr/>
          <p:nvPr/>
        </p:nvSpPr>
        <p:spPr>
          <a:xfrm flipH="false" flipV="false" rot="0">
            <a:off x="0" y="-10109"/>
            <a:ext cx="12738864" cy="2928219"/>
          </a:xfrm>
          <a:custGeom>
            <a:avLst/>
            <a:gdLst/>
            <a:ahLst/>
            <a:cxnLst/>
            <a:rect r="r" b="b" t="t" l="l"/>
            <a:pathLst>
              <a:path h="2928219" w="12738864">
                <a:moveTo>
                  <a:pt x="0" y="0"/>
                </a:moveTo>
                <a:lnTo>
                  <a:pt x="12738864" y="0"/>
                </a:lnTo>
                <a:lnTo>
                  <a:pt x="12738864" y="2928220"/>
                </a:lnTo>
                <a:lnTo>
                  <a:pt x="0" y="2928220"/>
                </a:lnTo>
                <a:lnTo>
                  <a:pt x="0" y="0"/>
                </a:lnTo>
                <a:close/>
              </a:path>
            </a:pathLst>
          </a:custGeom>
          <a:blipFill>
            <a:blip r:embed="rId19"/>
            <a:stretch>
              <a:fillRect l="-6744" t="-78152" r="0" b="-4977"/>
            </a:stretch>
          </a:blipFill>
        </p:spPr>
      </p:sp>
      <p:grpSp>
        <p:nvGrpSpPr>
          <p:cNvPr name="Group 25" id="25"/>
          <p:cNvGrpSpPr/>
          <p:nvPr/>
        </p:nvGrpSpPr>
        <p:grpSpPr>
          <a:xfrm rot="0">
            <a:off x="449033" y="780027"/>
            <a:ext cx="11911214" cy="1067623"/>
            <a:chOff x="0" y="0"/>
            <a:chExt cx="15881619" cy="1423497"/>
          </a:xfrm>
        </p:grpSpPr>
        <p:sp>
          <p:nvSpPr>
            <p:cNvPr name="Freeform 26" id="26"/>
            <p:cNvSpPr/>
            <p:nvPr/>
          </p:nvSpPr>
          <p:spPr>
            <a:xfrm flipH="false" flipV="false" rot="0">
              <a:off x="0" y="0"/>
              <a:ext cx="15881620" cy="1423497"/>
            </a:xfrm>
            <a:custGeom>
              <a:avLst/>
              <a:gdLst/>
              <a:ahLst/>
              <a:cxnLst/>
              <a:rect r="r" b="b" t="t" l="l"/>
              <a:pathLst>
                <a:path h="1423497" w="15881620">
                  <a:moveTo>
                    <a:pt x="0" y="0"/>
                  </a:moveTo>
                  <a:lnTo>
                    <a:pt x="15881620" y="0"/>
                  </a:lnTo>
                  <a:lnTo>
                    <a:pt x="15881620" y="1423497"/>
                  </a:lnTo>
                  <a:lnTo>
                    <a:pt x="0" y="1423497"/>
                  </a:lnTo>
                  <a:close/>
                </a:path>
              </a:pathLst>
            </a:custGeom>
            <a:solidFill>
              <a:srgbClr val="000000">
                <a:alpha val="0"/>
              </a:srgbClr>
            </a:solidFill>
          </p:spPr>
        </p:sp>
        <p:sp>
          <p:nvSpPr>
            <p:cNvPr name="TextBox 27" id="27"/>
            <p:cNvSpPr txBox="true"/>
            <p:nvPr/>
          </p:nvSpPr>
          <p:spPr>
            <a:xfrm>
              <a:off x="0" y="-57150"/>
              <a:ext cx="15881619" cy="1480647"/>
            </a:xfrm>
            <a:prstGeom prst="rect">
              <a:avLst/>
            </a:prstGeom>
          </p:spPr>
          <p:txBody>
            <a:bodyPr anchor="ctr" rtlCol="false" tIns="0" lIns="0" bIns="0" rIns="0"/>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DAGs1ew5tFY</dc:identifier>
  <dcterms:modified xsi:type="dcterms:W3CDTF">2011-08-01T06:04:30Z</dcterms:modified>
  <cp:revision>1</cp:revision>
  <dc:title>PPP MBN S6 (voor Lions).pptx</dc:title>
</cp:coreProperties>
</file>