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x="18288000" cy="10287000"/>
  <p:notesSz cx="6858000" cy="9144000"/>
  <p:embeddedFontLst>
    <p:embeddedFont>
      <p:font typeface="Impact" charset="1" panose="020B0806030902050204"/>
      <p:regular r:id="rId73"/>
    </p:embeddedFont>
    <p:embeddedFont>
      <p:font typeface="Arial" charset="1" panose="020B0502020202020204"/>
      <p:regular r:id="rId74"/>
    </p:embeddedFont>
    <p:embeddedFont>
      <p:font typeface="Arial Italics" charset="1" panose="020B0502020202090204"/>
      <p:regular r:id="rId75"/>
    </p:embeddedFont>
    <p:embeddedFont>
      <p:font typeface="Arial Bold" charset="1" panose="020B0802020202020204"/>
      <p:regular r:id="rId77"/>
    </p:embeddedFont>
    <p:embeddedFont>
      <p:font typeface="TT Chocolates Bold" charset="1" panose="02000803020000020003"/>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notesSlides/notesSlide25.xml" Type="http://schemas.openxmlformats.org/officeDocument/2006/relationships/notesSlide"/><Relationship Id="rId101" Target="notesSlides/notesSlide26.xml" Type="http://schemas.openxmlformats.org/officeDocument/2006/relationships/notesSlide"/><Relationship Id="rId102" Target="notesSlides/notesSlide27.xml" Type="http://schemas.openxmlformats.org/officeDocument/2006/relationships/notesSlide"/><Relationship Id="rId103" Target="notesSlides/notesSlide28.xml" Type="http://schemas.openxmlformats.org/officeDocument/2006/relationships/notesSlide"/><Relationship Id="rId104" Target="notesSlides/notesSlide29.xml" Type="http://schemas.openxmlformats.org/officeDocument/2006/relationships/notesSlide"/><Relationship Id="rId105" Target="notesSlides/notesSlide30.xml" Type="http://schemas.openxmlformats.org/officeDocument/2006/relationships/notesSlide"/><Relationship Id="rId106" Target="notesSlides/notesSlide31.xml" Type="http://schemas.openxmlformats.org/officeDocument/2006/relationships/notesSlide"/><Relationship Id="rId107" Target="notesSlides/notesSlide32.xml" Type="http://schemas.openxmlformats.org/officeDocument/2006/relationships/notesSlide"/><Relationship Id="rId108" Target="notesSlides/notesSlide33.xml" Type="http://schemas.openxmlformats.org/officeDocument/2006/relationships/notesSlide"/><Relationship Id="rId109" Target="notesSlides/notesSlide34.xml" Type="http://schemas.openxmlformats.org/officeDocument/2006/relationships/notesSlide"/><Relationship Id="rId11" Target="slides/slide6.xml" Type="http://schemas.openxmlformats.org/officeDocument/2006/relationships/slide"/><Relationship Id="rId110" Target="notesSlides/notesSlide35.xml" Type="http://schemas.openxmlformats.org/officeDocument/2006/relationships/notesSlide"/><Relationship Id="rId111" Target="notesSlides/notesSlide36.xml" Type="http://schemas.openxmlformats.org/officeDocument/2006/relationships/notesSlide"/><Relationship Id="rId112" Target="notesSlides/notesSlide37.xml" Type="http://schemas.openxmlformats.org/officeDocument/2006/relationships/notesSlide"/><Relationship Id="rId113" Target="notesSlides/notesSlide38.xml" Type="http://schemas.openxmlformats.org/officeDocument/2006/relationships/notesSlide"/><Relationship Id="rId114" Target="notesSlides/notesSlide39.xml" Type="http://schemas.openxmlformats.org/officeDocument/2006/relationships/notesSlide"/><Relationship Id="rId115" Target="notesSlides/notesSlide40.xml" Type="http://schemas.openxmlformats.org/officeDocument/2006/relationships/notesSlide"/><Relationship Id="rId116" Target="notesSlides/notesSlide41.xml" Type="http://schemas.openxmlformats.org/officeDocument/2006/relationships/notesSlide"/><Relationship Id="rId117" Target="notesSlides/notesSlide42.xml" Type="http://schemas.openxmlformats.org/officeDocument/2006/relationships/notesSlide"/><Relationship Id="rId118" Target="notesSlides/notesSlide43.xml" Type="http://schemas.openxmlformats.org/officeDocument/2006/relationships/notesSlide"/><Relationship Id="rId119" Target="notesSlides/notesSlide44.xml" Type="http://schemas.openxmlformats.org/officeDocument/2006/relationships/notesSlide"/><Relationship Id="rId12" Target="slides/slide7.xml" Type="http://schemas.openxmlformats.org/officeDocument/2006/relationships/slide"/><Relationship Id="rId120" Target="notesSlides/notesSlide45.xml" Type="http://schemas.openxmlformats.org/officeDocument/2006/relationships/notesSlide"/><Relationship Id="rId121" Target="notesSlides/notesSlide46.xml" Type="http://schemas.openxmlformats.org/officeDocument/2006/relationships/notesSlide"/><Relationship Id="rId122" Target="notesSlides/notesSlide47.xml" Type="http://schemas.openxmlformats.org/officeDocument/2006/relationships/notesSlide"/><Relationship Id="rId123" Target="notesSlides/notesSlide48.xml" Type="http://schemas.openxmlformats.org/officeDocument/2006/relationships/notesSlide"/><Relationship Id="rId124" Target="notesSlides/notesSlide49.xml" Type="http://schemas.openxmlformats.org/officeDocument/2006/relationships/notesSlide"/><Relationship Id="rId125" Target="notesSlides/notesSlide50.xml" Type="http://schemas.openxmlformats.org/officeDocument/2006/relationships/notesSlide"/><Relationship Id="rId126" Target="notesSlides/notesSlide51.xml" Type="http://schemas.openxmlformats.org/officeDocument/2006/relationships/notesSlide"/><Relationship Id="rId127" Target="notesSlides/notesSlide52.xml" Type="http://schemas.openxmlformats.org/officeDocument/2006/relationships/notesSlide"/><Relationship Id="rId128" Target="notesSlides/notesSlide53.xml" Type="http://schemas.openxmlformats.org/officeDocument/2006/relationships/note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notesMasters/notesMaster1.xml" Type="http://schemas.openxmlformats.org/officeDocument/2006/relationships/notesMaster"/><Relationship Id="rId7" Target="slides/slide2.xml" Type="http://schemas.openxmlformats.org/officeDocument/2006/relationships/slide"/><Relationship Id="rId70" Target="theme/theme2.xml" Type="http://schemas.openxmlformats.org/officeDocument/2006/relationships/theme"/><Relationship Id="rId71" Target="notesSlides/notesSlide1.xml" Type="http://schemas.openxmlformats.org/officeDocument/2006/relationships/notesSlide"/><Relationship Id="rId72" Target="notesSlides/notesSlide2.xml" Type="http://schemas.openxmlformats.org/officeDocument/2006/relationships/notesSlide"/><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notesSlides/notesSlide3.xml" Type="http://schemas.openxmlformats.org/officeDocument/2006/relationships/notesSlide"/><Relationship Id="rId77" Target="fonts/font77.fntdata" Type="http://schemas.openxmlformats.org/officeDocument/2006/relationships/font"/><Relationship Id="rId78" Target="notesSlides/notesSlide4.xml" Type="http://schemas.openxmlformats.org/officeDocument/2006/relationships/notesSlide"/><Relationship Id="rId79" Target="fonts/font79.fntdata" Type="http://schemas.openxmlformats.org/officeDocument/2006/relationships/font"/><Relationship Id="rId8" Target="slides/slide3.xml" Type="http://schemas.openxmlformats.org/officeDocument/2006/relationships/slide"/><Relationship Id="rId80" Target="notesSlides/notesSlide5.xml" Type="http://schemas.openxmlformats.org/officeDocument/2006/relationships/notesSlide"/><Relationship Id="rId81" Target="notesSlides/notesSlide6.xml" Type="http://schemas.openxmlformats.org/officeDocument/2006/relationships/notesSlide"/><Relationship Id="rId82" Target="notesSlides/notesSlide7.xml" Type="http://schemas.openxmlformats.org/officeDocument/2006/relationships/notesSlide"/><Relationship Id="rId83" Target="notesSlides/notesSlide8.xml" Type="http://schemas.openxmlformats.org/officeDocument/2006/relationships/notesSlide"/><Relationship Id="rId84" Target="notesSlides/notesSlide9.xml" Type="http://schemas.openxmlformats.org/officeDocument/2006/relationships/notesSlide"/><Relationship Id="rId85" Target="notesSlides/notesSlide10.xml" Type="http://schemas.openxmlformats.org/officeDocument/2006/relationships/notesSlide"/><Relationship Id="rId86" Target="notesSlides/notesSlide11.xml" Type="http://schemas.openxmlformats.org/officeDocument/2006/relationships/notesSlide"/><Relationship Id="rId87" Target="notesSlides/notesSlide12.xml" Type="http://schemas.openxmlformats.org/officeDocument/2006/relationships/notesSlide"/><Relationship Id="rId88" Target="notesSlides/notesSlide13.xml" Type="http://schemas.openxmlformats.org/officeDocument/2006/relationships/notesSlide"/><Relationship Id="rId89" Target="notesSlides/notesSlide14.xml" Type="http://schemas.openxmlformats.org/officeDocument/2006/relationships/notesSlide"/><Relationship Id="rId9" Target="slides/slide4.xml" Type="http://schemas.openxmlformats.org/officeDocument/2006/relationships/slide"/><Relationship Id="rId90" Target="notesSlides/notesSlide15.xml" Type="http://schemas.openxmlformats.org/officeDocument/2006/relationships/notesSlide"/><Relationship Id="rId91" Target="notesSlides/notesSlide16.xml" Type="http://schemas.openxmlformats.org/officeDocument/2006/relationships/notesSlide"/><Relationship Id="rId92" Target="notesSlides/notesSlide17.xml" Type="http://schemas.openxmlformats.org/officeDocument/2006/relationships/notesSlide"/><Relationship Id="rId93" Target="notesSlides/notesSlide18.xml" Type="http://schemas.openxmlformats.org/officeDocument/2006/relationships/notesSlide"/><Relationship Id="rId94" Target="notesSlides/notesSlide19.xml" Type="http://schemas.openxmlformats.org/officeDocument/2006/relationships/notesSlide"/><Relationship Id="rId95" Target="notesSlides/notesSlide20.xml" Type="http://schemas.openxmlformats.org/officeDocument/2006/relationships/notesSlide"/><Relationship Id="rId96" Target="notesSlides/notesSlide21.xml" Type="http://schemas.openxmlformats.org/officeDocument/2006/relationships/notesSlide"/><Relationship Id="rId97" Target="notesSlides/notesSlide22.xml" Type="http://schemas.openxmlformats.org/officeDocument/2006/relationships/notesSlide"/><Relationship Id="rId98" Target="notesSlides/notesSlide23.xml" Type="http://schemas.openxmlformats.org/officeDocument/2006/relationships/notesSlide"/><Relationship Id="rId99" Target="notesSlides/notesSlide24.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jpe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1.jpeg" Type="http://schemas.openxmlformats.org/officeDocument/2006/relationships/image"/><Relationship Id="rId7"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3.png" Type="http://schemas.openxmlformats.org/officeDocument/2006/relationships/image"/><Relationship Id="rId8" Target="https://bomenplanner.meerbomen.nu/login" TargetMode="External" Type="http://schemas.openxmlformats.org/officeDocument/2006/relationships/hyperlink"/><Relationship Id="rId9" Target="https://meerbomen.nu/over-de-actie/bomenplanner-hulp/"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https://meerbomen.nu/app/" TargetMode="External" Type="http://schemas.openxmlformats.org/officeDocument/2006/relationships/hyperlink"/><Relationship Id="rId8" Target="../media/image35.jpeg" Type="http://schemas.openxmlformats.org/officeDocument/2006/relationships/image"/><Relationship Id="rId9" Target="../media/image3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8.jpeg" Type="http://schemas.openxmlformats.org/officeDocument/2006/relationships/image"/><Relationship Id="rId8" Target="../media/image32.png" Type="http://schemas.openxmlformats.org/officeDocument/2006/relationships/image"/><Relationship Id="rId9" Target="../media/image3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2.png" Type="http://schemas.openxmlformats.org/officeDocument/2006/relationships/image"/><Relationship Id="rId8" Target="../media/image4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1.jpeg" Type="http://schemas.openxmlformats.org/officeDocument/2006/relationships/image"/><Relationship Id="rId8" Target="https://meerbomen.nu/over-de-actie/oogsten/" TargetMode="External" Type="http://schemas.openxmlformats.org/officeDocument/2006/relationships/hyperlink"/><Relationship Id="rId9"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https://meerbomen.nu/over-de-actie/communicatie-toolkit/" TargetMode="External" Type="http://schemas.openxmlformats.org/officeDocument/2006/relationships/hyperlink"/><Relationship Id="rId8" Target="https://meerbomen.nu/over-de-actie/oogsten/hoe-organiseer-ik-een-oogstdag/" TargetMode="External" Type="http://schemas.openxmlformats.org/officeDocument/2006/relationships/hyperlink"/><Relationship Id="rId9"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3.jpeg" Type="http://schemas.openxmlformats.org/officeDocument/2006/relationships/image"/><Relationship Id="rId8" Target="../media/image3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youtu.be/aFoTa6AMfLo" TargetMode="External" Type="http://schemas.openxmlformats.org/officeDocument/2006/relationships/hyperlink"/><Relationship Id="rId6" Target="../media/image10.png" Type="http://schemas.openxmlformats.org/officeDocument/2006/relationships/image"/><Relationship Id="rId7" Target="../media/image11.svg" Type="http://schemas.openxmlformats.org/officeDocument/2006/relationships/image"/><Relationship Id="rId8" Target="../media/image1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48.jpeg" Type="http://schemas.openxmlformats.org/officeDocument/2006/relationships/image"/><Relationship Id="rId6" Target="../media/image3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9.png" Type="http://schemas.openxmlformats.org/officeDocument/2006/relationships/image"/><Relationship Id="rId8" Target="https://meerbomen.nu/over-de-actie/oogsten/" TargetMode="External" Type="http://schemas.openxmlformats.org/officeDocument/2006/relationships/hyperlink"/><Relationship Id="rId9" Target="https://meerbomen.nu/over-de-actie/planten/boomgezondheid/"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0.png" Type="http://schemas.openxmlformats.org/officeDocument/2006/relationships/image"/><Relationship Id="rId8" Target="../media/image5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youtu.be/bk5YEireBuQ" TargetMode="External" Type="http://schemas.openxmlformats.org/officeDocument/2006/relationships/hyperlink"/><Relationship Id="rId6" Target="../media/image3.png" Type="http://schemas.openxmlformats.org/officeDocument/2006/relationships/image"/><Relationship Id="rId7" Target="../media/image4.svg" Type="http://schemas.openxmlformats.org/officeDocument/2006/relationships/image"/><Relationship Id="rId8" Target="../media/image52.png" Type="http://schemas.openxmlformats.org/officeDocument/2006/relationships/image"/><Relationship Id="rId9" Target="https://youtu.be/bk5YEireBuQ"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https://meerbomen.nu/over-de-actie/planten/boomgezondheid/" TargetMode="External" Type="http://schemas.openxmlformats.org/officeDocument/2006/relationships/hyperlink"/><Relationship Id="rId8" Target="https://meerbomen.nu/over-de-actie/planten/boomgezondheid/" TargetMode="External" Type="http://schemas.openxmlformats.org/officeDocument/2006/relationships/hyperlink"/><Relationship Id="rId9" Target="https://meerbomen.nu/over-de-actie/planten/boomgezondheid/"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53.jpeg" Type="http://schemas.openxmlformats.org/officeDocument/2006/relationships/image"/><Relationship Id="rId6" Target="../media/image3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56.jpeg" Type="http://schemas.openxmlformats.org/officeDocument/2006/relationships/image"/><Relationship Id="rId6" Target="../media/image32.png" Type="http://schemas.openxmlformats.org/officeDocument/2006/relationships/image"/><Relationship Id="rId7" Target="https://meerbomen.nu/over-de-actie/bomenhubs/" TargetMode="External" Type="http://schemas.openxmlformats.org/officeDocument/2006/relationships/hyperlink"/><Relationship Id="rId8" Target="https://meerbomen.nu/over-de-actie/bomenhubs/"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7.png" Type="http://schemas.openxmlformats.org/officeDocument/2006/relationships/image"/><Relationship Id="rId13" Target="https://www.youtube.com/watch?v=aFoTa6AMfLo" TargetMode="External" Type="http://schemas.openxmlformats.org/officeDocument/2006/relationships/hyperlink"/><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www.youtube.com/watch?v=aFoTa6AMfLo" TargetMode="External" Type="http://schemas.openxmlformats.org/officeDocument/2006/relationships/hyperlink"/><Relationship Id="rId6" Target="../media/image13.jpeg" Type="http://schemas.openxmlformats.org/officeDocument/2006/relationships/image"/><Relationship Id="rId7" Target="../media/image14.jpeg" Type="http://schemas.openxmlformats.org/officeDocument/2006/relationships/image"/><Relationship Id="rId8" Target="../media/image15.jpeg" Type="http://schemas.openxmlformats.org/officeDocument/2006/relationships/image"/><Relationship Id="rId9" Target="../media/image1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57.png" Type="http://schemas.openxmlformats.org/officeDocument/2006/relationships/image"/><Relationship Id="rId8" Target="../media/image58.jpeg" Type="http://schemas.openxmlformats.org/officeDocument/2006/relationships/image"/><Relationship Id="rId9" Target="../media/image3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59.jpeg" Type="http://schemas.openxmlformats.org/officeDocument/2006/relationships/image"/><Relationship Id="rId8" Target="../media/image3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0.png" Type="http://schemas.openxmlformats.org/officeDocument/2006/relationships/image"/><Relationship Id="rId8" Target="../media/image6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2.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3.jpeg" Type="http://schemas.openxmlformats.org/officeDocument/2006/relationships/image"/><Relationship Id="rId8" Target="../media/image3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4.png" Type="http://schemas.openxmlformats.org/officeDocument/2006/relationships/image"/><Relationship Id="rId8" Target="https://youtu.be/NDRSAkkNQNk"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bomenplanner.meerbomen.nu/bomenvinder" TargetMode="External" Type="http://schemas.openxmlformats.org/officeDocument/2006/relationships/hyperlink"/><Relationship Id="rId6" Target="../media/image65.png" Type="http://schemas.openxmlformats.org/officeDocument/2006/relationships/image"/><Relationship Id="rId7" Target="../media/image66.pn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ailto:communicatie@meerbomen.nu" TargetMode="External" Type="http://schemas.openxmlformats.org/officeDocument/2006/relationships/hyperlink"/><Relationship Id="rId8" Target="../media/image6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8.jpe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7.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70.pn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73.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74.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75.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76.png" Type="http://schemas.openxmlformats.org/officeDocument/2006/relationships/image"/><Relationship Id="rId6" Target="../media/image32.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7.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8.jpeg" Type="http://schemas.openxmlformats.org/officeDocument/2006/relationships/image"/><Relationship Id="rId8" Target="http://www.meerbomen.nu/bomenvinder" TargetMode="External" Type="http://schemas.openxmlformats.org/officeDocument/2006/relationships/hyperlink"/><Relationship Id="rId9" Target="../media/image32.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9.png" Type="http://schemas.openxmlformats.org/officeDocument/2006/relationships/image"/><Relationship Id="rId8" Target="../media/image80.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meerbomen.nu/bomenvinder" TargetMode="External" Type="http://schemas.openxmlformats.org/officeDocument/2006/relationships/hyperlink"/><Relationship Id="rId11" Target="../media/image81.jpeg" Type="http://schemas.openxmlformats.org/officeDocument/2006/relationships/image"/><Relationship Id="rId2" Target="../notesSlides/notesSlide4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32.png" Type="http://schemas.openxmlformats.org/officeDocument/2006/relationships/image"/><Relationship Id="rId8" Target="http://www.meerbomen.nu/bomenvinder" TargetMode="External" Type="http://schemas.openxmlformats.org/officeDocument/2006/relationships/hyperlink"/><Relationship Id="rId9" Target="http://www.meerbomen.nu/bomenvinder"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jpeg" Type="http://schemas.openxmlformats.org/officeDocument/2006/relationships/image"/><Relationship Id="rId6" Target="../media/image22.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8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8.svg" Type="http://schemas.openxmlformats.org/officeDocument/2006/relationships/image"/><Relationship Id="rId11" Target="../media/image89.png" Type="http://schemas.openxmlformats.org/officeDocument/2006/relationships/image"/><Relationship Id="rId12" Target="../media/image90.jpeg" Type="http://schemas.openxmlformats.org/officeDocument/2006/relationships/image"/><Relationship Id="rId13" Target="../media/image91.png" Type="http://schemas.openxmlformats.org/officeDocument/2006/relationships/image"/><Relationship Id="rId14" Target="../media/image92.jpeg" Type="http://schemas.openxmlformats.org/officeDocument/2006/relationships/image"/><Relationship Id="rId15" Target="../media/image93.png" Type="http://schemas.openxmlformats.org/officeDocument/2006/relationships/image"/><Relationship Id="rId16" Target="../media/image94.svg" Type="http://schemas.openxmlformats.org/officeDocument/2006/relationships/image"/><Relationship Id="rId17" Target="../media/image10.png" Type="http://schemas.openxmlformats.org/officeDocument/2006/relationships/image"/><Relationship Id="rId18" Target="../media/image11.svg" Type="http://schemas.openxmlformats.org/officeDocument/2006/relationships/image"/><Relationship Id="rId19" Target="../media/image24.png" Type="http://schemas.openxmlformats.org/officeDocument/2006/relationships/image"/><Relationship Id="rId2" Target="../notesSlides/notesSlide4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 Id="rId8" Target="../media/image86.png" Type="http://schemas.openxmlformats.org/officeDocument/2006/relationships/image"/><Relationship Id="rId9" Target="../media/image87.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95.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96.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97.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98.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99.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00.jpeg" Type="http://schemas.openxmlformats.org/officeDocument/2006/relationships/image"/><Relationship Id="rId7" Target="../media/image32.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4.png" Type="http://schemas.openxmlformats.org/officeDocument/2006/relationships/image"/><Relationship Id="rId2" Target="../notesSlides/notesSlide5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01.png" Type="http://schemas.openxmlformats.org/officeDocument/2006/relationships/image"/><Relationship Id="rId8" Target="../media/image102.png" Type="http://schemas.openxmlformats.org/officeDocument/2006/relationships/image"/><Relationship Id="rId9" Target="../media/image10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jpeg" Type="http://schemas.openxmlformats.org/officeDocument/2006/relationships/image"/><Relationship Id="rId11" Target="../media/image3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https://meerbomen.nu/oogsthandleiding" TargetMode="External" Type="http://schemas.openxmlformats.org/officeDocument/2006/relationships/hyperlink"/><Relationship Id="rId7" Target="https://www.meerbomen.nu/hubhandleiding" TargetMode="External" Type="http://schemas.openxmlformats.org/officeDocument/2006/relationships/hyperlink"/><Relationship Id="rId8" Target="https://www.meerbomen.nu/planthandleiding" TargetMode="External" Type="http://schemas.openxmlformats.org/officeDocument/2006/relationships/hyperlink"/><Relationship Id="rId9" Target="http://www.meerbomen.nu/communicatietoolkit"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6.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2.png" Type="http://schemas.openxmlformats.org/officeDocument/2006/relationships/image"/><Relationship Id="rId7" Target="../media/image106.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2.png" Type="http://schemas.openxmlformats.org/officeDocument/2006/relationships/image"/><Relationship Id="rId7" Target="../media/image107.jpeg" Type="http://schemas.openxmlformats.org/officeDocument/2006/relationships/image"/><Relationship Id="rId8" Target="../media/image108.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jpeg" Type="http://schemas.openxmlformats.org/officeDocument/2006/relationships/image"/><Relationship Id="rId3" Target="../media/image32.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ailto:zuidholland@meerbomen.nu" TargetMode="External" Type="http://schemas.openxmlformats.org/officeDocument/2006/relationships/hyperlink"/><Relationship Id="rId8" Target="../media/image38.jpeg" Type="http://schemas.openxmlformats.org/officeDocument/2006/relationships/image"/><Relationship Id="rId9" Target="../media/image3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6.png" Type="http://schemas.openxmlformats.org/officeDocument/2006/relationships/image"/><Relationship Id="rId7" Target="https://youtu.be/m7nXTLBByR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jpe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7.png" Type="http://schemas.openxmlformats.org/officeDocument/2006/relationships/image"/><Relationship Id="rId8" Target="../media/image28.jpeg" Type="http://schemas.openxmlformats.org/officeDocument/2006/relationships/image"/><Relationship Id="rId9" Target="../media/image2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0" y="0"/>
            <a:ext cx="18288000" cy="10287000"/>
            <a:chOff x="0" y="0"/>
            <a:chExt cx="24384000" cy="13716000"/>
          </a:xfrm>
        </p:grpSpPr>
        <p:pic>
          <p:nvPicPr>
            <p:cNvPr name="Picture 5" id="5"/>
            <p:cNvPicPr>
              <a:picLocks noChangeAspect="true"/>
            </p:cNvPicPr>
            <p:nvPr/>
          </p:nvPicPr>
          <p:blipFill>
            <a:blip r:embed="rId7"/>
            <a:srcRect l="1044" t="23997" r="11788" b="2455"/>
            <a:stretch>
              <a:fillRect/>
            </a:stretch>
          </p:blipFill>
          <p:spPr>
            <a:xfrm flipH="false" flipV="false">
              <a:off x="0" y="0"/>
              <a:ext cx="24384000" cy="13716000"/>
            </a:xfrm>
            <a:prstGeom prst="rect">
              <a:avLst/>
            </a:prstGeom>
          </p:spPr>
        </p:pic>
      </p:grpSp>
      <p:sp>
        <p:nvSpPr>
          <p:cNvPr name="Freeform 6" id="6"/>
          <p:cNvSpPr/>
          <p:nvPr/>
        </p:nvSpPr>
        <p:spPr>
          <a:xfrm flipH="false" flipV="false" rot="0">
            <a:off x="3816313" y="7915458"/>
            <a:ext cx="10655374" cy="1901251"/>
          </a:xfrm>
          <a:custGeom>
            <a:avLst/>
            <a:gdLst/>
            <a:ahLst/>
            <a:cxnLst/>
            <a:rect r="r" b="b" t="t" l="l"/>
            <a:pathLst>
              <a:path h="1901251" w="10655374">
                <a:moveTo>
                  <a:pt x="0" y="0"/>
                </a:moveTo>
                <a:lnTo>
                  <a:pt x="10655374" y="0"/>
                </a:lnTo>
                <a:lnTo>
                  <a:pt x="10655374" y="1901251"/>
                </a:lnTo>
                <a:lnTo>
                  <a:pt x="0" y="1901251"/>
                </a:lnTo>
                <a:lnTo>
                  <a:pt x="0" y="0"/>
                </a:lnTo>
                <a:close/>
              </a:path>
            </a:pathLst>
          </a:custGeom>
          <a:blipFill>
            <a:blip r:embed="rId8">
              <a:extLst>
                <a:ext uri="{96DAC541-7B7A-43D3-8B79-37D633B846F1}">
                  <asvg:svgBlip xmlns:asvg="http://schemas.microsoft.com/office/drawing/2016/SVG/main" r:embed="rId9"/>
                </a:ext>
              </a:extLst>
            </a:blip>
            <a:stretch>
              <a:fillRect l="0" t="-334" r="0" b="-334"/>
            </a:stretch>
          </a:blipFill>
        </p:spPr>
      </p:sp>
      <p:sp>
        <p:nvSpPr>
          <p:cNvPr name="Freeform 7" id="7"/>
          <p:cNvSpPr/>
          <p:nvPr/>
        </p:nvSpPr>
        <p:spPr>
          <a:xfrm flipH="false" flipV="false" rot="0">
            <a:off x="-801638" y="1828296"/>
            <a:ext cx="10842903" cy="6121722"/>
          </a:xfrm>
          <a:custGeom>
            <a:avLst/>
            <a:gdLst/>
            <a:ahLst/>
            <a:cxnLst/>
            <a:rect r="r" b="b" t="t" l="l"/>
            <a:pathLst>
              <a:path h="6121722" w="10842903">
                <a:moveTo>
                  <a:pt x="0" y="0"/>
                </a:moveTo>
                <a:lnTo>
                  <a:pt x="10842904" y="0"/>
                </a:lnTo>
                <a:lnTo>
                  <a:pt x="10842904" y="6121722"/>
                </a:lnTo>
                <a:lnTo>
                  <a:pt x="0" y="6121722"/>
                </a:lnTo>
                <a:lnTo>
                  <a:pt x="0" y="0"/>
                </a:lnTo>
                <a:close/>
              </a:path>
            </a:pathLst>
          </a:custGeom>
          <a:blipFill>
            <a:blip r:embed="rId10">
              <a:extLst>
                <a:ext uri="{96DAC541-7B7A-43D3-8B79-37D633B846F1}">
                  <asvg:svgBlip xmlns:asvg="http://schemas.microsoft.com/office/drawing/2016/SVG/main" r:embed="rId11"/>
                </a:ext>
              </a:extLst>
            </a:blip>
            <a:stretch>
              <a:fillRect l="0" t="-73" r="0" b="-7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800101"/>
            <a:ext cx="6306624" cy="1191539"/>
            <a:chOff x="0" y="0"/>
            <a:chExt cx="8408832" cy="1588719"/>
          </a:xfrm>
        </p:grpSpPr>
        <p:sp>
          <p:nvSpPr>
            <p:cNvPr name="Freeform 5" id="5"/>
            <p:cNvSpPr/>
            <p:nvPr/>
          </p:nvSpPr>
          <p:spPr>
            <a:xfrm flipH="false" flipV="false" rot="0">
              <a:off x="0" y="0"/>
              <a:ext cx="8408832" cy="1588719"/>
            </a:xfrm>
            <a:custGeom>
              <a:avLst/>
              <a:gdLst/>
              <a:ahLst/>
              <a:cxnLst/>
              <a:rect r="r" b="b" t="t" l="l"/>
              <a:pathLst>
                <a:path h="1588719" w="8408832">
                  <a:moveTo>
                    <a:pt x="0" y="0"/>
                  </a:moveTo>
                  <a:lnTo>
                    <a:pt x="8408832" y="0"/>
                  </a:lnTo>
                  <a:lnTo>
                    <a:pt x="8408832" y="1588719"/>
                  </a:lnTo>
                  <a:lnTo>
                    <a:pt x="0" y="1588719"/>
                  </a:lnTo>
                  <a:close/>
                </a:path>
              </a:pathLst>
            </a:custGeom>
            <a:solidFill>
              <a:srgbClr val="000000">
                <a:alpha val="0"/>
              </a:srgbClr>
            </a:solidFill>
          </p:spPr>
        </p:sp>
        <p:sp>
          <p:nvSpPr>
            <p:cNvPr name="TextBox 6" id="6"/>
            <p:cNvSpPr txBox="true"/>
            <p:nvPr/>
          </p:nvSpPr>
          <p:spPr>
            <a:xfrm>
              <a:off x="0" y="-57150"/>
              <a:ext cx="8408832" cy="16458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name="Group 7" id="7"/>
          <p:cNvGrpSpPr>
            <a:grpSpLocks noChangeAspect="true"/>
          </p:cNvGrpSpPr>
          <p:nvPr/>
        </p:nvGrpSpPr>
        <p:grpSpPr>
          <a:xfrm rot="0">
            <a:off x="10009741" y="0"/>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5794" t="-21269" r="-33642" b="0"/>
              </a:stretch>
            </a:blipFill>
          </p:spPr>
        </p:sp>
      </p:grpSp>
      <p:sp>
        <p:nvSpPr>
          <p:cNvPr name="TextBox 9" id="9"/>
          <p:cNvSpPr txBox="true"/>
          <p:nvPr/>
        </p:nvSpPr>
        <p:spPr>
          <a:xfrm rot="0">
            <a:off x="1063440" y="2574276"/>
            <a:ext cx="9295444" cy="4848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algn="l" marL="542925" indent="-271462" lvl="1">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algn="l" marL="542925" indent="-271462" lvl="1">
              <a:lnSpc>
                <a:spcPts val="4200"/>
              </a:lnSpc>
              <a:buFont typeface="Arial"/>
              <a:buChar char="•"/>
            </a:pPr>
            <a:r>
              <a:rPr lang="en-US" sz="3000">
                <a:solidFill>
                  <a:srgbClr val="001E2E"/>
                </a:solidFill>
                <a:latin typeface="Arial"/>
                <a:ea typeface="Arial"/>
                <a:cs typeface="Arial"/>
                <a:sym typeface="Arial"/>
              </a:rPr>
              <a:t>Met een landelijk team </a:t>
            </a:r>
          </a:p>
          <a:p>
            <a:pPr algn="l" marL="542925" indent="-271462" lvl="1">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algn="l" marL="542925" indent="-271462" lvl="1">
              <a:lnSpc>
                <a:spcPts val="4200"/>
              </a:lnSpc>
              <a:buFont typeface="Arial"/>
              <a:buChar char="•"/>
            </a:pPr>
            <a:r>
              <a:rPr lang="en-US" sz="3000">
                <a:solidFill>
                  <a:srgbClr val="001E2E"/>
                </a:solidFill>
                <a:latin typeface="Arial"/>
                <a:ea typeface="Arial"/>
                <a:cs typeface="Arial"/>
                <a:sym typeface="Arial"/>
              </a:rPr>
              <a:t>Middels de Bomenplanner</a:t>
            </a:r>
          </a:p>
          <a:p>
            <a:pPr algn="l" marL="542925" indent="-271462" lvl="1">
              <a:lnSpc>
                <a:spcPts val="4200"/>
              </a:lnSpc>
              <a:buFont typeface="Arial"/>
              <a:buChar char="•"/>
            </a:pPr>
            <a:r>
              <a:rPr lang="en-US" sz="3000">
                <a:solidFill>
                  <a:srgbClr val="001E2E"/>
                </a:solidFill>
                <a:latin typeface="Arial"/>
                <a:ea typeface="Arial"/>
                <a:cs typeface="Arial"/>
                <a:sym typeface="Arial"/>
              </a:rPr>
              <a:t>Geen ingewikkelde contracten</a:t>
            </a:r>
          </a:p>
          <a:p>
            <a:pPr algn="l" marL="542925" indent="-271462" lvl="1">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Freeform 4" id="4"/>
          <p:cNvSpPr/>
          <p:nvPr/>
        </p:nvSpPr>
        <p:spPr>
          <a:xfrm flipH="false" flipV="false" rot="0">
            <a:off x="11964349" y="1231566"/>
            <a:ext cx="6227663" cy="5439147"/>
          </a:xfrm>
          <a:custGeom>
            <a:avLst/>
            <a:gdLst/>
            <a:ahLst/>
            <a:cxnLst/>
            <a:rect r="r" b="b" t="t" l="l"/>
            <a:pathLst>
              <a:path h="5439147" w="6227663">
                <a:moveTo>
                  <a:pt x="0" y="0"/>
                </a:moveTo>
                <a:lnTo>
                  <a:pt x="6227662" y="0"/>
                </a:lnTo>
                <a:lnTo>
                  <a:pt x="6227662" y="5439147"/>
                </a:lnTo>
                <a:lnTo>
                  <a:pt x="0" y="5439147"/>
                </a:lnTo>
                <a:lnTo>
                  <a:pt x="0" y="0"/>
                </a:lnTo>
                <a:close/>
              </a:path>
            </a:pathLst>
          </a:custGeom>
          <a:blipFill>
            <a:blip r:embed="rId7"/>
            <a:stretch>
              <a:fillRect l="0" t="0" r="0" b="0"/>
            </a:stretch>
          </a:blipFill>
        </p:spPr>
      </p:sp>
      <p:sp>
        <p:nvSpPr>
          <p:cNvPr name="TextBox 5" id="5"/>
          <p:cNvSpPr txBox="true"/>
          <p:nvPr/>
        </p:nvSpPr>
        <p:spPr>
          <a:xfrm rot="0">
            <a:off x="838200" y="1765944"/>
            <a:ext cx="11126149" cy="7515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Online database</a:t>
            </a:r>
          </a:p>
          <a:p>
            <a:pPr algn="l" marL="542925" indent="-271462" lvl="1">
              <a:lnSpc>
                <a:spcPts val="4200"/>
              </a:lnSpc>
              <a:buFont typeface="Arial"/>
              <a:buChar char="•"/>
            </a:pPr>
            <a:r>
              <a:rPr lang="en-US" sz="3000">
                <a:solidFill>
                  <a:srgbClr val="000000"/>
                </a:solidFill>
                <a:latin typeface="Arial"/>
                <a:ea typeface="Arial"/>
                <a:cs typeface="Arial"/>
                <a:sym typeface="Arial"/>
              </a:rPr>
              <a:t>Decentraal</a:t>
            </a:r>
          </a:p>
          <a:p>
            <a:pPr algn="l" marL="542925" indent="-271462" lvl="1">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algn="l" marL="542925" indent="-271462" lvl="1">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algn="l" marL="542925" indent="-271462" lvl="1">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algn="l" marL="542925" indent="-271462" lvl="1">
              <a:lnSpc>
                <a:spcPts val="4200"/>
              </a:lnSpc>
              <a:buFont typeface="Arial"/>
              <a:buChar char="•"/>
            </a:pPr>
            <a:r>
              <a:rPr lang="en-US" sz="3000">
                <a:solidFill>
                  <a:srgbClr val="000000"/>
                </a:solidFill>
                <a:latin typeface="Arial"/>
                <a:ea typeface="Arial"/>
                <a:cs typeface="Arial"/>
                <a:sym typeface="Arial"/>
              </a:rPr>
              <a:t>Nieuwsbrief, weekmail aan-/uitzetten</a:t>
            </a:r>
          </a:p>
          <a:p>
            <a:pPr algn="l" marL="542925" indent="-271462" lvl="1">
              <a:lnSpc>
                <a:spcPts val="4200"/>
              </a:lnSpc>
              <a:buFont typeface="Arial"/>
              <a:buChar char="•"/>
            </a:pPr>
            <a:r>
              <a:rPr lang="en-US" sz="3000">
                <a:solidFill>
                  <a:srgbClr val="000000"/>
                </a:solidFill>
                <a:latin typeface="Arial"/>
                <a:ea typeface="Arial"/>
                <a:cs typeface="Arial"/>
                <a:sym typeface="Arial"/>
              </a:rPr>
              <a:t>Chatsysteem</a:t>
            </a:r>
          </a:p>
          <a:p>
            <a:pPr algn="l" marL="542925" indent="-271462" lvl="1">
              <a:lnSpc>
                <a:spcPts val="4200"/>
              </a:lnSpc>
              <a:buFont typeface="Arial"/>
              <a:buChar char="•"/>
            </a:pPr>
            <a:r>
              <a:rPr lang="en-US" sz="3000">
                <a:solidFill>
                  <a:srgbClr val="000000"/>
                </a:solidFill>
                <a:latin typeface="Arial"/>
                <a:ea typeface="Arial"/>
                <a:cs typeface="Arial"/>
                <a:sym typeface="Arial"/>
              </a:rPr>
              <a:t>Een app</a:t>
            </a:r>
          </a:p>
          <a:p>
            <a:pPr algn="l">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Login: </a:t>
            </a:r>
            <a:r>
              <a:rPr lang="en-US" sz="3000" u="sng">
                <a:solidFill>
                  <a:srgbClr val="000000"/>
                </a:solidFill>
                <a:latin typeface="Arial"/>
                <a:ea typeface="Arial"/>
                <a:cs typeface="Arial"/>
                <a:sym typeface="Arial"/>
                <a:hlinkClick r:id="rId8" tooltip="https://bomenplanner.meerbomen.nu/login"/>
              </a:rPr>
              <a:t>bomenplanner.meerbomen.nu/login</a:t>
            </a:r>
          </a:p>
          <a:p>
            <a:pPr algn="l" marL="542925" indent="-271462" lvl="1">
              <a:lnSpc>
                <a:spcPts val="4200"/>
              </a:lnSpc>
              <a:buFont typeface="Arial"/>
              <a:buChar char="•"/>
            </a:pPr>
            <a:r>
              <a:rPr lang="en-US" sz="3000">
                <a:solidFill>
                  <a:srgbClr val="000000"/>
                </a:solidFill>
                <a:latin typeface="Arial"/>
                <a:ea typeface="Arial"/>
                <a:cs typeface="Arial"/>
                <a:sym typeface="Arial"/>
              </a:rPr>
              <a:t>Helpdesk: </a:t>
            </a:r>
            <a:r>
              <a:rPr lang="en-US" sz="3000" u="sng">
                <a:solidFill>
                  <a:srgbClr val="000000"/>
                </a:solidFill>
                <a:latin typeface="Arial"/>
                <a:ea typeface="Arial"/>
                <a:cs typeface="Arial"/>
                <a:sym typeface="Arial"/>
                <a:hlinkClick r:id="rId9" tooltip="https://meerbomen.nu/over-de-actie/bomenplanner-hulp/"/>
              </a:rPr>
              <a:t>meerbomen.nu/over-de-actie/bomenplanner-hulp</a:t>
            </a:r>
          </a:p>
          <a:p>
            <a:pPr algn="l">
              <a:lnSpc>
                <a:spcPts val="4200"/>
              </a:lnSpc>
            </a:pPr>
          </a:p>
        </p:txBody>
      </p:sp>
      <p:sp>
        <p:nvSpPr>
          <p:cNvPr name="TextBox 6" id="6"/>
          <p:cNvSpPr txBox="true"/>
          <p:nvPr/>
        </p:nvSpPr>
        <p:spPr>
          <a:xfrm rot="0">
            <a:off x="838200" y="598154"/>
            <a:ext cx="10253750" cy="1133475"/>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BOMENPLANNER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Freeform 4" id="4"/>
          <p:cNvSpPr/>
          <p:nvPr/>
        </p:nvSpPr>
        <p:spPr>
          <a:xfrm flipH="false" flipV="false" rot="0">
            <a:off x="1897966" y="1977272"/>
            <a:ext cx="14545695" cy="6309195"/>
          </a:xfrm>
          <a:custGeom>
            <a:avLst/>
            <a:gdLst/>
            <a:ahLst/>
            <a:cxnLst/>
            <a:rect r="r" b="b" t="t" l="l"/>
            <a:pathLst>
              <a:path h="6309195" w="14545695">
                <a:moveTo>
                  <a:pt x="0" y="0"/>
                </a:moveTo>
                <a:lnTo>
                  <a:pt x="14545695" y="0"/>
                </a:lnTo>
                <a:lnTo>
                  <a:pt x="14545695" y="6309195"/>
                </a:lnTo>
                <a:lnTo>
                  <a:pt x="0" y="6309195"/>
                </a:lnTo>
                <a:lnTo>
                  <a:pt x="0" y="0"/>
                </a:lnTo>
                <a:close/>
              </a:path>
            </a:pathLst>
          </a:custGeom>
          <a:blipFill>
            <a:blip r:embed="rId7"/>
            <a:stretch>
              <a:fillRect l="0" t="0" r="0" b="0"/>
            </a:stretch>
          </a:blipFill>
        </p:spPr>
      </p:sp>
      <p:sp>
        <p:nvSpPr>
          <p:cNvPr name="TextBox 5" id="5"/>
          <p:cNvSpPr txBox="true"/>
          <p:nvPr/>
        </p:nvSpPr>
        <p:spPr>
          <a:xfrm rot="0">
            <a:off x="838200" y="598154"/>
            <a:ext cx="10253750" cy="1133475"/>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BOMENPLANNER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933450" y="2447435"/>
            <a:ext cx="7625275" cy="64484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Aa</a:t>
            </a:r>
            <a:r>
              <a:rPr lang="en-US" sz="3000">
                <a:solidFill>
                  <a:srgbClr val="000000"/>
                </a:solidFill>
                <a:latin typeface="Arial"/>
                <a:ea typeface="Arial"/>
                <a:cs typeface="Arial"/>
                <a:sym typeface="Arial"/>
              </a:rPr>
              <a:t>nmelden voor evenementen </a:t>
            </a:r>
          </a:p>
          <a:p>
            <a:pPr algn="l" marL="542925" indent="-271462" lvl="1">
              <a:lnSpc>
                <a:spcPts val="4200"/>
              </a:lnSpc>
              <a:buFont typeface="Arial"/>
              <a:buChar char="•"/>
            </a:pPr>
            <a:r>
              <a:rPr lang="en-US" sz="3000">
                <a:solidFill>
                  <a:srgbClr val="000000"/>
                </a:solidFill>
                <a:latin typeface="Arial"/>
                <a:ea typeface="Arial"/>
                <a:cs typeface="Arial"/>
                <a:sym typeface="Arial"/>
              </a:rPr>
              <a:t>Overzicht evenementen in jouw buurt</a:t>
            </a:r>
          </a:p>
          <a:p>
            <a:pPr algn="l" marL="542925" indent="-271462" lvl="1">
              <a:lnSpc>
                <a:spcPts val="4200"/>
              </a:lnSpc>
              <a:buFont typeface="Arial"/>
              <a:buChar char="•"/>
            </a:pPr>
            <a:r>
              <a:rPr lang="en-US" sz="3000">
                <a:solidFill>
                  <a:srgbClr val="000000"/>
                </a:solidFill>
                <a:latin typeface="Arial"/>
                <a:ea typeface="Arial"/>
                <a:cs typeface="Arial"/>
                <a:sym typeface="Arial"/>
              </a:rPr>
              <a:t>Chatten met de vrijwilligers van jouw evenement</a:t>
            </a:r>
          </a:p>
          <a:p>
            <a:pPr algn="l" marL="542925" indent="-271462" lvl="1">
              <a:lnSpc>
                <a:spcPts val="4200"/>
              </a:lnSpc>
              <a:buFont typeface="Arial"/>
              <a:buChar char="•"/>
            </a:pPr>
            <a:r>
              <a:rPr lang="en-US" sz="3000">
                <a:solidFill>
                  <a:srgbClr val="000000"/>
                </a:solidFill>
                <a:latin typeface="Arial"/>
                <a:ea typeface="Arial"/>
                <a:cs typeface="Arial"/>
                <a:sym typeface="Arial"/>
              </a:rPr>
              <a:t>Oogst doorgeven van jouw evenement</a:t>
            </a:r>
          </a:p>
          <a:p>
            <a:pPr algn="l" marL="542925" indent="-271462" lvl="1">
              <a:lnSpc>
                <a:spcPts val="4200"/>
              </a:lnSpc>
              <a:buFont typeface="Arial"/>
              <a:buChar char="•"/>
            </a:pPr>
            <a:r>
              <a:rPr lang="en-US" sz="3000">
                <a:solidFill>
                  <a:srgbClr val="000000"/>
                </a:solidFill>
                <a:latin typeface="Arial"/>
                <a:ea typeface="Arial"/>
                <a:cs typeface="Arial"/>
                <a:sym typeface="Arial"/>
              </a:rPr>
              <a:t>Voor vrijwilligers tijdens uitdeeldagen: QR scanner</a:t>
            </a:r>
          </a:p>
          <a:p>
            <a:pPr algn="l" marL="542925" indent="-271462" lvl="1">
              <a:lnSpc>
                <a:spcPts val="4200"/>
              </a:lnSpc>
              <a:buFont typeface="Arial"/>
              <a:buChar char="•"/>
            </a:pPr>
            <a:r>
              <a:rPr lang="en-US" sz="3000">
                <a:solidFill>
                  <a:srgbClr val="000000"/>
                </a:solidFill>
                <a:latin typeface="Arial"/>
                <a:ea typeface="Arial"/>
                <a:cs typeface="Arial"/>
                <a:sym typeface="Arial"/>
              </a:rPr>
              <a:t>Voor plantlocaties: QR code </a:t>
            </a:r>
          </a:p>
          <a:p>
            <a:pPr algn="l" marL="542925" indent="-271462" lvl="1">
              <a:lnSpc>
                <a:spcPts val="4200"/>
              </a:lnSpc>
              <a:buFont typeface="Arial"/>
              <a:buChar char="•"/>
            </a:pPr>
            <a:r>
              <a:rPr lang="en-US" sz="3000">
                <a:solidFill>
                  <a:srgbClr val="000000"/>
                </a:solidFill>
                <a:latin typeface="Arial"/>
                <a:ea typeface="Arial"/>
                <a:cs typeface="Arial"/>
                <a:sym typeface="Arial"/>
              </a:rPr>
              <a:t>Relevante handleidingen bij de hand (b.v. knoppenkaart)</a:t>
            </a:r>
          </a:p>
          <a:p>
            <a:pPr algn="l">
              <a:lnSpc>
                <a:spcPts val="4200"/>
              </a:lnSpc>
            </a:pPr>
          </a:p>
          <a:p>
            <a:pPr algn="l" marL="542925" indent="-271462" lvl="1">
              <a:lnSpc>
                <a:spcPts val="4200"/>
              </a:lnSpc>
              <a:buFont typeface="Arial"/>
              <a:buChar char="•"/>
            </a:pPr>
            <a:r>
              <a:rPr lang="en-US" sz="3000" u="sng">
                <a:solidFill>
                  <a:srgbClr val="000000"/>
                </a:solidFill>
                <a:latin typeface="Arial"/>
                <a:ea typeface="Arial"/>
                <a:cs typeface="Arial"/>
                <a:sym typeface="Arial"/>
                <a:hlinkClick r:id="rId7" tooltip="https://meerbomen.nu/app/"/>
              </a:rPr>
              <a:t>meerbomen.nu/app/</a:t>
            </a:r>
            <a:r>
              <a:rPr lang="en-US" sz="3000">
                <a:solidFill>
                  <a:srgbClr val="000000"/>
                </a:solidFill>
                <a:latin typeface="Arial"/>
                <a:ea typeface="Arial"/>
                <a:cs typeface="Arial"/>
                <a:sym typeface="Arial"/>
              </a:rPr>
              <a:t> </a:t>
            </a:r>
          </a:p>
        </p:txBody>
      </p:sp>
      <p:sp>
        <p:nvSpPr>
          <p:cNvPr name="TextBox 5" id="5"/>
          <p:cNvSpPr txBox="true"/>
          <p:nvPr/>
        </p:nvSpPr>
        <p:spPr>
          <a:xfrm rot="0">
            <a:off x="838200" y="598154"/>
            <a:ext cx="10253750" cy="1133475"/>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D</a:t>
            </a:r>
            <a:r>
              <a:rPr lang="en-US" sz="6600">
                <a:solidFill>
                  <a:srgbClr val="F59D46"/>
                </a:solidFill>
                <a:latin typeface="Impact"/>
                <a:ea typeface="Impact"/>
                <a:cs typeface="Impact"/>
                <a:sym typeface="Impact"/>
              </a:rPr>
              <a:t>OWNLOAD THE APP</a:t>
            </a:r>
          </a:p>
        </p:txBody>
      </p:sp>
      <p:grpSp>
        <p:nvGrpSpPr>
          <p:cNvPr name="Group 6" id="6"/>
          <p:cNvGrpSpPr>
            <a:grpSpLocks noChangeAspect="true"/>
          </p:cNvGrpSpPr>
          <p:nvPr/>
        </p:nvGrpSpPr>
        <p:grpSpPr>
          <a:xfrm rot="0">
            <a:off x="8558725" y="0"/>
            <a:ext cx="10637165" cy="10493163"/>
            <a:chOff x="0" y="0"/>
            <a:chExt cx="2434438" cy="2401481"/>
          </a:xfrm>
        </p:grpSpPr>
        <p:sp>
          <p:nvSpPr>
            <p:cNvPr name="Freeform 7" id="7"/>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0" t="-26031" r="0" b="-26031"/>
              </a:stretch>
            </a:blipFill>
          </p:spPr>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Freeform 4" id="4"/>
          <p:cNvSpPr/>
          <p:nvPr/>
        </p:nvSpPr>
        <p:spPr>
          <a:xfrm flipH="false" flipV="false" rot="0">
            <a:off x="2549135" y="1511411"/>
            <a:ext cx="11998138" cy="8458687"/>
          </a:xfrm>
          <a:custGeom>
            <a:avLst/>
            <a:gdLst/>
            <a:ahLst/>
            <a:cxnLst/>
            <a:rect r="r" b="b" t="t" l="l"/>
            <a:pathLst>
              <a:path h="8458687" w="11998138">
                <a:moveTo>
                  <a:pt x="0" y="0"/>
                </a:moveTo>
                <a:lnTo>
                  <a:pt x="11998138" y="0"/>
                </a:lnTo>
                <a:lnTo>
                  <a:pt x="11998138" y="8458687"/>
                </a:lnTo>
                <a:lnTo>
                  <a:pt x="0" y="8458687"/>
                </a:lnTo>
                <a:lnTo>
                  <a:pt x="0" y="0"/>
                </a:lnTo>
                <a:close/>
              </a:path>
            </a:pathLst>
          </a:custGeom>
          <a:blipFill>
            <a:blip r:embed="rId7"/>
            <a:stretch>
              <a:fillRect l="0" t="0" r="0" b="0"/>
            </a:stretch>
          </a:blipFill>
        </p:spPr>
      </p:sp>
      <p:sp>
        <p:nvSpPr>
          <p:cNvPr name="Freeform 5" id="5"/>
          <p:cNvSpPr/>
          <p:nvPr/>
        </p:nvSpPr>
        <p:spPr>
          <a:xfrm flipH="false" flipV="false" rot="0">
            <a:off x="19050" y="-124008"/>
            <a:ext cx="11301259" cy="2305416"/>
          </a:xfrm>
          <a:custGeom>
            <a:avLst/>
            <a:gdLst/>
            <a:ahLst/>
            <a:cxnLst/>
            <a:rect r="r" b="b" t="t" l="l"/>
            <a:pathLst>
              <a:path h="2305416" w="11301259">
                <a:moveTo>
                  <a:pt x="0" y="0"/>
                </a:moveTo>
                <a:lnTo>
                  <a:pt x="11301259" y="0"/>
                </a:lnTo>
                <a:lnTo>
                  <a:pt x="11301259" y="2305416"/>
                </a:lnTo>
                <a:lnTo>
                  <a:pt x="0" y="2305416"/>
                </a:lnTo>
                <a:lnTo>
                  <a:pt x="0" y="0"/>
                </a:lnTo>
                <a:close/>
              </a:path>
            </a:pathLst>
          </a:custGeom>
          <a:blipFill>
            <a:blip r:embed="rId8"/>
            <a:stretch>
              <a:fillRect l="0" t="-15198"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1145252" y="1986165"/>
            <a:ext cx="8959346"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Natuurgebieden en stadsparken: uitdunnen, </a:t>
            </a:r>
          </a:p>
          <a:p>
            <a:pPr algn="l" marL="542925" indent="-271462" lvl="1">
              <a:lnSpc>
                <a:spcPts val="4200"/>
              </a:lnSpc>
            </a:pPr>
            <a:r>
              <a:rPr lang="en-US" sz="3000">
                <a:solidFill>
                  <a:srgbClr val="000000"/>
                </a:solidFill>
                <a:latin typeface="Arial"/>
                <a:ea typeface="Arial"/>
                <a:cs typeface="Arial"/>
                <a:sym typeface="Arial"/>
              </a:rPr>
              <a:t>opschot, te dicht bij pad, ongewenste soorten</a:t>
            </a:r>
          </a:p>
          <a:p>
            <a:pPr algn="l" marL="542925" indent="-271462"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em</a:t>
            </a:r>
            <a:r>
              <a:rPr lang="en-US" sz="3000">
                <a:solidFill>
                  <a:srgbClr val="000000"/>
                </a:solidFill>
                <a:latin typeface="Arial"/>
                <a:ea typeface="Arial"/>
                <a:cs typeface="Arial"/>
                <a:sym typeface="Arial"/>
              </a:rPr>
              <a:t>eente groenbeheer, </a:t>
            </a:r>
          </a:p>
          <a:p>
            <a:pPr algn="l" marL="542925" indent="-271462" lvl="1">
              <a:lnSpc>
                <a:spcPts val="4200"/>
              </a:lnSpc>
            </a:pPr>
            <a:r>
              <a:rPr lang="en-US" sz="3000">
                <a:solidFill>
                  <a:srgbClr val="000000"/>
                </a:solidFill>
                <a:latin typeface="Arial"/>
                <a:ea typeface="Arial"/>
                <a:cs typeface="Arial"/>
                <a:sym typeface="Arial"/>
              </a:rPr>
              <a:t>Staatsbosbeheer, Landschappen, Struikroven, Natuurmonumenten</a:t>
            </a:r>
          </a:p>
          <a:p>
            <a:pPr algn="l" marL="542925" indent="-271462" lvl="1">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algn="l" marL="542925" indent="-271462" lvl="1">
              <a:lnSpc>
                <a:spcPts val="4200"/>
              </a:lnSpc>
              <a:buFont typeface="Arial"/>
              <a:buChar char="•"/>
            </a:pPr>
            <a:r>
              <a:rPr lang="en-US" sz="3000">
                <a:solidFill>
                  <a:srgbClr val="000000"/>
                </a:solidFill>
                <a:latin typeface="Arial"/>
                <a:ea typeface="Arial"/>
                <a:cs typeface="Arial"/>
                <a:sym typeface="Arial"/>
              </a:rPr>
              <a:t>Achtertuinen:  doneer-een-zaailing</a:t>
            </a:r>
          </a:p>
          <a:p>
            <a:pPr algn="l" marL="542925" indent="-271462" lvl="1">
              <a:lnSpc>
                <a:spcPts val="4200"/>
              </a:lnSpc>
              <a:buFont typeface="Arial"/>
              <a:buChar char="•"/>
            </a:pPr>
            <a:r>
              <a:rPr lang="en-US" sz="3000">
                <a:solidFill>
                  <a:srgbClr val="000000"/>
                </a:solidFill>
                <a:latin typeface="Arial"/>
                <a:ea typeface="Arial"/>
                <a:cs typeface="Arial"/>
                <a:sym typeface="Arial"/>
              </a:rPr>
              <a:t>Bouwterreinen (braakliggend terrein)</a:t>
            </a:r>
          </a:p>
          <a:p>
            <a:pPr algn="l" marL="542925" indent="-271462" lvl="1">
              <a:lnSpc>
                <a:spcPts val="4200"/>
              </a:lnSpc>
              <a:buFont typeface="Arial"/>
              <a:buChar char="•"/>
            </a:pPr>
            <a:r>
              <a:rPr lang="en-US" sz="3000">
                <a:solidFill>
                  <a:srgbClr val="000000"/>
                </a:solidFill>
                <a:latin typeface="Arial"/>
                <a:ea typeface="Arial"/>
                <a:cs typeface="Arial"/>
                <a:sym typeface="Arial"/>
              </a:rPr>
              <a:t>Bungalowparken, campings</a:t>
            </a:r>
          </a:p>
          <a:p>
            <a:pPr algn="l" marL="542925" indent="-271462" lvl="1">
              <a:lnSpc>
                <a:spcPts val="4200"/>
              </a:lnSpc>
              <a:buFont typeface="Arial"/>
              <a:buChar char="•"/>
            </a:pPr>
            <a:r>
              <a:rPr lang="en-US" sz="3000">
                <a:solidFill>
                  <a:srgbClr val="000000"/>
                </a:solidFill>
                <a:latin typeface="Arial"/>
                <a:ea typeface="Arial"/>
                <a:cs typeface="Arial"/>
                <a:sym typeface="Arial"/>
              </a:rPr>
              <a:t>Wegbermen</a:t>
            </a:r>
          </a:p>
          <a:p>
            <a:pPr algn="l" marL="542925" indent="-271462" lvl="1">
              <a:lnSpc>
                <a:spcPts val="4200"/>
              </a:lnSpc>
              <a:buFont typeface="Arial"/>
              <a:buChar char="•"/>
            </a:pPr>
            <a:r>
              <a:rPr lang="en-US" sz="3000">
                <a:solidFill>
                  <a:srgbClr val="000000"/>
                </a:solidFill>
                <a:latin typeface="Arial"/>
                <a:ea typeface="Arial"/>
                <a:cs typeface="Arial"/>
                <a:sym typeface="Arial"/>
              </a:rPr>
              <a:t>Knotploegen</a:t>
            </a:r>
          </a:p>
          <a:p>
            <a:pPr algn="l" marL="542925" indent="-271462" lvl="1">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name="Group 5" id="5"/>
          <p:cNvGrpSpPr/>
          <p:nvPr/>
        </p:nvGrpSpPr>
        <p:grpSpPr>
          <a:xfrm rot="0">
            <a:off x="1040477" y="800102"/>
            <a:ext cx="8854261" cy="1186815"/>
            <a:chOff x="0" y="0"/>
            <a:chExt cx="11805682" cy="1582420"/>
          </a:xfrm>
        </p:grpSpPr>
        <p:sp>
          <p:nvSpPr>
            <p:cNvPr name="Freeform 6" id="6"/>
            <p:cNvSpPr/>
            <p:nvPr/>
          </p:nvSpPr>
          <p:spPr>
            <a:xfrm flipH="false" flipV="false" rot="0">
              <a:off x="0" y="0"/>
              <a:ext cx="11805682" cy="1582420"/>
            </a:xfrm>
            <a:custGeom>
              <a:avLst/>
              <a:gdLst/>
              <a:ahLst/>
              <a:cxnLst/>
              <a:rect r="r" b="b" t="t" l="l"/>
              <a:pathLst>
                <a:path h="1582420" w="11805682">
                  <a:moveTo>
                    <a:pt x="0" y="0"/>
                  </a:moveTo>
                  <a:lnTo>
                    <a:pt x="11805682" y="0"/>
                  </a:lnTo>
                  <a:lnTo>
                    <a:pt x="11805682" y="1582420"/>
                  </a:lnTo>
                  <a:lnTo>
                    <a:pt x="0" y="1582420"/>
                  </a:lnTo>
                  <a:close/>
                </a:path>
              </a:pathLst>
            </a:custGeom>
            <a:solidFill>
              <a:srgbClr val="000000">
                <a:alpha val="0"/>
              </a:srgbClr>
            </a:solidFill>
          </p:spPr>
        </p:sp>
        <p:sp>
          <p:nvSpPr>
            <p:cNvPr name="TextBox 7" id="7"/>
            <p:cNvSpPr txBox="true"/>
            <p:nvPr/>
          </p:nvSpPr>
          <p:spPr>
            <a:xfrm>
              <a:off x="0" y="9525"/>
              <a:ext cx="11805682"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OOGSTLOCATIES</a:t>
              </a:r>
            </a:p>
          </p:txBody>
        </p:sp>
      </p:grpSp>
      <p:grpSp>
        <p:nvGrpSpPr>
          <p:cNvPr name="Group 8" id="8"/>
          <p:cNvGrpSpPr>
            <a:grpSpLocks noChangeAspect="true"/>
          </p:cNvGrpSpPr>
          <p:nvPr/>
        </p:nvGrpSpPr>
        <p:grpSpPr>
          <a:xfrm rot="0">
            <a:off x="9144000"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17457" t="0" r="-30820"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
        <p:nvSpPr>
          <p:cNvPr name="Freeform 11" id="11"/>
          <p:cNvSpPr/>
          <p:nvPr/>
        </p:nvSpPr>
        <p:spPr>
          <a:xfrm flipH="false" flipV="false" rot="0">
            <a:off x="5467608" y="7752079"/>
            <a:ext cx="3762443" cy="2657753"/>
          </a:xfrm>
          <a:custGeom>
            <a:avLst/>
            <a:gdLst/>
            <a:ahLst/>
            <a:cxnLst/>
            <a:rect r="r" b="b" t="t" l="l"/>
            <a:pathLst>
              <a:path h="2657753" w="3762443">
                <a:moveTo>
                  <a:pt x="0" y="0"/>
                </a:moveTo>
                <a:lnTo>
                  <a:pt x="3762443" y="0"/>
                </a:lnTo>
                <a:lnTo>
                  <a:pt x="3762443" y="2657753"/>
                </a:lnTo>
                <a:lnTo>
                  <a:pt x="0" y="2657753"/>
                </a:lnTo>
                <a:lnTo>
                  <a:pt x="0" y="0"/>
                </a:lnTo>
                <a:close/>
              </a:path>
            </a:pathLst>
          </a:custGeom>
          <a:blipFill>
            <a:blip r:embed="rId9"/>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428022" y="1508458"/>
            <a:ext cx="8959346"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1.Oogstloc</a:t>
            </a:r>
            <a:r>
              <a:rPr lang="en-US" sz="3000">
                <a:solidFill>
                  <a:srgbClr val="000000"/>
                </a:solidFill>
                <a:latin typeface="Arial"/>
                <a:ea typeface="Arial"/>
                <a:cs typeface="Arial"/>
                <a:sym typeface="Arial"/>
              </a:rPr>
              <a:t>aties zoeken</a:t>
            </a:r>
          </a:p>
          <a:p>
            <a:pPr algn="l">
              <a:lnSpc>
                <a:spcPts val="4200"/>
              </a:lnSpc>
            </a:pPr>
          </a:p>
          <a:p>
            <a:pPr algn="l">
              <a:lnSpc>
                <a:spcPts val="4200"/>
              </a:lnSpc>
            </a:pPr>
            <a:r>
              <a:rPr lang="en-US" sz="3000">
                <a:solidFill>
                  <a:srgbClr val="000000"/>
                </a:solidFill>
                <a:latin typeface="Arial"/>
                <a:ea typeface="Arial"/>
                <a:cs typeface="Arial"/>
                <a:sym typeface="Arial"/>
              </a:rPr>
              <a:t>2.Afspraken maken</a:t>
            </a:r>
            <a:r>
              <a:rPr lang="en-US" sz="3000">
                <a:solidFill>
                  <a:srgbClr val="000000"/>
                </a:solidFill>
                <a:latin typeface="Arial"/>
                <a:ea typeface="Arial"/>
                <a:cs typeface="Arial"/>
                <a:sym typeface="Arial"/>
              </a:rPr>
              <a:t> met de ter</a:t>
            </a:r>
            <a:r>
              <a:rPr lang="en-US" sz="3000">
                <a:solidFill>
                  <a:srgbClr val="000000"/>
                </a:solidFill>
                <a:latin typeface="Arial"/>
                <a:ea typeface="Arial"/>
                <a:cs typeface="Arial"/>
                <a:sym typeface="Arial"/>
              </a:rPr>
              <a:t>reinbeheerder</a:t>
            </a:r>
          </a:p>
          <a:p>
            <a:pPr algn="l" marL="542925" indent="-271462" lvl="1">
              <a:lnSpc>
                <a:spcPts val="4200"/>
              </a:lnSpc>
              <a:buFont typeface="Arial"/>
              <a:buChar char="•"/>
            </a:pPr>
            <a:r>
              <a:rPr lang="en-US" sz="3000">
                <a:solidFill>
                  <a:srgbClr val="000000"/>
                </a:solidFill>
                <a:latin typeface="Arial"/>
                <a:ea typeface="Arial"/>
                <a:cs typeface="Arial"/>
                <a:sym typeface="Arial"/>
              </a:rPr>
              <a:t>B</a:t>
            </a:r>
            <a:r>
              <a:rPr lang="en-US" sz="3000">
                <a:solidFill>
                  <a:srgbClr val="000000"/>
                </a:solidFill>
                <a:latin typeface="Arial"/>
                <a:ea typeface="Arial"/>
                <a:cs typeface="Arial"/>
                <a:sym typeface="Arial"/>
              </a:rPr>
              <a:t>eheerplan: wat mag weg en waarom?</a:t>
            </a:r>
          </a:p>
          <a:p>
            <a:pPr algn="l" marL="542925" indent="-271462" lvl="1">
              <a:lnSpc>
                <a:spcPts val="4200"/>
              </a:lnSpc>
              <a:buFont typeface="Arial"/>
              <a:buChar char="•"/>
            </a:pPr>
            <a:r>
              <a:rPr lang="en-US" sz="3000">
                <a:solidFill>
                  <a:srgbClr val="000000"/>
                </a:solidFill>
                <a:latin typeface="Arial"/>
                <a:ea typeface="Arial"/>
                <a:cs typeface="Arial"/>
                <a:sym typeface="Arial"/>
              </a:rPr>
              <a:t>Welke soorten sta</a:t>
            </a:r>
            <a:r>
              <a:rPr lang="en-US" sz="3000">
                <a:solidFill>
                  <a:srgbClr val="000000"/>
                </a:solidFill>
                <a:latin typeface="Arial"/>
                <a:ea typeface="Arial"/>
                <a:cs typeface="Arial"/>
                <a:sym typeface="Arial"/>
              </a:rPr>
              <a:t>an daar?</a:t>
            </a:r>
          </a:p>
          <a:p>
            <a:pPr algn="l" marL="542925" indent="-271462" lvl="1">
              <a:lnSpc>
                <a:spcPts val="4200"/>
              </a:lnSpc>
              <a:buFont typeface="Arial"/>
              <a:buChar char="•"/>
            </a:pPr>
            <a:r>
              <a:rPr lang="en-US" sz="3000">
                <a:solidFill>
                  <a:srgbClr val="000000"/>
                </a:solidFill>
                <a:latin typeface="Arial"/>
                <a:ea typeface="Arial"/>
                <a:cs typeface="Arial"/>
                <a:sym typeface="Arial"/>
              </a:rPr>
              <a:t>Ziekten in het gebied? </a:t>
            </a:r>
          </a:p>
          <a:p>
            <a:pPr algn="l" marL="542925" indent="-271462" lvl="1">
              <a:lnSpc>
                <a:spcPts val="4200"/>
              </a:lnSpc>
              <a:buFont typeface="Arial"/>
              <a:buChar char="•"/>
            </a:pPr>
            <a:r>
              <a:rPr lang="en-US" sz="3000">
                <a:solidFill>
                  <a:srgbClr val="000000"/>
                </a:solidFill>
                <a:latin typeface="Arial"/>
                <a:ea typeface="Arial"/>
                <a:cs typeface="Arial"/>
                <a:sym typeface="Arial"/>
              </a:rPr>
              <a:t>Logistiek handig? </a:t>
            </a:r>
          </a:p>
          <a:p>
            <a:pPr algn="l" marL="542925" indent="-271462" lvl="1">
              <a:lnSpc>
                <a:spcPts val="4200"/>
              </a:lnSpc>
              <a:buFont typeface="Arial"/>
              <a:buChar char="•"/>
            </a:pPr>
            <a:r>
              <a:rPr lang="en-US" sz="3000">
                <a:solidFill>
                  <a:srgbClr val="000000"/>
                </a:solidFill>
                <a:latin typeface="Arial"/>
                <a:ea typeface="Arial"/>
                <a:cs typeface="Arial"/>
                <a:sym typeface="Arial"/>
              </a:rPr>
              <a:t>Help</a:t>
            </a:r>
            <a:r>
              <a:rPr lang="en-US" sz="3000">
                <a:solidFill>
                  <a:srgbClr val="000000"/>
                </a:solidFill>
                <a:latin typeface="Arial"/>
                <a:ea typeface="Arial"/>
                <a:cs typeface="Arial"/>
                <a:sym typeface="Arial"/>
              </a:rPr>
              <a:t>t TBO zelf mee oogsten?</a:t>
            </a:r>
          </a:p>
          <a:p>
            <a:pPr algn="l">
              <a:lnSpc>
                <a:spcPts val="4200"/>
              </a:lnSpc>
            </a:pPr>
          </a:p>
          <a:p>
            <a:pPr algn="l">
              <a:lnSpc>
                <a:spcPts val="4200"/>
              </a:lnSpc>
            </a:pPr>
            <a:r>
              <a:rPr lang="en-US" sz="3000">
                <a:solidFill>
                  <a:srgbClr val="000000"/>
                </a:solidFill>
                <a:latin typeface="Arial"/>
                <a:ea typeface="Arial"/>
                <a:cs typeface="Arial"/>
                <a:sym typeface="Arial"/>
              </a:rPr>
              <a:t>3.Keuzes maken: welke oogstgebieden zijn het meest interessant</a:t>
            </a:r>
          </a:p>
          <a:p>
            <a:pPr algn="l" marL="542925" indent="-271462" lvl="1">
              <a:lnSpc>
                <a:spcPts val="4200"/>
              </a:lnSpc>
              <a:buFont typeface="Arial"/>
              <a:buChar char="•"/>
            </a:pPr>
            <a:r>
              <a:rPr lang="en-US" sz="3000">
                <a:solidFill>
                  <a:srgbClr val="000000"/>
                </a:solidFill>
                <a:latin typeface="Arial"/>
                <a:ea typeface="Arial"/>
                <a:cs typeface="Arial"/>
                <a:sym typeface="Arial"/>
              </a:rPr>
              <a:t>Gewilde soorten versus bulksoorten</a:t>
            </a:r>
          </a:p>
          <a:p>
            <a:pPr algn="l" marL="542925" indent="-271462" lvl="1">
              <a:lnSpc>
                <a:spcPts val="4200"/>
              </a:lnSpc>
              <a:buFont typeface="Arial"/>
              <a:buChar char="•"/>
            </a:pPr>
            <a:r>
              <a:rPr lang="en-US" sz="3000">
                <a:solidFill>
                  <a:srgbClr val="000000"/>
                </a:solidFill>
                <a:latin typeface="Arial"/>
                <a:ea typeface="Arial"/>
                <a:cs typeface="Arial"/>
                <a:sym typeface="Arial"/>
              </a:rPr>
              <a:t>Na</a:t>
            </a:r>
            <a:r>
              <a:rPr lang="en-US" sz="3000">
                <a:solidFill>
                  <a:srgbClr val="000000"/>
                </a:solidFill>
                <a:latin typeface="Arial"/>
                <a:ea typeface="Arial"/>
                <a:cs typeface="Arial"/>
                <a:sym typeface="Arial"/>
              </a:rPr>
              <a:t>aldbomen versus loofbomen</a:t>
            </a:r>
          </a:p>
          <a:p>
            <a:pPr algn="l">
              <a:lnSpc>
                <a:spcPts val="4200"/>
              </a:lnSpc>
            </a:pPr>
          </a:p>
          <a:p>
            <a:pPr algn="l">
              <a:lnSpc>
                <a:spcPts val="4200"/>
              </a:lnSpc>
            </a:pPr>
            <a:r>
              <a:rPr lang="en-US" sz="3000">
                <a:solidFill>
                  <a:srgbClr val="000000"/>
                </a:solidFill>
                <a:latin typeface="Arial"/>
                <a:ea typeface="Arial"/>
                <a:cs typeface="Arial"/>
                <a:sym typeface="Arial"/>
              </a:rPr>
              <a:t>4.De </a:t>
            </a:r>
            <a:r>
              <a:rPr lang="en-US" sz="3000">
                <a:solidFill>
                  <a:srgbClr val="000000"/>
                </a:solidFill>
                <a:latin typeface="Arial"/>
                <a:ea typeface="Arial"/>
                <a:cs typeface="Arial"/>
                <a:sym typeface="Arial"/>
              </a:rPr>
              <a:t>oogstlocatie aanmaken in de bomenplanner</a:t>
            </a:r>
          </a:p>
        </p:txBody>
      </p:sp>
      <p:grpSp>
        <p:nvGrpSpPr>
          <p:cNvPr name="Group 5" id="5"/>
          <p:cNvGrpSpPr/>
          <p:nvPr/>
        </p:nvGrpSpPr>
        <p:grpSpPr>
          <a:xfrm rot="0">
            <a:off x="402664" y="284509"/>
            <a:ext cx="10444522" cy="1996440"/>
            <a:chOff x="0" y="0"/>
            <a:chExt cx="13926030" cy="2661920"/>
          </a:xfrm>
        </p:grpSpPr>
        <p:sp>
          <p:nvSpPr>
            <p:cNvPr name="Freeform 6" id="6"/>
            <p:cNvSpPr/>
            <p:nvPr/>
          </p:nvSpPr>
          <p:spPr>
            <a:xfrm flipH="false" flipV="false" rot="0">
              <a:off x="0" y="0"/>
              <a:ext cx="13926029" cy="2661920"/>
            </a:xfrm>
            <a:custGeom>
              <a:avLst/>
              <a:gdLst/>
              <a:ahLst/>
              <a:cxnLst/>
              <a:rect r="r" b="b" t="t" l="l"/>
              <a:pathLst>
                <a:path h="2661920" w="13926029">
                  <a:moveTo>
                    <a:pt x="0" y="0"/>
                  </a:moveTo>
                  <a:lnTo>
                    <a:pt x="13926029" y="0"/>
                  </a:lnTo>
                  <a:lnTo>
                    <a:pt x="13926029" y="2661920"/>
                  </a:lnTo>
                  <a:lnTo>
                    <a:pt x="0" y="2661920"/>
                  </a:lnTo>
                  <a:close/>
                </a:path>
              </a:pathLst>
            </a:custGeom>
            <a:solidFill>
              <a:srgbClr val="000000">
                <a:alpha val="0"/>
              </a:srgbClr>
            </a:solidFill>
          </p:spPr>
        </p:sp>
        <p:sp>
          <p:nvSpPr>
            <p:cNvPr name="TextBox 7" id="7"/>
            <p:cNvSpPr txBox="true"/>
            <p:nvPr/>
          </p:nvSpPr>
          <p:spPr>
            <a:xfrm>
              <a:off x="0" y="9525"/>
              <a:ext cx="13926030" cy="26523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Oogstlocatie gevonden, en dan?</a:t>
              </a:r>
            </a:p>
            <a:p>
              <a:pPr algn="l">
                <a:lnSpc>
                  <a:spcPts val="6415"/>
                </a:lnSpc>
              </a:pPr>
            </a:p>
          </p:txBody>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grpSp>
        <p:nvGrpSpPr>
          <p:cNvPr name="Group 9" id="9"/>
          <p:cNvGrpSpPr>
            <a:grpSpLocks noChangeAspect="true"/>
          </p:cNvGrpSpPr>
          <p:nvPr/>
        </p:nvGrpSpPr>
        <p:grpSpPr>
          <a:xfrm rot="0">
            <a:off x="9882668" y="-83331"/>
            <a:ext cx="10637165" cy="10493163"/>
            <a:chOff x="0" y="0"/>
            <a:chExt cx="2434438" cy="2401481"/>
          </a:xfrm>
        </p:grpSpPr>
        <p:sp>
          <p:nvSpPr>
            <p:cNvPr name="Freeform 10" id="10"/>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43042" t="0" r="-5235" b="0"/>
              </a:stretch>
            </a:blipFill>
          </p:spPr>
        </p:sp>
      </p:grpSp>
      <p:sp>
        <p:nvSpPr>
          <p:cNvPr name="Freeform 11" id="11"/>
          <p:cNvSpPr/>
          <p:nvPr/>
        </p:nvSpPr>
        <p:spPr>
          <a:xfrm flipH="false" flipV="false" rot="0">
            <a:off x="14717826" y="94107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40477" y="885075"/>
            <a:ext cx="9304961" cy="1186815"/>
            <a:chOff x="0" y="0"/>
            <a:chExt cx="12406615" cy="1582420"/>
          </a:xfrm>
        </p:grpSpPr>
        <p:sp>
          <p:nvSpPr>
            <p:cNvPr name="Freeform 5" id="5"/>
            <p:cNvSpPr/>
            <p:nvPr/>
          </p:nvSpPr>
          <p:spPr>
            <a:xfrm flipH="false" flipV="false" rot="0">
              <a:off x="0" y="0"/>
              <a:ext cx="12406614" cy="1582420"/>
            </a:xfrm>
            <a:custGeom>
              <a:avLst/>
              <a:gdLst/>
              <a:ahLst/>
              <a:cxnLst/>
              <a:rect r="r" b="b" t="t" l="l"/>
              <a:pathLst>
                <a:path h="1582420" w="12406614">
                  <a:moveTo>
                    <a:pt x="0" y="0"/>
                  </a:moveTo>
                  <a:lnTo>
                    <a:pt x="12406614" y="0"/>
                  </a:lnTo>
                  <a:lnTo>
                    <a:pt x="12406614" y="1582420"/>
                  </a:lnTo>
                  <a:lnTo>
                    <a:pt x="0" y="1582420"/>
                  </a:lnTo>
                  <a:close/>
                </a:path>
              </a:pathLst>
            </a:custGeom>
            <a:solidFill>
              <a:srgbClr val="000000">
                <a:alpha val="0"/>
              </a:srgbClr>
            </a:solidFill>
          </p:spPr>
        </p:sp>
        <p:sp>
          <p:nvSpPr>
            <p:cNvPr name="TextBox 6" id="6"/>
            <p:cNvSpPr txBox="true"/>
            <p:nvPr/>
          </p:nvSpPr>
          <p:spPr>
            <a:xfrm>
              <a:off x="0" y="9525"/>
              <a:ext cx="12406615"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WELKE SOORTEN OOGSTEN WIJ?</a:t>
              </a:r>
            </a:p>
          </p:txBody>
        </p:sp>
      </p:grpSp>
      <p:grpSp>
        <p:nvGrpSpPr>
          <p:cNvPr name="Group 7" id="7"/>
          <p:cNvGrpSpPr>
            <a:grpSpLocks noChangeAspect="true"/>
          </p:cNvGrpSpPr>
          <p:nvPr/>
        </p:nvGrpSpPr>
        <p:grpSpPr>
          <a:xfrm rot="0">
            <a:off x="966705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1581" r="0" b="-50481"/>
              </a:stretch>
            </a:blipFill>
          </p:spPr>
        </p:sp>
      </p:grpSp>
      <p:sp>
        <p:nvSpPr>
          <p:cNvPr name="TextBox 9" id="9"/>
          <p:cNvSpPr txBox="true"/>
          <p:nvPr/>
        </p:nvSpPr>
        <p:spPr>
          <a:xfrm rot="0">
            <a:off x="1078577" y="2272602"/>
            <a:ext cx="8312254" cy="80486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algn="l" marL="542925" indent="-271462" lvl="1">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algn="l" marL="542925" indent="-271462" lvl="1">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algn="l" marL="542925" indent="-271462" lvl="1">
              <a:lnSpc>
                <a:spcPts val="4200"/>
              </a:lnSpc>
              <a:buFont typeface="Arial"/>
              <a:buChar char="•"/>
            </a:pPr>
            <a:r>
              <a:rPr lang="en-US" sz="3000">
                <a:solidFill>
                  <a:srgbClr val="001E2E"/>
                </a:solidFill>
                <a:latin typeface="Arial"/>
                <a:ea typeface="Arial"/>
                <a:cs typeface="Arial"/>
                <a:sym typeface="Arial"/>
              </a:rPr>
              <a:t>Invasieve exoot? Op takkenril of afvoeren</a:t>
            </a:r>
          </a:p>
          <a:p>
            <a:pPr algn="l" marL="542925" indent="-271462" lvl="1">
              <a:lnSpc>
                <a:spcPts val="4200"/>
              </a:lnSpc>
              <a:buFont typeface="Arial"/>
              <a:buChar char="•"/>
            </a:pPr>
            <a:r>
              <a:rPr lang="en-US" sz="3000">
                <a:solidFill>
                  <a:srgbClr val="001E2E"/>
                </a:solidFill>
                <a:latin typeface="Arial"/>
                <a:ea typeface="Arial"/>
                <a:cs typeface="Arial"/>
                <a:sym typeface="Arial"/>
              </a:rPr>
              <a:t>De mooiste zaailingen laten we staan</a:t>
            </a:r>
          </a:p>
          <a:p>
            <a:pPr algn="l" marL="542925" indent="-271462" lvl="1">
              <a:lnSpc>
                <a:spcPts val="4200"/>
              </a:lnSpc>
              <a:buFont typeface="Arial"/>
              <a:buChar char="•"/>
            </a:pPr>
            <a:r>
              <a:rPr lang="en-US" sz="3000">
                <a:solidFill>
                  <a:srgbClr val="001E2E"/>
                </a:solidFill>
                <a:latin typeface="Arial"/>
                <a:ea typeface="Arial"/>
                <a:cs typeface="Arial"/>
                <a:sym typeface="Arial"/>
              </a:rPr>
              <a:t>Knie tot manshoogte (50cm tot 2 meter)</a:t>
            </a:r>
          </a:p>
          <a:p>
            <a:pPr algn="l" marL="542925" indent="-271462" lvl="1">
              <a:lnSpc>
                <a:spcPts val="4200"/>
              </a:lnSpc>
              <a:buFont typeface="Arial"/>
              <a:buChar char="•"/>
            </a:pPr>
            <a:r>
              <a:rPr lang="en-US" sz="3000">
                <a:solidFill>
                  <a:srgbClr val="001E2E"/>
                </a:solidFill>
                <a:latin typeface="Arial"/>
                <a:ea typeface="Arial"/>
                <a:cs typeface="Arial"/>
                <a:sym typeface="Arial"/>
              </a:rPr>
              <a:t>Zonder kluit </a:t>
            </a:r>
          </a:p>
          <a:p>
            <a:pPr algn="l" marL="542925" indent="-271462" lvl="1">
              <a:lnSpc>
                <a:spcPts val="4200"/>
              </a:lnSpc>
              <a:buFont typeface="Arial"/>
              <a:buChar char="•"/>
            </a:pPr>
            <a:r>
              <a:rPr lang="en-US" sz="3000">
                <a:solidFill>
                  <a:srgbClr val="001E2E"/>
                </a:solidFill>
                <a:latin typeface="Arial"/>
                <a:ea typeface="Arial"/>
                <a:cs typeface="Arial"/>
                <a:sym typeface="Arial"/>
              </a:rPr>
              <a:t>Ook stekken van Wilg, Vlier, Vijg en Populier</a:t>
            </a:r>
          </a:p>
          <a:p>
            <a:pPr algn="l">
              <a:lnSpc>
                <a:spcPts val="4200"/>
              </a:lnSpc>
            </a:pPr>
          </a:p>
          <a:p>
            <a:pPr algn="l" marL="542925" indent="-271462" lvl="1">
              <a:lnSpc>
                <a:spcPts val="4200"/>
              </a:lnSpc>
              <a:buFont typeface="Arial"/>
              <a:buChar char="•"/>
            </a:pPr>
            <a:r>
              <a:rPr lang="en-US" sz="3000" u="sng">
                <a:solidFill>
                  <a:srgbClr val="001E2E"/>
                </a:solidFill>
                <a:latin typeface="Arial"/>
                <a:ea typeface="Arial"/>
                <a:cs typeface="Arial"/>
                <a:sym typeface="Arial"/>
                <a:hlinkClick r:id="rId8" tooltip="https://meerbomen.nu/over-de-actie/oogsten/"/>
              </a:rPr>
              <a:t>meerbomen.nu/over-de-actie/oogsten/</a:t>
            </a:r>
          </a:p>
          <a:p>
            <a:pPr algn="l">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442473" y="354988"/>
            <a:ext cx="9304961" cy="1996440"/>
            <a:chOff x="0" y="0"/>
            <a:chExt cx="12406615" cy="2661920"/>
          </a:xfrm>
        </p:grpSpPr>
        <p:sp>
          <p:nvSpPr>
            <p:cNvPr name="Freeform 5" id="5"/>
            <p:cNvSpPr/>
            <p:nvPr/>
          </p:nvSpPr>
          <p:spPr>
            <a:xfrm flipH="false" flipV="false" rot="0">
              <a:off x="0" y="0"/>
              <a:ext cx="12406614" cy="2661920"/>
            </a:xfrm>
            <a:custGeom>
              <a:avLst/>
              <a:gdLst/>
              <a:ahLst/>
              <a:cxnLst/>
              <a:rect r="r" b="b" t="t" l="l"/>
              <a:pathLst>
                <a:path h="2661920" w="12406614">
                  <a:moveTo>
                    <a:pt x="0" y="0"/>
                  </a:moveTo>
                  <a:lnTo>
                    <a:pt x="12406614" y="0"/>
                  </a:lnTo>
                  <a:lnTo>
                    <a:pt x="12406614" y="2661920"/>
                  </a:lnTo>
                  <a:lnTo>
                    <a:pt x="0" y="2661920"/>
                  </a:lnTo>
                  <a:close/>
                </a:path>
              </a:pathLst>
            </a:custGeom>
            <a:solidFill>
              <a:srgbClr val="000000">
                <a:alpha val="0"/>
              </a:srgbClr>
            </a:solidFill>
          </p:spPr>
        </p:sp>
        <p:sp>
          <p:nvSpPr>
            <p:cNvPr name="TextBox 6" id="6"/>
            <p:cNvSpPr txBox="true"/>
            <p:nvPr/>
          </p:nvSpPr>
          <p:spPr>
            <a:xfrm>
              <a:off x="0" y="9525"/>
              <a:ext cx="12406615" cy="26523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OOGSTDAG VOORBEREIDEN</a:t>
              </a:r>
            </a:p>
            <a:p>
              <a:pPr algn="l">
                <a:lnSpc>
                  <a:spcPts val="6415"/>
                </a:lnSpc>
              </a:pPr>
            </a:p>
          </p:txBody>
        </p:sp>
      </p:grpSp>
      <p:sp>
        <p:nvSpPr>
          <p:cNvPr name="TextBox 7" id="7"/>
          <p:cNvSpPr txBox="true"/>
          <p:nvPr/>
        </p:nvSpPr>
        <p:spPr>
          <a:xfrm rot="0">
            <a:off x="442473" y="1440670"/>
            <a:ext cx="10862140" cy="91154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To</a:t>
            </a:r>
            <a:r>
              <a:rPr lang="en-US" sz="3000">
                <a:solidFill>
                  <a:srgbClr val="001E2E"/>
                </a:solidFill>
                <a:latin typeface="Arial"/>
                <a:ea typeface="Arial"/>
                <a:cs typeface="Arial"/>
                <a:sym typeface="Arial"/>
              </a:rPr>
              <a:t>estemming TBO</a:t>
            </a:r>
          </a:p>
          <a:p>
            <a:pPr algn="l" marL="542925" indent="-271462" lvl="1">
              <a:lnSpc>
                <a:spcPts val="4200"/>
              </a:lnSpc>
              <a:buFont typeface="Arial"/>
              <a:buChar char="•"/>
            </a:pPr>
            <a:r>
              <a:rPr lang="en-US" sz="3000">
                <a:solidFill>
                  <a:srgbClr val="001E2E"/>
                </a:solidFill>
                <a:latin typeface="Arial"/>
                <a:ea typeface="Arial"/>
                <a:cs typeface="Arial"/>
                <a:sym typeface="Arial"/>
              </a:rPr>
              <a:t>Materialen regelen</a:t>
            </a:r>
          </a:p>
          <a:p>
            <a:pPr algn="l" marL="542925" indent="-271462" lvl="1">
              <a:lnSpc>
                <a:spcPts val="4200"/>
              </a:lnSpc>
              <a:buFont typeface="Arial"/>
              <a:buChar char="•"/>
            </a:pPr>
            <a:r>
              <a:rPr lang="en-US" sz="3000">
                <a:solidFill>
                  <a:srgbClr val="001E2E"/>
                </a:solidFill>
                <a:latin typeface="Arial"/>
                <a:ea typeface="Arial"/>
                <a:cs typeface="Arial"/>
                <a:sym typeface="Arial"/>
              </a:rPr>
              <a:t>Koffie/thee/lekkers regelen</a:t>
            </a:r>
          </a:p>
          <a:p>
            <a:pPr algn="l" marL="542925" indent="-271462" lvl="1">
              <a:lnSpc>
                <a:spcPts val="4200"/>
              </a:lnSpc>
              <a:buFont typeface="Arial"/>
              <a:buChar char="•"/>
            </a:pPr>
            <a:r>
              <a:rPr lang="en-US" sz="3000">
                <a:solidFill>
                  <a:srgbClr val="001E2E"/>
                </a:solidFill>
                <a:latin typeface="Arial"/>
                <a:ea typeface="Arial"/>
                <a:cs typeface="Arial"/>
                <a:sym typeface="Arial"/>
              </a:rPr>
              <a:t>Je evenement aanmaken in de bomenplanner (evt. aansluiten bij een landelijk event, welkomstekst, besloten)</a:t>
            </a:r>
          </a:p>
          <a:p>
            <a:pPr algn="l" marL="542925" indent="-271462" lvl="1">
              <a:lnSpc>
                <a:spcPts val="4200"/>
              </a:lnSpc>
              <a:buFont typeface="Arial"/>
              <a:buChar char="•"/>
            </a:pPr>
            <a:r>
              <a:rPr lang="en-US" sz="3000">
                <a:solidFill>
                  <a:srgbClr val="001E2E"/>
                </a:solidFill>
                <a:latin typeface="Arial"/>
                <a:ea typeface="Arial"/>
                <a:cs typeface="Arial"/>
                <a:sym typeface="Arial"/>
              </a:rPr>
              <a:t>Welke oogst en waar gaat je oogst heen?</a:t>
            </a:r>
          </a:p>
          <a:p>
            <a:pPr algn="l" marL="542925" indent="-271462" lvl="1">
              <a:lnSpc>
                <a:spcPts val="4200"/>
              </a:lnSpc>
              <a:buFont typeface="Arial"/>
              <a:buChar char="•"/>
            </a:pPr>
            <a:r>
              <a:rPr lang="en-US" sz="3000">
                <a:solidFill>
                  <a:srgbClr val="001E2E"/>
                </a:solidFill>
                <a:latin typeface="Arial"/>
                <a:ea typeface="Arial"/>
                <a:cs typeface="Arial"/>
                <a:sym typeface="Arial"/>
              </a:rPr>
              <a:t>Oogstbegeleider (groenkenner) regelen</a:t>
            </a:r>
          </a:p>
          <a:p>
            <a:pPr algn="l" marL="542925" indent="-271462" lvl="1">
              <a:lnSpc>
                <a:spcPts val="4200"/>
              </a:lnSpc>
              <a:buFont typeface="Arial"/>
              <a:buChar char="•"/>
            </a:pPr>
            <a:r>
              <a:rPr lang="en-US" sz="3000">
                <a:solidFill>
                  <a:srgbClr val="001E2E"/>
                </a:solidFill>
                <a:latin typeface="Arial"/>
                <a:ea typeface="Arial"/>
                <a:cs typeface="Arial"/>
                <a:sym typeface="Arial"/>
              </a:rPr>
              <a:t>Vrijwilligers regelen</a:t>
            </a:r>
          </a:p>
          <a:p>
            <a:pPr algn="l" marL="542925" indent="-271462" lvl="1">
              <a:lnSpc>
                <a:spcPts val="4200"/>
              </a:lnSpc>
              <a:buFont typeface="Arial"/>
              <a:buChar char="•"/>
            </a:pPr>
            <a:r>
              <a:rPr lang="en-US" sz="3000">
                <a:solidFill>
                  <a:srgbClr val="001E2E"/>
                </a:solidFill>
                <a:latin typeface="Arial"/>
                <a:ea typeface="Arial"/>
                <a:cs typeface="Arial"/>
                <a:sym typeface="Arial"/>
              </a:rPr>
              <a:t>Aandacht voor je evenement (lokale pers)</a:t>
            </a:r>
          </a:p>
          <a:p>
            <a:pPr algn="l" marL="542925" indent="-271462" lvl="1">
              <a:lnSpc>
                <a:spcPts val="4200"/>
              </a:lnSpc>
              <a:buFont typeface="Arial"/>
              <a:buChar char="•"/>
            </a:pPr>
            <a:r>
              <a:rPr lang="en-US" sz="3000" u="sng">
                <a:solidFill>
                  <a:srgbClr val="001E2E"/>
                </a:solidFill>
                <a:latin typeface="Arial"/>
                <a:ea typeface="Arial"/>
                <a:cs typeface="Arial"/>
                <a:sym typeface="Arial"/>
                <a:hlinkClick r:id="rId7" tooltip="https://meerbomen.nu/over-de-actie/communicatie-toolkit/"/>
              </a:rPr>
              <a:t>meerbomen.nu/over-de-actie/communicatie-toolkit/</a:t>
            </a:r>
          </a:p>
          <a:p>
            <a:pPr algn="l" marL="542925" indent="-271462" lvl="1">
              <a:lnSpc>
                <a:spcPts val="4200"/>
              </a:lnSpc>
              <a:buFont typeface="Arial"/>
              <a:buChar char="•"/>
            </a:pPr>
            <a:r>
              <a:rPr lang="en-US" sz="3000">
                <a:solidFill>
                  <a:srgbClr val="001E2E"/>
                </a:solidFill>
                <a:latin typeface="Arial"/>
                <a:ea typeface="Arial"/>
                <a:cs typeface="Arial"/>
                <a:sym typeface="Arial"/>
              </a:rPr>
              <a:t>Evt. een bevestigingsmail sturen</a:t>
            </a:r>
          </a:p>
          <a:p>
            <a:pPr algn="l" marL="542925" indent="-271462" lvl="1">
              <a:lnSpc>
                <a:spcPts val="4200"/>
              </a:lnSpc>
              <a:buFont typeface="Arial"/>
              <a:buChar char="•"/>
            </a:pPr>
            <a:r>
              <a:rPr lang="en-US" sz="3000">
                <a:solidFill>
                  <a:srgbClr val="001E2E"/>
                </a:solidFill>
                <a:latin typeface="Arial"/>
                <a:ea typeface="Arial"/>
                <a:cs typeface="Arial"/>
                <a:sym typeface="Arial"/>
              </a:rPr>
              <a:t>Zorg dat je ook een paar vrijwilligers hebt om te helpen inkuilen</a:t>
            </a:r>
          </a:p>
          <a:p>
            <a:pPr algn="l">
              <a:lnSpc>
                <a:spcPts val="4200"/>
              </a:lnSpc>
            </a:pPr>
          </a:p>
          <a:p>
            <a:pPr algn="l" marL="542925" indent="-271462" lvl="1">
              <a:lnSpc>
                <a:spcPts val="4200"/>
              </a:lnSpc>
              <a:buFont typeface="Arial"/>
              <a:buChar char="•"/>
            </a:pPr>
            <a:r>
              <a:rPr lang="en-US" sz="3000" u="sng">
                <a:solidFill>
                  <a:srgbClr val="231F20"/>
                </a:solidFill>
                <a:latin typeface="Arial"/>
                <a:ea typeface="Arial"/>
                <a:cs typeface="Arial"/>
                <a:sym typeface="Arial"/>
                <a:hlinkClick r:id="rId8" tooltip="https://meerbomen.nu/over-de-actie/oogsten/hoe-organiseer-ik-een-oogstdag/"/>
              </a:rPr>
              <a:t>meerbomen.nu/over-de-actie/oogsten/hoe-organiseer-ik-een-oogstdag/</a:t>
            </a:r>
            <a:r>
              <a:rPr lang="en-US" sz="3000">
                <a:solidFill>
                  <a:srgbClr val="231F20"/>
                </a:solidFill>
                <a:latin typeface="Arial"/>
                <a:ea typeface="Arial"/>
                <a:cs typeface="Arial"/>
                <a:sym typeface="Arial"/>
              </a:rPr>
              <a:t> </a:t>
            </a:r>
          </a:p>
          <a:p>
            <a:pPr algn="l">
              <a:lnSpc>
                <a:spcPts val="4200"/>
              </a:lnSpc>
            </a:pPr>
          </a:p>
        </p:txBody>
      </p:sp>
      <p:sp>
        <p:nvSpPr>
          <p:cNvPr name="Freeform 8" id="8"/>
          <p:cNvSpPr/>
          <p:nvPr/>
        </p:nvSpPr>
        <p:spPr>
          <a:xfrm flipH="false" flipV="false" rot="0">
            <a:off x="9029700" y="0"/>
            <a:ext cx="10795333" cy="7624204"/>
          </a:xfrm>
          <a:custGeom>
            <a:avLst/>
            <a:gdLst/>
            <a:ahLst/>
            <a:cxnLst/>
            <a:rect r="r" b="b" t="t" l="l"/>
            <a:pathLst>
              <a:path h="7624204" w="10795333">
                <a:moveTo>
                  <a:pt x="0" y="0"/>
                </a:moveTo>
                <a:lnTo>
                  <a:pt x="10795333" y="0"/>
                </a:lnTo>
                <a:lnTo>
                  <a:pt x="10795333" y="7624204"/>
                </a:lnTo>
                <a:lnTo>
                  <a:pt x="0" y="7624204"/>
                </a:lnTo>
                <a:lnTo>
                  <a:pt x="0" y="0"/>
                </a:lnTo>
                <a:close/>
              </a:path>
            </a:pathLst>
          </a:custGeom>
          <a:blipFill>
            <a:blip r:embed="rId9"/>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40477" y="885075"/>
            <a:ext cx="9304961" cy="1186815"/>
            <a:chOff x="0" y="0"/>
            <a:chExt cx="12406615" cy="1582420"/>
          </a:xfrm>
        </p:grpSpPr>
        <p:sp>
          <p:nvSpPr>
            <p:cNvPr name="Freeform 5" id="5"/>
            <p:cNvSpPr/>
            <p:nvPr/>
          </p:nvSpPr>
          <p:spPr>
            <a:xfrm flipH="false" flipV="false" rot="0">
              <a:off x="0" y="0"/>
              <a:ext cx="12406614" cy="1582420"/>
            </a:xfrm>
            <a:custGeom>
              <a:avLst/>
              <a:gdLst/>
              <a:ahLst/>
              <a:cxnLst/>
              <a:rect r="r" b="b" t="t" l="l"/>
              <a:pathLst>
                <a:path h="1582420" w="12406614">
                  <a:moveTo>
                    <a:pt x="0" y="0"/>
                  </a:moveTo>
                  <a:lnTo>
                    <a:pt x="12406614" y="0"/>
                  </a:lnTo>
                  <a:lnTo>
                    <a:pt x="12406614" y="1582420"/>
                  </a:lnTo>
                  <a:lnTo>
                    <a:pt x="0" y="1582420"/>
                  </a:lnTo>
                  <a:close/>
                </a:path>
              </a:pathLst>
            </a:custGeom>
            <a:solidFill>
              <a:srgbClr val="000000">
                <a:alpha val="0"/>
              </a:srgbClr>
            </a:solidFill>
          </p:spPr>
        </p:sp>
        <p:sp>
          <p:nvSpPr>
            <p:cNvPr name="TextBox 6" id="6"/>
            <p:cNvSpPr txBox="true"/>
            <p:nvPr/>
          </p:nvSpPr>
          <p:spPr>
            <a:xfrm>
              <a:off x="0" y="9525"/>
              <a:ext cx="12406615"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DE OOGSTDAG</a:t>
              </a:r>
            </a:p>
          </p:txBody>
        </p:sp>
      </p:grpSp>
      <p:grpSp>
        <p:nvGrpSpPr>
          <p:cNvPr name="Group 7" id="7"/>
          <p:cNvGrpSpPr>
            <a:grpSpLocks noChangeAspect="true"/>
          </p:cNvGrpSpPr>
          <p:nvPr/>
        </p:nvGrpSpPr>
        <p:grpSpPr>
          <a:xfrm rot="0">
            <a:off x="9096375"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0" r="-48277" b="0"/>
              </a:stretch>
            </a:blipFill>
          </p:spPr>
        </p:sp>
      </p:grpSp>
      <p:sp>
        <p:nvSpPr>
          <p:cNvPr name="Freeform 9" id="9"/>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
        <p:nvSpPr>
          <p:cNvPr name="TextBox 10" id="10"/>
          <p:cNvSpPr txBox="true"/>
          <p:nvPr/>
        </p:nvSpPr>
        <p:spPr>
          <a:xfrm rot="0">
            <a:off x="1028700" y="2230444"/>
            <a:ext cx="10862140" cy="53816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Na</a:t>
            </a:r>
            <a:r>
              <a:rPr lang="en-US" sz="3000">
                <a:solidFill>
                  <a:srgbClr val="001E2E"/>
                </a:solidFill>
                <a:latin typeface="Arial"/>
                <a:ea typeface="Arial"/>
                <a:cs typeface="Arial"/>
                <a:sym typeface="Arial"/>
              </a:rPr>
              <a:t>tuureducatie</a:t>
            </a:r>
          </a:p>
          <a:p>
            <a:pPr algn="l" marL="542925" indent="-271462" lvl="1">
              <a:lnSpc>
                <a:spcPts val="4200"/>
              </a:lnSpc>
              <a:buFont typeface="Arial"/>
              <a:buChar char="•"/>
            </a:pPr>
            <a:r>
              <a:rPr lang="en-US" sz="3000">
                <a:solidFill>
                  <a:srgbClr val="001E2E"/>
                </a:solidFill>
                <a:latin typeface="Arial"/>
                <a:ea typeface="Arial"/>
                <a:cs typeface="Arial"/>
                <a:sym typeface="Arial"/>
              </a:rPr>
              <a:t>Een leuke dag in de buitenlucht</a:t>
            </a:r>
          </a:p>
          <a:p>
            <a:pPr algn="l" marL="542925" indent="-271462" lvl="1">
              <a:lnSpc>
                <a:spcPts val="4200"/>
              </a:lnSpc>
              <a:buFont typeface="Arial"/>
              <a:buChar char="•"/>
            </a:pPr>
            <a:r>
              <a:rPr lang="en-US" sz="3000">
                <a:solidFill>
                  <a:srgbClr val="001E2E"/>
                </a:solidFill>
                <a:latin typeface="Arial"/>
                <a:ea typeface="Arial"/>
                <a:cs typeface="Arial"/>
                <a:sym typeface="Arial"/>
              </a:rPr>
              <a:t>Concreet resultaat</a:t>
            </a:r>
          </a:p>
          <a:p>
            <a:pPr algn="l" marL="542925" indent="-271462" lvl="1">
              <a:lnSpc>
                <a:spcPts val="4200"/>
              </a:lnSpc>
              <a:buFont typeface="Arial"/>
              <a:buChar char="•"/>
            </a:pPr>
            <a:r>
              <a:rPr lang="en-US" sz="3000">
                <a:solidFill>
                  <a:srgbClr val="001E2E"/>
                </a:solidFill>
                <a:latin typeface="Arial"/>
                <a:ea typeface="Arial"/>
                <a:cs typeface="Arial"/>
                <a:sym typeface="Arial"/>
              </a:rPr>
              <a:t>In samenspraak met de terreinbeheerder</a:t>
            </a:r>
          </a:p>
          <a:p>
            <a:pPr algn="l" marL="542925" indent="-271462" lvl="1">
              <a:lnSpc>
                <a:spcPts val="4200"/>
              </a:lnSpc>
              <a:buFont typeface="Arial"/>
              <a:buChar char="•"/>
            </a:pPr>
            <a:r>
              <a:rPr lang="en-US" sz="3000">
                <a:solidFill>
                  <a:srgbClr val="001E2E"/>
                </a:solidFill>
                <a:latin typeface="Arial"/>
                <a:ea typeface="Arial"/>
                <a:cs typeface="Arial"/>
                <a:sym typeface="Arial"/>
              </a:rPr>
              <a:t>Altijd met oogstbegeleiders</a:t>
            </a:r>
          </a:p>
          <a:p>
            <a:pPr algn="l" marL="542925" indent="-271462" lvl="1">
              <a:lnSpc>
                <a:spcPts val="4200"/>
              </a:lnSpc>
              <a:buFont typeface="Arial"/>
              <a:buChar char="•"/>
            </a:pPr>
            <a:r>
              <a:rPr lang="en-US" sz="3000">
                <a:solidFill>
                  <a:srgbClr val="001E2E"/>
                </a:solidFill>
                <a:latin typeface="Arial"/>
                <a:ea typeface="Arial"/>
                <a:cs typeface="Arial"/>
                <a:sym typeface="Arial"/>
              </a:rPr>
              <a:t>N</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tj</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s acht</a:t>
            </a:r>
            <a:r>
              <a:rPr lang="en-US" sz="3000" u="none">
                <a:solidFill>
                  <a:srgbClr val="001E2E"/>
                </a:solidFill>
                <a:latin typeface="Arial"/>
                <a:ea typeface="Arial"/>
                <a:cs typeface="Arial"/>
                <a:sym typeface="Arial"/>
              </a:rPr>
              <a:t>er</a:t>
            </a:r>
            <a:r>
              <a:rPr lang="en-US" sz="3000">
                <a:solidFill>
                  <a:srgbClr val="001E2E"/>
                </a:solidFill>
                <a:latin typeface="Arial"/>
                <a:ea typeface="Arial"/>
                <a:cs typeface="Arial"/>
                <a:sym typeface="Arial"/>
              </a:rPr>
              <a:t>l</a:t>
            </a:r>
            <a:r>
              <a:rPr lang="en-US" sz="3000" u="none">
                <a:solidFill>
                  <a:srgbClr val="001E2E"/>
                </a:solidFill>
                <a:latin typeface="Arial"/>
                <a:ea typeface="Arial"/>
                <a:cs typeface="Arial"/>
                <a:sym typeface="Arial"/>
              </a:rPr>
              <a:t>aten</a:t>
            </a:r>
            <a:r>
              <a:rPr lang="en-US" sz="3000">
                <a:solidFill>
                  <a:srgbClr val="001E2E"/>
                </a:solidFill>
                <a:latin typeface="Arial"/>
                <a:ea typeface="Arial"/>
                <a:cs typeface="Arial"/>
                <a:sym typeface="Arial"/>
              </a:rPr>
              <a:t> (g</a:t>
            </a:r>
            <a:r>
              <a:rPr lang="en-US" sz="3000" u="none">
                <a:solidFill>
                  <a:srgbClr val="001E2E"/>
                </a:solidFill>
                <a:latin typeface="Arial"/>
                <a:ea typeface="Arial"/>
                <a:cs typeface="Arial"/>
                <a:sym typeface="Arial"/>
              </a:rPr>
              <a:t>at</a:t>
            </a:r>
            <a:r>
              <a:rPr lang="en-US" sz="3000">
                <a:solidFill>
                  <a:srgbClr val="001E2E"/>
                </a:solidFill>
                <a:latin typeface="Arial"/>
                <a:ea typeface="Arial"/>
                <a:cs typeface="Arial"/>
                <a:sym typeface="Arial"/>
              </a:rPr>
              <a:t>en dichtmaken)</a:t>
            </a:r>
          </a:p>
          <a:p>
            <a:pPr algn="l" marL="542925" indent="-271462" lvl="1">
              <a:lnSpc>
                <a:spcPts val="4200"/>
              </a:lnSpc>
              <a:buFont typeface="Arial"/>
              <a:buChar char="•"/>
            </a:pPr>
            <a:r>
              <a:rPr lang="en-US" sz="3000">
                <a:solidFill>
                  <a:srgbClr val="001E2E"/>
                </a:solidFill>
                <a:latin typeface="Arial"/>
                <a:ea typeface="Arial"/>
                <a:cs typeface="Arial"/>
                <a:sym typeface="Arial"/>
              </a:rPr>
              <a:t>Geef aandacht aan nieuwe vrijwilligers</a:t>
            </a:r>
          </a:p>
          <a:p>
            <a:pPr algn="l" marL="542925" indent="-271462" lvl="1">
              <a:lnSpc>
                <a:spcPts val="4200"/>
              </a:lnSpc>
              <a:buFont typeface="Arial"/>
              <a:buChar char="•"/>
            </a:pPr>
            <a:r>
              <a:rPr lang="en-US" sz="3000">
                <a:solidFill>
                  <a:srgbClr val="001E2E"/>
                </a:solidFill>
                <a:latin typeface="Arial"/>
                <a:ea typeface="Arial"/>
                <a:cs typeface="Arial"/>
                <a:sym typeface="Arial"/>
              </a:rPr>
              <a:t>Wortels afdekken bij zon, wa</a:t>
            </a:r>
            <a:r>
              <a:rPr lang="en-US" sz="3000" u="none">
                <a:solidFill>
                  <a:srgbClr val="001E2E"/>
                </a:solidFill>
                <a:latin typeface="Arial"/>
                <a:ea typeface="Arial"/>
                <a:cs typeface="Arial"/>
                <a:sym typeface="Arial"/>
              </a:rPr>
              <a:t>rm</a:t>
            </a:r>
            <a:r>
              <a:rPr lang="en-US" sz="3000">
                <a:solidFill>
                  <a:srgbClr val="001E2E"/>
                </a:solidFill>
                <a:latin typeface="Arial"/>
                <a:ea typeface="Arial"/>
                <a:cs typeface="Arial"/>
                <a:sym typeface="Arial"/>
              </a:rPr>
              <a:t>t</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 of wi</a:t>
            </a:r>
            <a:r>
              <a:rPr lang="en-US" sz="3000" u="none">
                <a:solidFill>
                  <a:srgbClr val="001E2E"/>
                </a:solidFill>
                <a:latin typeface="Arial"/>
                <a:ea typeface="Arial"/>
                <a:cs typeface="Arial"/>
                <a:sym typeface="Arial"/>
              </a:rPr>
              <a:t>nd</a:t>
            </a:r>
          </a:p>
          <a:p>
            <a:pPr algn="l" marL="542925" indent="-271462" lvl="1">
              <a:lnSpc>
                <a:spcPts val="4200"/>
              </a:lnSpc>
              <a:buFont typeface="Arial"/>
              <a:buChar char="•"/>
            </a:pPr>
            <a:r>
              <a:rPr lang="en-US" sz="3000">
                <a:solidFill>
                  <a:srgbClr val="001E2E"/>
                </a:solidFill>
                <a:latin typeface="Arial"/>
                <a:ea typeface="Arial"/>
                <a:cs typeface="Arial"/>
                <a:sym typeface="Arial"/>
              </a:rPr>
              <a:t>P</a:t>
            </a:r>
            <a:r>
              <a:rPr lang="en-US" sz="3000" u="none">
                <a:solidFill>
                  <a:srgbClr val="001E2E"/>
                </a:solidFill>
                <a:latin typeface="Arial"/>
                <a:ea typeface="Arial"/>
                <a:cs typeface="Arial"/>
                <a:sym typeface="Arial"/>
              </a:rPr>
              <a:t>a</a:t>
            </a:r>
            <a:r>
              <a:rPr lang="en-US" sz="3000">
                <a:solidFill>
                  <a:srgbClr val="001E2E"/>
                </a:solidFill>
                <a:latin typeface="Arial"/>
                <a:ea typeface="Arial"/>
                <a:cs typeface="Arial"/>
                <a:sym typeface="Arial"/>
              </a:rPr>
              <a:t>k j</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 </a:t>
            </a:r>
            <a:r>
              <a:rPr lang="en-US" sz="3000" u="none">
                <a:solidFill>
                  <a:srgbClr val="001E2E"/>
                </a:solidFill>
                <a:latin typeface="Arial"/>
                <a:ea typeface="Arial"/>
                <a:cs typeface="Arial"/>
                <a:sym typeface="Arial"/>
              </a:rPr>
              <a:t>s</a:t>
            </a:r>
            <a:r>
              <a:rPr lang="en-US" sz="3000">
                <a:solidFill>
                  <a:srgbClr val="001E2E"/>
                </a:solidFill>
                <a:latin typeface="Arial"/>
                <a:ea typeface="Arial"/>
                <a:cs typeface="Arial"/>
                <a:sym typeface="Arial"/>
              </a:rPr>
              <a:t>c</a:t>
            </a:r>
            <a:r>
              <a:rPr lang="en-US" sz="3000" u="none">
                <a:solidFill>
                  <a:srgbClr val="001E2E"/>
                </a:solidFill>
                <a:latin typeface="Arial"/>
                <a:ea typeface="Arial"/>
                <a:cs typeface="Arial"/>
                <a:sym typeface="Arial"/>
              </a:rPr>
              <a:t>h</a:t>
            </a:r>
            <a:r>
              <a:rPr lang="en-US" sz="3000">
                <a:solidFill>
                  <a:srgbClr val="001E2E"/>
                </a:solidFill>
                <a:latin typeface="Arial"/>
                <a:ea typeface="Arial"/>
                <a:cs typeface="Arial"/>
                <a:sym typeface="Arial"/>
              </a:rPr>
              <a:t>ep </a:t>
            </a:r>
            <a:r>
              <a:rPr lang="en-US" sz="3000" u="none">
                <a:solidFill>
                  <a:srgbClr val="001E2E"/>
                </a:solidFill>
                <a:latin typeface="Arial"/>
                <a:ea typeface="Arial"/>
                <a:cs typeface="Arial"/>
                <a:sym typeface="Arial"/>
              </a:rPr>
              <a:t>en</a:t>
            </a:r>
            <a:r>
              <a:rPr lang="en-US" sz="3000">
                <a:solidFill>
                  <a:srgbClr val="001E2E"/>
                </a:solidFill>
                <a:latin typeface="Arial"/>
                <a:ea typeface="Arial"/>
                <a:cs typeface="Arial"/>
                <a:sym typeface="Arial"/>
              </a:rPr>
              <a:t> </a:t>
            </a:r>
            <a:r>
              <a:rPr lang="en-US" sz="3000" u="none">
                <a:solidFill>
                  <a:srgbClr val="001E2E"/>
                </a:solidFill>
                <a:latin typeface="Arial"/>
                <a:ea typeface="Arial"/>
                <a:cs typeface="Arial"/>
                <a:sym typeface="Arial"/>
              </a:rPr>
              <a:t>s</a:t>
            </a:r>
            <a:r>
              <a:rPr lang="en-US" sz="3000">
                <a:solidFill>
                  <a:srgbClr val="001E2E"/>
                </a:solidFill>
                <a:latin typeface="Arial"/>
                <a:ea typeface="Arial"/>
                <a:cs typeface="Arial"/>
                <a:sym typeface="Arial"/>
              </a:rPr>
              <a:t>lu</a:t>
            </a:r>
            <a:r>
              <a:rPr lang="en-US" sz="3000" u="none">
                <a:solidFill>
                  <a:srgbClr val="001E2E"/>
                </a:solidFill>
                <a:latin typeface="Arial"/>
                <a:ea typeface="Arial"/>
                <a:cs typeface="Arial"/>
                <a:sym typeface="Arial"/>
              </a:rPr>
              <a:t>it</a:t>
            </a:r>
            <a:r>
              <a:rPr lang="en-US" sz="3000">
                <a:solidFill>
                  <a:srgbClr val="001E2E"/>
                </a:solidFill>
                <a:latin typeface="Arial"/>
                <a:ea typeface="Arial"/>
                <a:cs typeface="Arial"/>
                <a:sym typeface="Arial"/>
              </a:rPr>
              <a:t> a</a:t>
            </a:r>
            <a:r>
              <a:rPr lang="en-US" sz="3000" u="none">
                <a:solidFill>
                  <a:srgbClr val="001E2E"/>
                </a:solidFill>
                <a:latin typeface="Arial"/>
                <a:ea typeface="Arial"/>
                <a:cs typeface="Arial"/>
                <a:sym typeface="Arial"/>
              </a:rPr>
              <a:t>a</a:t>
            </a:r>
            <a:r>
              <a:rPr lang="en-US" sz="3000">
                <a:solidFill>
                  <a:srgbClr val="001E2E"/>
                </a:solidFill>
                <a:latin typeface="Arial"/>
                <a:ea typeface="Arial"/>
                <a:cs typeface="Arial"/>
                <a:sym typeface="Arial"/>
              </a:rPr>
              <a:t>n!</a:t>
            </a:r>
          </a:p>
          <a:p>
            <a:pPr algn="l">
              <a:lnSpc>
                <a:spcPts val="420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5" tooltip="https://youtu.be/aFoTa6AMfLo"/>
          </p:cNvPr>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171575" y="800101"/>
            <a:ext cx="14495318" cy="1266480"/>
            <a:chOff x="0" y="0"/>
            <a:chExt cx="19327090" cy="1688640"/>
          </a:xfrm>
        </p:grpSpPr>
        <p:sp>
          <p:nvSpPr>
            <p:cNvPr name="Freeform 4" id="4"/>
            <p:cNvSpPr/>
            <p:nvPr/>
          </p:nvSpPr>
          <p:spPr>
            <a:xfrm flipH="false" flipV="false" rot="0">
              <a:off x="0" y="0"/>
              <a:ext cx="19327090" cy="1688640"/>
            </a:xfrm>
            <a:custGeom>
              <a:avLst/>
              <a:gdLst/>
              <a:ahLst/>
              <a:cxnLst/>
              <a:rect r="r" b="b" t="t" l="l"/>
              <a:pathLst>
                <a:path h="1688640" w="19327090">
                  <a:moveTo>
                    <a:pt x="0" y="0"/>
                  </a:moveTo>
                  <a:lnTo>
                    <a:pt x="19327090" y="0"/>
                  </a:lnTo>
                  <a:lnTo>
                    <a:pt x="19327090" y="1688640"/>
                  </a:lnTo>
                  <a:lnTo>
                    <a:pt x="0" y="1688640"/>
                  </a:lnTo>
                  <a:close/>
                </a:path>
              </a:pathLst>
            </a:custGeom>
            <a:solidFill>
              <a:srgbClr val="000000">
                <a:alpha val="0"/>
              </a:srgbClr>
            </a:solidFill>
          </p:spPr>
        </p:sp>
        <p:sp>
          <p:nvSpPr>
            <p:cNvPr name="TextBox 5" id="5"/>
            <p:cNvSpPr txBox="true"/>
            <p:nvPr/>
          </p:nvSpPr>
          <p:spPr>
            <a:xfrm>
              <a:off x="0" y="-57150"/>
              <a:ext cx="19327090" cy="1745790"/>
            </a:xfrm>
            <a:prstGeom prst="rect">
              <a:avLst/>
            </a:prstGeom>
          </p:spPr>
          <p:txBody>
            <a:bodyPr anchor="ctr" rtlCol="false" tIns="0" lIns="0" bIns="0" rIns="0"/>
            <a:lstStyle/>
            <a:p>
              <a:pPr algn="l">
                <a:lnSpc>
                  <a:spcPts val="7128"/>
                </a:lnSpc>
              </a:pPr>
              <a:r>
                <a:rPr lang="en-US" sz="6600" b="true">
                  <a:solidFill>
                    <a:srgbClr val="14B2A8"/>
                  </a:solidFill>
                  <a:latin typeface="Impact"/>
                  <a:ea typeface="Impact"/>
                  <a:cs typeface="Impact"/>
                  <a:sym typeface="Impact"/>
                </a:rPr>
                <a:t>WAT GAAN WE VANDAAG DOEN?</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a:grpSpLocks noChangeAspect="true"/>
          </p:cNvGrpSpPr>
          <p:nvPr/>
        </p:nvGrpSpPr>
        <p:grpSpPr>
          <a:xfrm rot="0">
            <a:off x="9993728" y="0"/>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31524" t="0" r="0" b="0"/>
              </a:stretch>
            </a:blipFill>
          </p:spPr>
        </p:sp>
      </p:grpSp>
      <p:sp>
        <p:nvSpPr>
          <p:cNvPr name="TextBox 9" id="9"/>
          <p:cNvSpPr txBox="true"/>
          <p:nvPr/>
        </p:nvSpPr>
        <p:spPr>
          <a:xfrm rot="0">
            <a:off x="1190625" y="2387876"/>
            <a:ext cx="10056240" cy="6324600"/>
          </a:xfrm>
          <a:prstGeom prst="rect">
            <a:avLst/>
          </a:prstGeom>
        </p:spPr>
        <p:txBody>
          <a:bodyPr anchor="t" rtlCol="false" tIns="0" lIns="0" bIns="0" rIns="0">
            <a:spAutoFit/>
          </a:bodyPr>
          <a:lstStyle/>
          <a:p>
            <a:pPr algn="l" marL="647698" indent="-323849" lvl="1">
              <a:lnSpc>
                <a:spcPts val="3599"/>
              </a:lnSpc>
              <a:buFont typeface="Arial"/>
              <a:buChar char="•"/>
            </a:pPr>
            <a:r>
              <a:rPr lang="en-US" sz="2999">
                <a:solidFill>
                  <a:srgbClr val="000000"/>
                </a:solidFill>
                <a:latin typeface="Arial"/>
                <a:ea typeface="Arial"/>
                <a:cs typeface="Arial"/>
                <a:sym typeface="Arial"/>
              </a:rPr>
              <a:t>Wat is Meer Bomen Nu?</a:t>
            </a:r>
          </a:p>
          <a:p>
            <a:pPr algn="l" marL="647698" indent="-323849" lvl="1">
              <a:lnSpc>
                <a:spcPts val="3599"/>
              </a:lnSpc>
              <a:buFont typeface="Arial"/>
              <a:buChar char="•"/>
            </a:pPr>
            <a:r>
              <a:rPr lang="en-US" sz="2999">
                <a:solidFill>
                  <a:srgbClr val="000000"/>
                </a:solidFill>
                <a:latin typeface="Arial"/>
                <a:ea typeface="Arial"/>
                <a:cs typeface="Arial"/>
                <a:sym typeface="Arial"/>
              </a:rPr>
              <a:t>Doelen Meer Bomen Nu</a:t>
            </a:r>
          </a:p>
          <a:p>
            <a:pPr algn="l" marL="647698" indent="-323849" lvl="1">
              <a:lnSpc>
                <a:spcPts val="3599"/>
              </a:lnSpc>
              <a:buFont typeface="Arial"/>
              <a:buChar char="•"/>
            </a:pPr>
            <a:r>
              <a:rPr lang="en-US" sz="2999">
                <a:solidFill>
                  <a:srgbClr val="000000"/>
                </a:solidFill>
                <a:latin typeface="Arial"/>
                <a:ea typeface="Arial"/>
                <a:cs typeface="Arial"/>
                <a:sym typeface="Arial"/>
              </a:rPr>
              <a:t>Waarom Meer Bomen Nu?</a:t>
            </a:r>
          </a:p>
          <a:p>
            <a:pPr algn="l" marL="647698" indent="-323849" lvl="1">
              <a:lnSpc>
                <a:spcPts val="3599"/>
              </a:lnSpc>
              <a:buFont typeface="Arial"/>
              <a:buChar char="•"/>
            </a:pPr>
            <a:r>
              <a:rPr lang="en-US" sz="2999">
                <a:solidFill>
                  <a:srgbClr val="000000"/>
                </a:solidFill>
                <a:latin typeface="Arial"/>
                <a:ea typeface="Arial"/>
                <a:cs typeface="Arial"/>
                <a:sym typeface="Arial"/>
              </a:rPr>
              <a:t>Methode Meer Bomen Nu</a:t>
            </a:r>
          </a:p>
          <a:p>
            <a:pPr algn="l" marL="647698" indent="-323849" lvl="1">
              <a:lnSpc>
                <a:spcPts val="3599"/>
              </a:lnSpc>
              <a:buFont typeface="Arial"/>
              <a:buChar char="•"/>
            </a:pPr>
            <a:r>
              <a:rPr lang="en-US" sz="2999">
                <a:solidFill>
                  <a:srgbClr val="000000"/>
                </a:solidFill>
                <a:latin typeface="Arial"/>
                <a:ea typeface="Arial"/>
                <a:cs typeface="Arial"/>
                <a:sym typeface="Arial"/>
              </a:rPr>
              <a:t>Wat heeft Meer Bomen Nu bereikt?</a:t>
            </a:r>
          </a:p>
          <a:p>
            <a:pPr algn="l" marL="647698" indent="-323849" lvl="1">
              <a:lnSpc>
                <a:spcPts val="3599"/>
              </a:lnSpc>
              <a:buFont typeface="Arial"/>
              <a:buChar char="•"/>
            </a:pPr>
            <a:r>
              <a:rPr lang="en-US" sz="2999">
                <a:solidFill>
                  <a:srgbClr val="000000"/>
                </a:solidFill>
                <a:latin typeface="Arial"/>
                <a:ea typeface="Arial"/>
                <a:cs typeface="Arial"/>
                <a:sym typeface="Arial"/>
              </a:rPr>
              <a:t>De Bomenplanner + App</a:t>
            </a:r>
          </a:p>
          <a:p>
            <a:pPr algn="l" marL="647698" indent="-323849" lvl="1">
              <a:lnSpc>
                <a:spcPts val="3599"/>
              </a:lnSpc>
              <a:buFont typeface="Arial"/>
              <a:buChar char="•"/>
            </a:pPr>
            <a:r>
              <a:rPr lang="en-US" sz="2999">
                <a:solidFill>
                  <a:srgbClr val="000000"/>
                </a:solidFill>
                <a:latin typeface="Arial"/>
                <a:ea typeface="Arial"/>
                <a:cs typeface="Arial"/>
                <a:sym typeface="Arial"/>
              </a:rPr>
              <a:t>Hoe werkt Meer Bomen Nu praktisch: oogsten, bomenhub, uitdelen, planten (Bomenvinder)?</a:t>
            </a:r>
          </a:p>
          <a:p>
            <a:pPr algn="l" marL="647698" indent="-323849" lvl="1">
              <a:lnSpc>
                <a:spcPts val="3599"/>
              </a:lnSpc>
              <a:buFont typeface="Arial"/>
              <a:buChar char="•"/>
            </a:pPr>
            <a:r>
              <a:rPr lang="en-US" sz="2999">
                <a:solidFill>
                  <a:srgbClr val="000000"/>
                </a:solidFill>
                <a:latin typeface="Arial"/>
                <a:ea typeface="Arial"/>
                <a:cs typeface="Arial"/>
                <a:sym typeface="Arial"/>
              </a:rPr>
              <a:t>Verplantrollen en hoe meedoen</a:t>
            </a:r>
          </a:p>
          <a:p>
            <a:pPr algn="l" marL="647698" indent="-323849" lvl="1">
              <a:lnSpc>
                <a:spcPts val="3599"/>
              </a:lnSpc>
              <a:spcBef>
                <a:spcPct val="0"/>
              </a:spcBef>
              <a:buFont typeface="Arial"/>
              <a:buChar char="•"/>
            </a:pPr>
            <a:r>
              <a:rPr lang="en-US" sz="2999">
                <a:solidFill>
                  <a:srgbClr val="000000"/>
                </a:solidFill>
                <a:latin typeface="Arial"/>
                <a:ea typeface="Arial"/>
                <a:cs typeface="Arial"/>
                <a:sym typeface="Arial"/>
              </a:rPr>
              <a:t>Communicatiemateriaal</a:t>
            </a:r>
          </a:p>
          <a:p>
            <a:pPr algn="l">
              <a:lnSpc>
                <a:spcPts val="3599"/>
              </a:lnSpc>
              <a:spcBef>
                <a:spcPct val="0"/>
              </a:spcBef>
            </a:pPr>
          </a:p>
          <a:p>
            <a:pPr algn="l">
              <a:lnSpc>
                <a:spcPts val="3599"/>
              </a:lnSpc>
              <a:spcBef>
                <a:spcPct val="0"/>
              </a:spcBef>
            </a:pPr>
            <a:r>
              <a:rPr lang="en-US" sz="2999">
                <a:solidFill>
                  <a:srgbClr val="000000"/>
                </a:solidFill>
                <a:latin typeface="Arial"/>
                <a:ea typeface="Arial"/>
                <a:cs typeface="Arial"/>
                <a:sym typeface="Arial"/>
              </a:rPr>
              <a:t>Waar is deze cursus voor?</a:t>
            </a:r>
          </a:p>
          <a:p>
            <a:pPr algn="l">
              <a:lnSpc>
                <a:spcPts val="3599"/>
              </a:lnSpc>
              <a:spcBef>
                <a:spcPct val="0"/>
              </a:spcBef>
            </a:pPr>
          </a:p>
          <a:p>
            <a:pPr algn="l">
              <a:lnSpc>
                <a:spcPts val="3599"/>
              </a:lnSpc>
              <a:spcBef>
                <a:spcPct val="0"/>
              </a:spcBef>
            </a:pPr>
            <a:r>
              <a:rPr lang="en-US" sz="2999" i="true">
                <a:solidFill>
                  <a:srgbClr val="000000"/>
                </a:solidFill>
                <a:latin typeface="Arial Italics"/>
                <a:ea typeface="Arial Italics"/>
                <a:cs typeface="Arial Italics"/>
                <a:sym typeface="Arial Italics"/>
              </a:rPr>
              <a:t>Leren hoe je zelf aan de slag kan gaan!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681012" y="1028700"/>
            <a:ext cx="9304961" cy="1996440"/>
            <a:chOff x="0" y="0"/>
            <a:chExt cx="12406615" cy="2661920"/>
          </a:xfrm>
        </p:grpSpPr>
        <p:sp>
          <p:nvSpPr>
            <p:cNvPr name="Freeform 5" id="5"/>
            <p:cNvSpPr/>
            <p:nvPr/>
          </p:nvSpPr>
          <p:spPr>
            <a:xfrm flipH="false" flipV="false" rot="0">
              <a:off x="0" y="0"/>
              <a:ext cx="12406614" cy="2661920"/>
            </a:xfrm>
            <a:custGeom>
              <a:avLst/>
              <a:gdLst/>
              <a:ahLst/>
              <a:cxnLst/>
              <a:rect r="r" b="b" t="t" l="l"/>
              <a:pathLst>
                <a:path h="2661920" w="12406614">
                  <a:moveTo>
                    <a:pt x="0" y="0"/>
                  </a:moveTo>
                  <a:lnTo>
                    <a:pt x="12406614" y="0"/>
                  </a:lnTo>
                  <a:lnTo>
                    <a:pt x="12406614" y="2661920"/>
                  </a:lnTo>
                  <a:lnTo>
                    <a:pt x="0" y="2661920"/>
                  </a:lnTo>
                  <a:close/>
                </a:path>
              </a:pathLst>
            </a:custGeom>
            <a:solidFill>
              <a:srgbClr val="000000">
                <a:alpha val="0"/>
              </a:srgbClr>
            </a:solidFill>
          </p:spPr>
        </p:sp>
        <p:sp>
          <p:nvSpPr>
            <p:cNvPr name="TextBox 6" id="6"/>
            <p:cNvSpPr txBox="true"/>
            <p:nvPr/>
          </p:nvSpPr>
          <p:spPr>
            <a:xfrm>
              <a:off x="0" y="9525"/>
              <a:ext cx="12406615" cy="26523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EEN STANDAARD OOGSTDAG</a:t>
              </a:r>
            </a:p>
            <a:p>
              <a:pPr algn="l">
                <a:lnSpc>
                  <a:spcPts val="6415"/>
                </a:lnSpc>
              </a:pPr>
            </a:p>
          </p:txBody>
        </p:sp>
      </p:grpSp>
      <p:sp>
        <p:nvSpPr>
          <p:cNvPr name="Freeform 7" id="7"/>
          <p:cNvSpPr/>
          <p:nvPr/>
        </p:nvSpPr>
        <p:spPr>
          <a:xfrm flipH="false" flipV="false" rot="0">
            <a:off x="13398356" y="0"/>
            <a:ext cx="6211169" cy="4386638"/>
          </a:xfrm>
          <a:custGeom>
            <a:avLst/>
            <a:gdLst/>
            <a:ahLst/>
            <a:cxnLst/>
            <a:rect r="r" b="b" t="t" l="l"/>
            <a:pathLst>
              <a:path h="4386638" w="6211169">
                <a:moveTo>
                  <a:pt x="0" y="0"/>
                </a:moveTo>
                <a:lnTo>
                  <a:pt x="6211169" y="0"/>
                </a:lnTo>
                <a:lnTo>
                  <a:pt x="6211169" y="4386638"/>
                </a:lnTo>
                <a:lnTo>
                  <a:pt x="0" y="4386638"/>
                </a:lnTo>
                <a:lnTo>
                  <a:pt x="0" y="0"/>
                </a:lnTo>
                <a:close/>
              </a:path>
            </a:pathLst>
          </a:custGeom>
          <a:blipFill>
            <a:blip r:embed="rId7"/>
            <a:stretch>
              <a:fillRect l="0" t="0" r="0" b="0"/>
            </a:stretch>
          </a:blipFill>
        </p:spPr>
      </p:sp>
      <p:sp>
        <p:nvSpPr>
          <p:cNvPr name="Freeform 8" id="8"/>
          <p:cNvSpPr/>
          <p:nvPr/>
        </p:nvSpPr>
        <p:spPr>
          <a:xfrm flipH="false" flipV="false" rot="0">
            <a:off x="198132" y="2676878"/>
            <a:ext cx="14376818" cy="6622719"/>
          </a:xfrm>
          <a:custGeom>
            <a:avLst/>
            <a:gdLst/>
            <a:ahLst/>
            <a:cxnLst/>
            <a:rect r="r" b="b" t="t" l="l"/>
            <a:pathLst>
              <a:path h="6622719" w="14376818">
                <a:moveTo>
                  <a:pt x="0" y="0"/>
                </a:moveTo>
                <a:lnTo>
                  <a:pt x="14376819" y="0"/>
                </a:lnTo>
                <a:lnTo>
                  <a:pt x="14376819" y="6622718"/>
                </a:lnTo>
                <a:lnTo>
                  <a:pt x="0" y="6622718"/>
                </a:lnTo>
                <a:lnTo>
                  <a:pt x="0" y="0"/>
                </a:lnTo>
                <a:close/>
              </a:path>
            </a:pathLst>
          </a:custGeom>
          <a:blipFill>
            <a:blip r:embed="rId8"/>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1080000" y="269189"/>
            <a:ext cx="5093624" cy="2073234"/>
            <a:chOff x="0" y="0"/>
            <a:chExt cx="6791498" cy="2764312"/>
          </a:xfrm>
        </p:grpSpPr>
        <p:sp>
          <p:nvSpPr>
            <p:cNvPr name="Freeform 4" id="4"/>
            <p:cNvSpPr/>
            <p:nvPr/>
          </p:nvSpPr>
          <p:spPr>
            <a:xfrm flipH="false" flipV="false" rot="0">
              <a:off x="0" y="0"/>
              <a:ext cx="6791498" cy="2764312"/>
            </a:xfrm>
            <a:custGeom>
              <a:avLst/>
              <a:gdLst/>
              <a:ahLst/>
              <a:cxnLst/>
              <a:rect r="r" b="b" t="t" l="l"/>
              <a:pathLst>
                <a:path h="2764312" w="6791498">
                  <a:moveTo>
                    <a:pt x="0" y="0"/>
                  </a:moveTo>
                  <a:lnTo>
                    <a:pt x="6791498" y="0"/>
                  </a:lnTo>
                  <a:lnTo>
                    <a:pt x="6791498" y="2764312"/>
                  </a:lnTo>
                  <a:lnTo>
                    <a:pt x="0" y="2764312"/>
                  </a:lnTo>
                  <a:close/>
                </a:path>
              </a:pathLst>
            </a:custGeom>
            <a:solidFill>
              <a:srgbClr val="000000">
                <a:alpha val="0"/>
              </a:srgbClr>
            </a:solidFill>
          </p:spPr>
        </p:sp>
        <p:sp>
          <p:nvSpPr>
            <p:cNvPr name="TextBox 5" id="5"/>
            <p:cNvSpPr txBox="true"/>
            <p:nvPr/>
          </p:nvSpPr>
          <p:spPr>
            <a:xfrm>
              <a:off x="0" y="-57150"/>
              <a:ext cx="6791498"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KNOPPENKAART</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53910" y="2190156"/>
            <a:ext cx="8290090" cy="5906689"/>
          </a:xfrm>
          <a:custGeom>
            <a:avLst/>
            <a:gdLst/>
            <a:ahLst/>
            <a:cxnLst/>
            <a:rect r="r" b="b" t="t" l="l"/>
            <a:pathLst>
              <a:path h="5906689" w="8290090">
                <a:moveTo>
                  <a:pt x="0" y="0"/>
                </a:moveTo>
                <a:lnTo>
                  <a:pt x="8290090" y="0"/>
                </a:lnTo>
                <a:lnTo>
                  <a:pt x="8290090" y="5906688"/>
                </a:lnTo>
                <a:lnTo>
                  <a:pt x="0" y="5906688"/>
                </a:lnTo>
                <a:lnTo>
                  <a:pt x="0" y="0"/>
                </a:lnTo>
                <a:close/>
              </a:path>
            </a:pathLst>
          </a:custGeom>
          <a:blipFill>
            <a:blip r:embed="rId6"/>
            <a:stretch>
              <a:fillRect l="0" t="0" r="0" b="0"/>
            </a:stretch>
          </a:blipFill>
        </p:spPr>
      </p:sp>
      <p:sp>
        <p:nvSpPr>
          <p:cNvPr name="Freeform 8" id="8"/>
          <p:cNvSpPr/>
          <p:nvPr/>
        </p:nvSpPr>
        <p:spPr>
          <a:xfrm flipH="false" flipV="false" rot="0">
            <a:off x="9398169" y="2190156"/>
            <a:ext cx="8348120" cy="5895860"/>
          </a:xfrm>
          <a:custGeom>
            <a:avLst/>
            <a:gdLst/>
            <a:ahLst/>
            <a:cxnLst/>
            <a:rect r="r" b="b" t="t" l="l"/>
            <a:pathLst>
              <a:path h="5895860" w="8348120">
                <a:moveTo>
                  <a:pt x="0" y="0"/>
                </a:moveTo>
                <a:lnTo>
                  <a:pt x="8348119" y="0"/>
                </a:lnTo>
                <a:lnTo>
                  <a:pt x="8348119" y="5895859"/>
                </a:lnTo>
                <a:lnTo>
                  <a:pt x="0" y="5895859"/>
                </a:lnTo>
                <a:lnTo>
                  <a:pt x="0" y="0"/>
                </a:lnTo>
                <a:close/>
              </a:path>
            </a:pathLst>
          </a:custGeom>
          <a:blipFill>
            <a:blip r:embed="rId7"/>
            <a:stretch>
              <a:fillRect l="0" t="0" r="0" b="0"/>
            </a:stretch>
          </a:blipFill>
        </p:spPr>
      </p:sp>
      <p:sp>
        <p:nvSpPr>
          <p:cNvPr name="TextBox 9" id="9"/>
          <p:cNvSpPr txBox="true"/>
          <p:nvPr/>
        </p:nvSpPr>
        <p:spPr>
          <a:xfrm rot="0">
            <a:off x="1080000" y="8225624"/>
            <a:ext cx="9258419" cy="581025"/>
          </a:xfrm>
          <a:prstGeom prst="rect">
            <a:avLst/>
          </a:prstGeom>
        </p:spPr>
        <p:txBody>
          <a:bodyPr anchor="t" rtlCol="false" tIns="0" lIns="0" bIns="0" rIns="0">
            <a:spAutoFit/>
          </a:bodyPr>
          <a:lstStyle/>
          <a:p>
            <a:pPr algn="ctr">
              <a:lnSpc>
                <a:spcPts val="4200"/>
              </a:lnSpc>
              <a:spcBef>
                <a:spcPct val="0"/>
              </a:spcBef>
            </a:pPr>
            <a:r>
              <a:rPr lang="en-US" sz="3000" u="sng">
                <a:solidFill>
                  <a:srgbClr val="000000"/>
                </a:solidFill>
                <a:latin typeface="Arial"/>
                <a:ea typeface="Arial"/>
                <a:cs typeface="Arial"/>
                <a:sym typeface="Arial"/>
              </a:rPr>
              <a:t>meerbomen.nu/wp-content/uploads/Knoppenkaart.pdf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10287000"/>
            <a:chOff x="0" y="0"/>
            <a:chExt cx="24384000" cy="13716000"/>
          </a:xfrm>
        </p:grpSpPr>
        <p:pic>
          <p:nvPicPr>
            <p:cNvPr name="Picture 4" id="4"/>
            <p:cNvPicPr>
              <a:picLocks noChangeAspect="true"/>
            </p:cNvPicPr>
            <p:nvPr/>
          </p:nvPicPr>
          <p:blipFill>
            <a:blip r:embed="rId5"/>
            <a:srcRect l="0" t="7723" r="0" b="7723"/>
            <a:stretch>
              <a:fillRect/>
            </a:stretch>
          </p:blipFill>
          <p:spPr>
            <a:xfrm flipH="false" flipV="false">
              <a:off x="0" y="0"/>
              <a:ext cx="24384000" cy="13716000"/>
            </a:xfrm>
            <a:prstGeom prst="rect">
              <a:avLst/>
            </a:prstGeom>
          </p:spPr>
        </p:pic>
      </p:grpSp>
      <p:sp>
        <p:nvSpPr>
          <p:cNvPr name="Freeform 5" id="5"/>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grpSp>
        <p:nvGrpSpPr>
          <p:cNvPr name="Group 6" id="6"/>
          <p:cNvGrpSpPr/>
          <p:nvPr/>
        </p:nvGrpSpPr>
        <p:grpSpPr>
          <a:xfrm rot="0">
            <a:off x="1028700" y="5940198"/>
            <a:ext cx="6755198" cy="3829050"/>
            <a:chOff x="0" y="0"/>
            <a:chExt cx="8940143" cy="5067543"/>
          </a:xfrm>
        </p:grpSpPr>
        <p:sp>
          <p:nvSpPr>
            <p:cNvPr name="Freeform 7" id="7"/>
            <p:cNvSpPr/>
            <p:nvPr/>
          </p:nvSpPr>
          <p:spPr>
            <a:xfrm flipH="false" flipV="false" rot="0">
              <a:off x="0" y="0"/>
              <a:ext cx="8940143" cy="5067543"/>
            </a:xfrm>
            <a:custGeom>
              <a:avLst/>
              <a:gdLst/>
              <a:ahLst/>
              <a:cxnLst/>
              <a:rect r="r" b="b" t="t" l="l"/>
              <a:pathLst>
                <a:path h="5067543" w="8940143">
                  <a:moveTo>
                    <a:pt x="0" y="0"/>
                  </a:moveTo>
                  <a:lnTo>
                    <a:pt x="8940143" y="0"/>
                  </a:lnTo>
                  <a:lnTo>
                    <a:pt x="8940143" y="5067543"/>
                  </a:lnTo>
                  <a:lnTo>
                    <a:pt x="0" y="5067543"/>
                  </a:lnTo>
                  <a:close/>
                </a:path>
              </a:pathLst>
            </a:custGeom>
            <a:solidFill>
              <a:srgbClr val="000000">
                <a:alpha val="0"/>
              </a:srgbClr>
            </a:solidFill>
          </p:spPr>
        </p:sp>
        <p:sp>
          <p:nvSpPr>
            <p:cNvPr name="TextBox 8" id="8"/>
            <p:cNvSpPr txBox="true"/>
            <p:nvPr/>
          </p:nvSpPr>
          <p:spPr>
            <a:xfrm>
              <a:off x="0" y="19050"/>
              <a:ext cx="8940143" cy="5048493"/>
            </a:xfrm>
            <a:prstGeom prst="rect">
              <a:avLst/>
            </a:prstGeom>
          </p:spPr>
          <p:txBody>
            <a:bodyPr anchor="b" rtlCol="false" tIns="0" lIns="0" bIns="0" rIns="0"/>
            <a:lstStyle/>
            <a:p>
              <a:pPr algn="l">
                <a:lnSpc>
                  <a:spcPts val="8748"/>
                </a:lnSpc>
              </a:pPr>
              <a:r>
                <a:rPr lang="en-US" sz="9000">
                  <a:solidFill>
                    <a:srgbClr val="FFFFFF"/>
                  </a:solidFill>
                  <a:latin typeface="Impact"/>
                  <a:ea typeface="Impact"/>
                  <a:cs typeface="Impact"/>
                  <a:sym typeface="Impact"/>
                </a:rPr>
                <a:t>SORTEREN</a:t>
              </a:r>
            </a:p>
            <a:p>
              <a:pPr algn="l">
                <a:lnSpc>
                  <a:spcPts val="8748"/>
                </a:lnSpc>
              </a:pPr>
              <a:r>
                <a:rPr lang="en-US" sz="9000">
                  <a:solidFill>
                    <a:srgbClr val="FFFFFF"/>
                  </a:solidFill>
                  <a:latin typeface="Impact"/>
                  <a:ea typeface="Impact"/>
                  <a:cs typeface="Impact"/>
                  <a:sym typeface="Impact"/>
                </a:rPr>
                <a:t>BUNDELEN &amp;</a:t>
              </a:r>
            </a:p>
            <a:p>
              <a:pPr algn="l">
                <a:lnSpc>
                  <a:spcPts val="8748"/>
                </a:lnSpc>
              </a:pPr>
              <a:r>
                <a:rPr lang="en-US" sz="9000">
                  <a:solidFill>
                    <a:srgbClr val="FFFFFF"/>
                  </a:solidFill>
                  <a:latin typeface="Impact"/>
                  <a:ea typeface="Impact"/>
                  <a:cs typeface="Impact"/>
                  <a:sym typeface="Impact"/>
                </a:rPr>
                <a:t>REGISTREREN</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3676003" y="5143500"/>
            <a:ext cx="12246944" cy="1996440"/>
            <a:chOff x="0" y="0"/>
            <a:chExt cx="16329258" cy="2661920"/>
          </a:xfrm>
        </p:grpSpPr>
        <p:sp>
          <p:nvSpPr>
            <p:cNvPr name="Freeform 5" id="5"/>
            <p:cNvSpPr/>
            <p:nvPr/>
          </p:nvSpPr>
          <p:spPr>
            <a:xfrm flipH="false" flipV="false" rot="0">
              <a:off x="0" y="0"/>
              <a:ext cx="16329258" cy="2661920"/>
            </a:xfrm>
            <a:custGeom>
              <a:avLst/>
              <a:gdLst/>
              <a:ahLst/>
              <a:cxnLst/>
              <a:rect r="r" b="b" t="t" l="l"/>
              <a:pathLst>
                <a:path h="2661920" w="16329258">
                  <a:moveTo>
                    <a:pt x="0" y="0"/>
                  </a:moveTo>
                  <a:lnTo>
                    <a:pt x="16329258" y="0"/>
                  </a:lnTo>
                  <a:lnTo>
                    <a:pt x="16329258" y="2661920"/>
                  </a:lnTo>
                  <a:lnTo>
                    <a:pt x="0" y="2661920"/>
                  </a:lnTo>
                  <a:close/>
                </a:path>
              </a:pathLst>
            </a:custGeom>
            <a:solidFill>
              <a:srgbClr val="000000">
                <a:alpha val="0"/>
              </a:srgbClr>
            </a:solidFill>
          </p:spPr>
        </p:sp>
        <p:sp>
          <p:nvSpPr>
            <p:cNvPr name="TextBox 6" id="6"/>
            <p:cNvSpPr txBox="true"/>
            <p:nvPr/>
          </p:nvSpPr>
          <p:spPr>
            <a:xfrm>
              <a:off x="0" y="9525"/>
              <a:ext cx="16329258" cy="2652395"/>
            </a:xfrm>
            <a:prstGeom prst="rect">
              <a:avLst/>
            </a:prstGeom>
          </p:spPr>
          <p:txBody>
            <a:bodyPr anchor="b" rtlCol="false" tIns="0" lIns="0" bIns="0" rIns="0"/>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p>
          </p:txBody>
        </p:sp>
      </p:grpSp>
      <p:sp>
        <p:nvSpPr>
          <p:cNvPr name="Freeform 7" id="7"/>
          <p:cNvSpPr/>
          <p:nvPr/>
        </p:nvSpPr>
        <p:spPr>
          <a:xfrm flipH="false" flipV="false" rot="0">
            <a:off x="11023774" y="4401369"/>
            <a:ext cx="8329124" cy="5885631"/>
          </a:xfrm>
          <a:custGeom>
            <a:avLst/>
            <a:gdLst/>
            <a:ahLst/>
            <a:cxnLst/>
            <a:rect r="r" b="b" t="t" l="l"/>
            <a:pathLst>
              <a:path h="5885631" w="8329124">
                <a:moveTo>
                  <a:pt x="0" y="0"/>
                </a:moveTo>
                <a:lnTo>
                  <a:pt x="8329124" y="0"/>
                </a:lnTo>
                <a:lnTo>
                  <a:pt x="8329124" y="5885631"/>
                </a:lnTo>
                <a:lnTo>
                  <a:pt x="0" y="5885631"/>
                </a:lnTo>
                <a:lnTo>
                  <a:pt x="0" y="0"/>
                </a:lnTo>
                <a:close/>
              </a:path>
            </a:pathLst>
          </a:custGeom>
          <a:blipFill>
            <a:blip r:embed="rId7"/>
            <a:stretch>
              <a:fillRect l="0" t="0" r="0" b="0"/>
            </a:stretch>
          </a:blipFill>
        </p:spPr>
      </p:sp>
      <p:sp>
        <p:nvSpPr>
          <p:cNvPr name="TextBox 8" id="8"/>
          <p:cNvSpPr txBox="true"/>
          <p:nvPr/>
        </p:nvSpPr>
        <p:spPr>
          <a:xfrm rot="0">
            <a:off x="680858" y="302688"/>
            <a:ext cx="14303098" cy="2432685"/>
          </a:xfrm>
          <a:prstGeom prst="rect">
            <a:avLst/>
          </a:prstGeom>
        </p:spPr>
        <p:txBody>
          <a:bodyPr anchor="t" rtlCol="false" tIns="0" lIns="0" bIns="0" rIns="0">
            <a:spAutoFit/>
          </a:bodyPr>
          <a:lstStyle/>
          <a:p>
            <a:pPr algn="ctr">
              <a:lnSpc>
                <a:spcPts val="9240"/>
              </a:lnSpc>
              <a:spcBef>
                <a:spcPct val="0"/>
              </a:spcBef>
            </a:pPr>
            <a:r>
              <a:rPr lang="en-US" b="true" sz="6600">
                <a:solidFill>
                  <a:srgbClr val="14B2A8"/>
                </a:solidFill>
                <a:latin typeface="Impact"/>
                <a:ea typeface="Impact"/>
                <a:cs typeface="Impact"/>
                <a:sym typeface="Impact"/>
              </a:rPr>
              <a:t>ZAAILINGEN SORTEREN, BUNDELEN EN REGISTREREN</a:t>
            </a:r>
          </a:p>
          <a:p>
            <a:pPr algn="ctr">
              <a:lnSpc>
                <a:spcPts val="9240"/>
              </a:lnSpc>
              <a:spcBef>
                <a:spcPct val="0"/>
              </a:spcBef>
            </a:pPr>
          </a:p>
        </p:txBody>
      </p:sp>
      <p:sp>
        <p:nvSpPr>
          <p:cNvPr name="TextBox 9" id="9"/>
          <p:cNvSpPr txBox="true"/>
          <p:nvPr/>
        </p:nvSpPr>
        <p:spPr>
          <a:xfrm rot="0">
            <a:off x="1028700" y="1580943"/>
            <a:ext cx="13141869" cy="7839075"/>
          </a:xfrm>
          <a:prstGeom prst="rect">
            <a:avLst/>
          </a:prstGeom>
        </p:spPr>
        <p:txBody>
          <a:bodyPr anchor="t" rtlCol="false" tIns="0" lIns="0" bIns="0" rIns="0">
            <a:spAutoFit/>
          </a:bodyPr>
          <a:lstStyle/>
          <a:p>
            <a:pPr algn="l">
              <a:lnSpc>
                <a:spcPts val="3600"/>
              </a:lnSpc>
            </a:pPr>
            <a:r>
              <a:rPr lang="en-US" sz="3000" b="true">
                <a:solidFill>
                  <a:srgbClr val="000000"/>
                </a:solidFill>
                <a:latin typeface="Arial Bold"/>
                <a:ea typeface="Arial Bold"/>
                <a:cs typeface="Arial Bold"/>
                <a:sym typeface="Arial Bold"/>
              </a:rPr>
              <a:t>Sor</a:t>
            </a:r>
            <a:r>
              <a:rPr lang="en-US" sz="3000" b="true">
                <a:solidFill>
                  <a:srgbClr val="000000"/>
                </a:solidFill>
                <a:latin typeface="Arial Bold"/>
                <a:ea typeface="Arial Bold"/>
                <a:cs typeface="Arial Bold"/>
                <a:sym typeface="Arial Bold"/>
              </a:rPr>
              <a:t>teren per soort</a:t>
            </a:r>
          </a:p>
          <a:p>
            <a:pPr algn="l" marL="542925" indent="-271462" lvl="1">
              <a:lnSpc>
                <a:spcPts val="3600"/>
              </a:lnSpc>
              <a:buFont typeface="Arial"/>
              <a:buChar char="•"/>
            </a:pPr>
            <a:r>
              <a:rPr lang="en-US" sz="3000">
                <a:solidFill>
                  <a:srgbClr val="000000"/>
                </a:solidFill>
                <a:latin typeface="Arial"/>
                <a:ea typeface="Arial"/>
                <a:cs typeface="Arial"/>
                <a:sym typeface="Arial"/>
              </a:rPr>
              <a:t>Knoppenkaart</a:t>
            </a:r>
          </a:p>
          <a:p>
            <a:pPr algn="l" marL="542925" indent="-271462" lvl="1">
              <a:lnSpc>
                <a:spcPts val="3600"/>
              </a:lnSpc>
              <a:buFont typeface="Arial"/>
              <a:buChar char="•"/>
            </a:pPr>
            <a:r>
              <a:rPr lang="en-US" sz="3000">
                <a:solidFill>
                  <a:srgbClr val="000000"/>
                </a:solidFill>
                <a:latin typeface="Arial"/>
                <a:ea typeface="Arial"/>
                <a:cs typeface="Arial"/>
                <a:sym typeface="Arial"/>
              </a:rPr>
              <a:t>Hulpblad inheems/uitheems: </a:t>
            </a:r>
          </a:p>
          <a:p>
            <a:pPr algn="l" marL="542925" indent="-271462" lvl="1">
              <a:lnSpc>
                <a:spcPts val="3600"/>
              </a:lnSpc>
              <a:buFont typeface="Arial"/>
              <a:buChar char="•"/>
            </a:pPr>
            <a:r>
              <a:rPr lang="en-US" sz="3000" u="sng">
                <a:solidFill>
                  <a:srgbClr val="000000"/>
                </a:solidFill>
                <a:latin typeface="Arial"/>
                <a:ea typeface="Arial"/>
                <a:cs typeface="Arial"/>
                <a:sym typeface="Arial"/>
                <a:hlinkClick r:id="rId8" tooltip="https://meerbomen.nu/over-de-actie/oogsten/"/>
              </a:rPr>
              <a:t>meerbomen.nu/over-de-actie/oogsten/</a:t>
            </a:r>
            <a:r>
              <a:rPr lang="en-US" sz="3000">
                <a:solidFill>
                  <a:srgbClr val="000000"/>
                </a:solidFill>
                <a:latin typeface="Arial"/>
                <a:ea typeface="Arial"/>
                <a:cs typeface="Arial"/>
                <a:sym typeface="Arial"/>
              </a:rPr>
              <a:t> </a:t>
            </a:r>
          </a:p>
          <a:p>
            <a:pPr algn="l" marL="542925" indent="-271462" lvl="1">
              <a:lnSpc>
                <a:spcPts val="3600"/>
              </a:lnSpc>
              <a:buFont typeface="Arial"/>
              <a:buChar char="•"/>
            </a:pPr>
            <a:r>
              <a:rPr lang="en-US" sz="3000">
                <a:solidFill>
                  <a:srgbClr val="000000"/>
                </a:solidFill>
                <a:latin typeface="Arial"/>
                <a:ea typeface="Arial"/>
                <a:cs typeface="Arial"/>
                <a:sym typeface="Arial"/>
              </a:rPr>
              <a:t>Ziet een za</a:t>
            </a:r>
            <a:r>
              <a:rPr lang="en-US" sz="3000">
                <a:solidFill>
                  <a:srgbClr val="000000"/>
                </a:solidFill>
                <a:latin typeface="Arial"/>
                <a:ea typeface="Arial"/>
                <a:cs typeface="Arial"/>
                <a:sym typeface="Arial"/>
              </a:rPr>
              <a:t>ailing er een beetje gek uit? Check het ziekteblad: </a:t>
            </a:r>
            <a:r>
              <a:rPr lang="en-US" sz="3000" u="sng">
                <a:solidFill>
                  <a:srgbClr val="000000"/>
                </a:solidFill>
                <a:latin typeface="Arial"/>
                <a:ea typeface="Arial"/>
                <a:cs typeface="Arial"/>
                <a:sym typeface="Arial"/>
                <a:hlinkClick r:id="rId9" tooltip="https://meerbomen.nu/over-de-actie/planten/boomgezondheid/"/>
              </a:rPr>
              <a:t>meerbomen.nu/over-de-actie/planten/boomgezondheid/</a:t>
            </a:r>
            <a:r>
              <a:rPr lang="en-US" sz="3000">
                <a:solidFill>
                  <a:srgbClr val="000000"/>
                </a:solidFill>
                <a:latin typeface="Arial"/>
                <a:ea typeface="Arial"/>
                <a:cs typeface="Arial"/>
                <a:sym typeface="Arial"/>
              </a:rPr>
              <a:t> </a:t>
            </a:r>
          </a:p>
          <a:p>
            <a:pPr algn="l" marL="542925" indent="-271462" lvl="1">
              <a:lnSpc>
                <a:spcPts val="3600"/>
              </a:lnSpc>
              <a:buFont typeface="Arial"/>
              <a:buChar char="•"/>
            </a:pPr>
            <a:r>
              <a:rPr lang="en-US" sz="3000">
                <a:solidFill>
                  <a:srgbClr val="000000"/>
                </a:solidFill>
                <a:latin typeface="Arial"/>
                <a:ea typeface="Arial"/>
                <a:cs typeface="Arial"/>
                <a:sym typeface="Arial"/>
              </a:rPr>
              <a:t>Alle inf</a:t>
            </a:r>
            <a:r>
              <a:rPr lang="en-US" sz="3000">
                <a:solidFill>
                  <a:srgbClr val="000000"/>
                </a:solidFill>
                <a:latin typeface="Arial"/>
                <a:ea typeface="Arial"/>
                <a:cs typeface="Arial"/>
                <a:sym typeface="Arial"/>
              </a:rPr>
              <a:t>o per soort op: </a:t>
            </a:r>
            <a:r>
              <a:rPr lang="en-US" sz="3000" u="sng">
                <a:solidFill>
                  <a:srgbClr val="000000"/>
                </a:solidFill>
                <a:latin typeface="Arial"/>
                <a:ea typeface="Arial"/>
                <a:cs typeface="Arial"/>
                <a:sym typeface="Arial"/>
              </a:rPr>
              <a:t>meerbomen.nu/bomenvinder </a:t>
            </a:r>
          </a:p>
          <a:p>
            <a:pPr algn="l">
              <a:lnSpc>
                <a:spcPts val="3600"/>
              </a:lnSpc>
            </a:pPr>
          </a:p>
          <a:p>
            <a:pPr algn="l">
              <a:lnSpc>
                <a:spcPts val="3600"/>
              </a:lnSpc>
            </a:pPr>
            <a:r>
              <a:rPr lang="en-US" sz="3000" b="true">
                <a:solidFill>
                  <a:srgbClr val="000000"/>
                </a:solidFill>
                <a:latin typeface="Arial Bold"/>
                <a:ea typeface="Arial Bold"/>
                <a:cs typeface="Arial Bold"/>
                <a:sym typeface="Arial Bold"/>
              </a:rPr>
              <a:t>Bundelen pe</a:t>
            </a:r>
            <a:r>
              <a:rPr lang="en-US" sz="3000" b="true">
                <a:solidFill>
                  <a:srgbClr val="000000"/>
                </a:solidFill>
                <a:latin typeface="Arial Bold"/>
                <a:ea typeface="Arial Bold"/>
                <a:cs typeface="Arial Bold"/>
                <a:sym typeface="Arial Bold"/>
              </a:rPr>
              <a:t>r soort</a:t>
            </a:r>
          </a:p>
          <a:p>
            <a:pPr algn="l" marL="542925" indent="-271462" lvl="1">
              <a:lnSpc>
                <a:spcPts val="3600"/>
              </a:lnSpc>
              <a:buFont typeface="Arial"/>
              <a:buChar char="•"/>
            </a:pPr>
            <a:r>
              <a:rPr lang="en-US" sz="3000">
                <a:solidFill>
                  <a:srgbClr val="000000"/>
                </a:solidFill>
                <a:latin typeface="Arial"/>
                <a:ea typeface="Arial"/>
                <a:cs typeface="Arial"/>
                <a:sym typeface="Arial"/>
              </a:rPr>
              <a:t>Per 20 of 50</a:t>
            </a:r>
          </a:p>
          <a:p>
            <a:pPr algn="l" marL="542925" indent="-271462" lvl="1">
              <a:lnSpc>
                <a:spcPts val="3600"/>
              </a:lnSpc>
              <a:buFont typeface="Arial"/>
              <a:buChar char="•"/>
            </a:pPr>
            <a:r>
              <a:rPr lang="en-US" sz="3000">
                <a:solidFill>
                  <a:srgbClr val="000000"/>
                </a:solidFill>
                <a:latin typeface="Arial"/>
                <a:ea typeface="Arial"/>
                <a:cs typeface="Arial"/>
                <a:sym typeface="Arial"/>
              </a:rPr>
              <a:t>Wortels op hetzelfde niveau voor het inkuilen</a:t>
            </a:r>
          </a:p>
          <a:p>
            <a:pPr algn="l">
              <a:lnSpc>
                <a:spcPts val="3600"/>
              </a:lnSpc>
            </a:pPr>
          </a:p>
          <a:p>
            <a:pPr algn="l">
              <a:lnSpc>
                <a:spcPts val="3600"/>
              </a:lnSpc>
            </a:pPr>
            <a:r>
              <a:rPr lang="en-US" sz="3000" b="true">
                <a:solidFill>
                  <a:srgbClr val="000000"/>
                </a:solidFill>
                <a:latin typeface="Arial Bold"/>
                <a:ea typeface="Arial Bold"/>
                <a:cs typeface="Arial Bold"/>
                <a:sym typeface="Arial Bold"/>
              </a:rPr>
              <a:t>Registreren per soort</a:t>
            </a:r>
          </a:p>
          <a:p>
            <a:pPr algn="l" marL="542925" indent="-271462" lvl="1">
              <a:lnSpc>
                <a:spcPts val="3600"/>
              </a:lnSpc>
              <a:buFont typeface="Arial"/>
              <a:buChar char="•"/>
            </a:pPr>
            <a:r>
              <a:rPr lang="en-US" sz="3000">
                <a:solidFill>
                  <a:srgbClr val="000000"/>
                </a:solidFill>
                <a:latin typeface="Arial"/>
                <a:ea typeface="Arial"/>
                <a:cs typeface="Arial"/>
                <a:sym typeface="Arial"/>
              </a:rPr>
              <a:t>Tr</a:t>
            </a:r>
            <a:r>
              <a:rPr lang="en-US" sz="3000">
                <a:solidFill>
                  <a:srgbClr val="000000"/>
                </a:solidFill>
                <a:latin typeface="Arial"/>
                <a:ea typeface="Arial"/>
                <a:cs typeface="Arial"/>
                <a:sym typeface="Arial"/>
              </a:rPr>
              <a:t>ansactie =&gt; Oorsprong -&gt; bestemming</a:t>
            </a:r>
          </a:p>
          <a:p>
            <a:pPr algn="l" marL="542925" indent="-271462" lvl="1">
              <a:lnSpc>
                <a:spcPts val="3600"/>
              </a:lnSpc>
              <a:buFont typeface="Arial"/>
              <a:buChar char="•"/>
            </a:pPr>
            <a:r>
              <a:rPr lang="en-US" sz="3000">
                <a:solidFill>
                  <a:srgbClr val="000000"/>
                </a:solidFill>
                <a:latin typeface="Arial"/>
                <a:ea typeface="Arial"/>
                <a:cs typeface="Arial"/>
                <a:sym typeface="Arial"/>
              </a:rPr>
              <a:t>Opschrijven en later verwerken in de bomenplanner</a:t>
            </a:r>
          </a:p>
          <a:p>
            <a:pPr algn="l" marL="542925" indent="-271462" lvl="1">
              <a:lnSpc>
                <a:spcPts val="3600"/>
              </a:lnSpc>
              <a:buFont typeface="Arial"/>
              <a:buChar char="•"/>
            </a:pPr>
            <a:r>
              <a:rPr lang="en-US" sz="3000">
                <a:solidFill>
                  <a:srgbClr val="000000"/>
                </a:solidFill>
                <a:latin typeface="Arial"/>
                <a:ea typeface="Arial"/>
                <a:cs typeface="Arial"/>
                <a:sym typeface="Arial"/>
              </a:rPr>
              <a:t>Direct verwerken in de bomenplanner via de App</a:t>
            </a:r>
          </a:p>
          <a:p>
            <a:pPr algn="l">
              <a:lnSpc>
                <a:spcPts val="3600"/>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3676003" y="5143500"/>
            <a:ext cx="12246944" cy="1996440"/>
            <a:chOff x="0" y="0"/>
            <a:chExt cx="16329258" cy="2661920"/>
          </a:xfrm>
        </p:grpSpPr>
        <p:sp>
          <p:nvSpPr>
            <p:cNvPr name="Freeform 5" id="5"/>
            <p:cNvSpPr/>
            <p:nvPr/>
          </p:nvSpPr>
          <p:spPr>
            <a:xfrm flipH="false" flipV="false" rot="0">
              <a:off x="0" y="0"/>
              <a:ext cx="16329258" cy="2661920"/>
            </a:xfrm>
            <a:custGeom>
              <a:avLst/>
              <a:gdLst/>
              <a:ahLst/>
              <a:cxnLst/>
              <a:rect r="r" b="b" t="t" l="l"/>
              <a:pathLst>
                <a:path h="2661920" w="16329258">
                  <a:moveTo>
                    <a:pt x="0" y="0"/>
                  </a:moveTo>
                  <a:lnTo>
                    <a:pt x="16329258" y="0"/>
                  </a:lnTo>
                  <a:lnTo>
                    <a:pt x="16329258" y="2661920"/>
                  </a:lnTo>
                  <a:lnTo>
                    <a:pt x="0" y="2661920"/>
                  </a:lnTo>
                  <a:close/>
                </a:path>
              </a:pathLst>
            </a:custGeom>
            <a:solidFill>
              <a:srgbClr val="000000">
                <a:alpha val="0"/>
              </a:srgbClr>
            </a:solidFill>
          </p:spPr>
        </p:sp>
        <p:sp>
          <p:nvSpPr>
            <p:cNvPr name="TextBox 6" id="6"/>
            <p:cNvSpPr txBox="true"/>
            <p:nvPr/>
          </p:nvSpPr>
          <p:spPr>
            <a:xfrm>
              <a:off x="0" y="9525"/>
              <a:ext cx="16329258" cy="2652395"/>
            </a:xfrm>
            <a:prstGeom prst="rect">
              <a:avLst/>
            </a:prstGeom>
          </p:spPr>
          <p:txBody>
            <a:bodyPr anchor="b" rtlCol="false" tIns="0" lIns="0" bIns="0" rIns="0"/>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p>
          </p:txBody>
        </p:sp>
      </p:grpSp>
      <p:sp>
        <p:nvSpPr>
          <p:cNvPr name="TextBox 7" id="7"/>
          <p:cNvSpPr txBox="true"/>
          <p:nvPr/>
        </p:nvSpPr>
        <p:spPr>
          <a:xfrm rot="0">
            <a:off x="1028700" y="2428529"/>
            <a:ext cx="13141869" cy="3724275"/>
          </a:xfrm>
          <a:prstGeom prst="rect">
            <a:avLst/>
          </a:prstGeom>
        </p:spPr>
        <p:txBody>
          <a:bodyPr anchor="t" rtlCol="false" tIns="0" lIns="0" bIns="0" rIns="0">
            <a:spAutoFit/>
          </a:bodyPr>
          <a:lstStyle/>
          <a:p>
            <a:pPr algn="l" marL="647700" indent="-323850" lvl="1">
              <a:lnSpc>
                <a:spcPts val="3600"/>
              </a:lnSpc>
              <a:buFont typeface="Arial"/>
              <a:buChar char="•"/>
            </a:pPr>
            <a:r>
              <a:rPr lang="en-US" sz="3000">
                <a:solidFill>
                  <a:srgbClr val="000000"/>
                </a:solidFill>
                <a:latin typeface="Arial"/>
                <a:ea typeface="Arial"/>
                <a:cs typeface="Arial"/>
                <a:sym typeface="Arial"/>
              </a:rPr>
              <a:t>Direc</a:t>
            </a:r>
            <a:r>
              <a:rPr lang="en-US" sz="3000">
                <a:solidFill>
                  <a:srgbClr val="000000"/>
                </a:solidFill>
                <a:latin typeface="Arial"/>
                <a:ea typeface="Arial"/>
                <a:cs typeface="Arial"/>
                <a:sym typeface="Arial"/>
              </a:rPr>
              <a:t>t op laten halen door plantlocaties</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I</a:t>
            </a:r>
            <a:r>
              <a:rPr lang="en-US" sz="3000" u="none">
                <a:solidFill>
                  <a:srgbClr val="000000"/>
                </a:solidFill>
                <a:latin typeface="Arial"/>
                <a:ea typeface="Arial"/>
                <a:cs typeface="Arial"/>
                <a:sym typeface="Arial"/>
              </a:rPr>
              <a:t>n</a:t>
            </a:r>
            <a:r>
              <a:rPr lang="en-US" sz="3000">
                <a:solidFill>
                  <a:srgbClr val="000000"/>
                </a:solidFill>
                <a:latin typeface="Arial"/>
                <a:ea typeface="Arial"/>
                <a:cs typeface="Arial"/>
                <a:sym typeface="Arial"/>
              </a:rPr>
              <a:t>ku</a:t>
            </a:r>
            <a:r>
              <a:rPr lang="en-US" sz="3000" u="none">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len</a:t>
            </a:r>
            <a:r>
              <a:rPr lang="en-US" sz="3000">
                <a:solidFill>
                  <a:srgbClr val="000000"/>
                </a:solidFill>
                <a:latin typeface="Arial"/>
                <a:ea typeface="Arial"/>
                <a:cs typeface="Arial"/>
                <a:sym typeface="Arial"/>
              </a:rPr>
              <a:t> op </a:t>
            </a:r>
            <a:r>
              <a:rPr lang="en-US" sz="3000" u="none">
                <a:solidFill>
                  <a:srgbClr val="000000"/>
                </a:solidFill>
                <a:latin typeface="Arial"/>
                <a:ea typeface="Arial"/>
                <a:cs typeface="Arial"/>
                <a:sym typeface="Arial"/>
              </a:rPr>
              <a:t>ee</a:t>
            </a:r>
            <a:r>
              <a:rPr lang="en-US" sz="3000">
                <a:solidFill>
                  <a:srgbClr val="000000"/>
                </a:solidFill>
                <a:latin typeface="Arial"/>
                <a:ea typeface="Arial"/>
                <a:cs typeface="Arial"/>
                <a:sym typeface="Arial"/>
              </a:rPr>
              <a:t>n </a:t>
            </a:r>
            <a:r>
              <a:rPr lang="en-US" sz="3000" u="none">
                <a:solidFill>
                  <a:srgbClr val="000000"/>
                </a:solidFill>
                <a:latin typeface="Arial"/>
                <a:ea typeface="Arial"/>
                <a:cs typeface="Arial"/>
                <a:sym typeface="Arial"/>
              </a:rPr>
              <a:t>bomen</a:t>
            </a:r>
            <a:r>
              <a:rPr lang="en-US" sz="3000">
                <a:solidFill>
                  <a:srgbClr val="000000"/>
                </a:solidFill>
                <a:latin typeface="Arial"/>
                <a:ea typeface="Arial"/>
                <a:cs typeface="Arial"/>
                <a:sym typeface="Arial"/>
              </a:rPr>
              <a:t>h</a:t>
            </a:r>
            <a:r>
              <a:rPr lang="en-US" sz="3000" u="none">
                <a:solidFill>
                  <a:srgbClr val="000000"/>
                </a:solidFill>
                <a:latin typeface="Arial"/>
                <a:ea typeface="Arial"/>
                <a:cs typeface="Arial"/>
                <a:sym typeface="Arial"/>
              </a:rPr>
              <a:t>ub</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M</a:t>
            </a:r>
            <a:r>
              <a:rPr lang="en-US" sz="3000" u="none">
                <a:solidFill>
                  <a:srgbClr val="000000"/>
                </a:solidFill>
                <a:latin typeface="Arial"/>
                <a:ea typeface="Arial"/>
                <a:cs typeface="Arial"/>
                <a:sym typeface="Arial"/>
              </a:rPr>
              <a:t>in</a:t>
            </a:r>
            <a:r>
              <a:rPr lang="en-US" sz="3000">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ui</a:t>
            </a:r>
            <a:r>
              <a:rPr lang="en-US" sz="3000">
                <a:solidFill>
                  <a:srgbClr val="000000"/>
                </a:solidFill>
                <a:latin typeface="Arial"/>
                <a:ea typeface="Arial"/>
                <a:cs typeface="Arial"/>
                <a:sym typeface="Arial"/>
              </a:rPr>
              <a:t>tdeeldag aan het einde van je oogstdag </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T</a:t>
            </a:r>
            <a:r>
              <a:rPr lang="en-US" sz="3000">
                <a:solidFill>
                  <a:srgbClr val="000000"/>
                </a:solidFill>
                <a:latin typeface="Arial"/>
                <a:ea typeface="Arial"/>
                <a:cs typeface="Arial"/>
                <a:sym typeface="Arial"/>
              </a:rPr>
              <a:t>ijdelijk inkuilen op oogstlocatie</a:t>
            </a:r>
          </a:p>
          <a:p>
            <a:pPr algn="l">
              <a:lnSpc>
                <a:spcPts val="3600"/>
              </a:lnSpc>
            </a:pPr>
          </a:p>
        </p:txBody>
      </p:sp>
      <p:sp>
        <p:nvSpPr>
          <p:cNvPr name="Freeform 8" id="8"/>
          <p:cNvSpPr/>
          <p:nvPr/>
        </p:nvSpPr>
        <p:spPr>
          <a:xfrm flipH="false" flipV="false" rot="0">
            <a:off x="11556239" y="559863"/>
            <a:ext cx="6412746" cy="6065795"/>
          </a:xfrm>
          <a:custGeom>
            <a:avLst/>
            <a:gdLst/>
            <a:ahLst/>
            <a:cxnLst/>
            <a:rect r="r" b="b" t="t" l="l"/>
            <a:pathLst>
              <a:path h="6065795" w="6412746">
                <a:moveTo>
                  <a:pt x="0" y="0"/>
                </a:moveTo>
                <a:lnTo>
                  <a:pt x="6412746" y="0"/>
                </a:lnTo>
                <a:lnTo>
                  <a:pt x="6412746" y="6065795"/>
                </a:lnTo>
                <a:lnTo>
                  <a:pt x="0" y="6065795"/>
                </a:lnTo>
                <a:lnTo>
                  <a:pt x="0" y="0"/>
                </a:lnTo>
                <a:close/>
              </a:path>
            </a:pathLst>
          </a:custGeom>
          <a:blipFill>
            <a:blip r:embed="rId7"/>
            <a:stretch>
              <a:fillRect l="-176174" t="0" r="0" b="0"/>
            </a:stretch>
          </a:blipFill>
        </p:spPr>
      </p:sp>
      <p:sp>
        <p:nvSpPr>
          <p:cNvPr name="Freeform 9" id="9"/>
          <p:cNvSpPr/>
          <p:nvPr/>
        </p:nvSpPr>
        <p:spPr>
          <a:xfrm flipH="false" flipV="false" rot="0">
            <a:off x="7832407" y="5961781"/>
            <a:ext cx="5672355" cy="3551993"/>
          </a:xfrm>
          <a:custGeom>
            <a:avLst/>
            <a:gdLst/>
            <a:ahLst/>
            <a:cxnLst/>
            <a:rect r="r" b="b" t="t" l="l"/>
            <a:pathLst>
              <a:path h="3551993" w="5672355">
                <a:moveTo>
                  <a:pt x="0" y="0"/>
                </a:moveTo>
                <a:lnTo>
                  <a:pt x="5672355" y="0"/>
                </a:lnTo>
                <a:lnTo>
                  <a:pt x="5672355" y="3551993"/>
                </a:lnTo>
                <a:lnTo>
                  <a:pt x="0" y="3551993"/>
                </a:lnTo>
                <a:lnTo>
                  <a:pt x="0" y="0"/>
                </a:lnTo>
                <a:close/>
              </a:path>
            </a:pathLst>
          </a:custGeom>
          <a:blipFill>
            <a:blip r:embed="rId8"/>
            <a:stretch>
              <a:fillRect l="0" t="0" r="0" b="0"/>
            </a:stretch>
          </a:blipFill>
        </p:spPr>
      </p:sp>
      <p:sp>
        <p:nvSpPr>
          <p:cNvPr name="TextBox 10" id="10"/>
          <p:cNvSpPr txBox="true"/>
          <p:nvPr/>
        </p:nvSpPr>
        <p:spPr>
          <a:xfrm rot="0">
            <a:off x="933450" y="857250"/>
            <a:ext cx="8610005" cy="1261110"/>
          </a:xfrm>
          <a:prstGeom prst="rect">
            <a:avLst/>
          </a:prstGeom>
        </p:spPr>
        <p:txBody>
          <a:bodyPr anchor="t" rtlCol="false" tIns="0" lIns="0" bIns="0" rIns="0">
            <a:spAutoFit/>
          </a:bodyPr>
          <a:lstStyle/>
          <a:p>
            <a:pPr algn="ctr">
              <a:lnSpc>
                <a:spcPts val="9240"/>
              </a:lnSpc>
              <a:spcBef>
                <a:spcPct val="0"/>
              </a:spcBef>
            </a:pPr>
            <a:r>
              <a:rPr lang="en-US" sz="6600">
                <a:solidFill>
                  <a:srgbClr val="14B2A8"/>
                </a:solidFill>
                <a:latin typeface="Impact"/>
                <a:ea typeface="Impact"/>
                <a:cs typeface="Impact"/>
                <a:sym typeface="Impact"/>
              </a:rPr>
              <a:t>WAT TE DOEN MET DE OOGST</a:t>
            </a:r>
            <a:r>
              <a:rPr lang="en-US" b="true" sz="6600">
                <a:solidFill>
                  <a:srgbClr val="14B2A8"/>
                </a:solidFill>
                <a:latin typeface="Impact"/>
                <a:ea typeface="Impact"/>
                <a:cs typeface="Impact"/>
                <a:sym typeface="Impact"/>
              </a:rPr>
              <a:t>?</a:t>
            </a:r>
          </a:p>
        </p:txBody>
      </p:sp>
      <p:sp>
        <p:nvSpPr>
          <p:cNvPr name="TextBox 11" id="11"/>
          <p:cNvSpPr txBox="true"/>
          <p:nvPr/>
        </p:nvSpPr>
        <p:spPr>
          <a:xfrm rot="0">
            <a:off x="8783952" y="6415708"/>
            <a:ext cx="3769265" cy="2548890"/>
          </a:xfrm>
          <a:prstGeom prst="rect">
            <a:avLst/>
          </a:prstGeom>
        </p:spPr>
        <p:txBody>
          <a:bodyPr anchor="t" rtlCol="false" tIns="0" lIns="0" bIns="0" rIns="0">
            <a:spAutoFit/>
          </a:bodyPr>
          <a:lstStyle/>
          <a:p>
            <a:pPr algn="ctr">
              <a:lnSpc>
                <a:spcPts val="3359"/>
              </a:lnSpc>
              <a:spcBef>
                <a:spcPct val="0"/>
              </a:spcBef>
            </a:pPr>
            <a:r>
              <a:rPr lang="en-US" sz="2400">
                <a:solidFill>
                  <a:srgbClr val="000000"/>
                </a:solidFill>
                <a:latin typeface="Arial"/>
                <a:ea typeface="Arial"/>
                <a:cs typeface="Arial"/>
                <a:sym typeface="Arial"/>
              </a:rPr>
              <a:t>TIP</a:t>
            </a:r>
          </a:p>
          <a:p>
            <a:pPr algn="ctr">
              <a:lnSpc>
                <a:spcPts val="3359"/>
              </a:lnSpc>
              <a:spcBef>
                <a:spcPct val="0"/>
              </a:spcBef>
            </a:pPr>
            <a:r>
              <a:rPr lang="en-US" sz="2400">
                <a:solidFill>
                  <a:srgbClr val="000000"/>
                </a:solidFill>
                <a:latin typeface="Arial"/>
                <a:ea typeface="Arial"/>
                <a:cs typeface="Arial"/>
                <a:sym typeface="Arial"/>
              </a:rPr>
              <a:t>Tijdens oogstdag en vervoeren de wortels afdekken met zeilen, jute zakken of vochtige oude handdoeken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5" tooltip="https://youtu.be/bk5YEireBuQ"/>
          </p:cNvPr>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l="0" t="-841" r="0" b="-841"/>
            </a:stretch>
          </a:blipFill>
        </p:spPr>
      </p:sp>
      <p:sp>
        <p:nvSpPr>
          <p:cNvPr name="Freeform 4" id="4">
            <a:hlinkClick r:id="rId9" tooltip="https://youtu.be/bk5YEireBuQ"/>
          </p:cNvPr>
          <p:cNvSpPr/>
          <p:nvPr/>
        </p:nvSpPr>
        <p:spPr>
          <a:xfrm flipH="false" flipV="false" rot="0">
            <a:off x="3493371" y="2240924"/>
            <a:ext cx="11301259" cy="6300452"/>
          </a:xfrm>
          <a:custGeom>
            <a:avLst/>
            <a:gdLst/>
            <a:ahLst/>
            <a:cxnLst/>
            <a:rect r="r" b="b" t="t" l="l"/>
            <a:pathLst>
              <a:path h="6300452" w="11301259">
                <a:moveTo>
                  <a:pt x="0" y="0"/>
                </a:moveTo>
                <a:lnTo>
                  <a:pt x="11301258" y="0"/>
                </a:lnTo>
                <a:lnTo>
                  <a:pt x="11301258" y="6300452"/>
                </a:lnTo>
                <a:lnTo>
                  <a:pt x="0" y="6300452"/>
                </a:lnTo>
                <a:lnTo>
                  <a:pt x="0" y="0"/>
                </a:lnTo>
                <a:close/>
              </a:path>
            </a:pathLst>
          </a:custGeom>
          <a:blipFill>
            <a:blip r:embed="rId8"/>
            <a:stretch>
              <a:fillRect l="0" t="0" r="0" b="0"/>
            </a:stretch>
          </a:blipFill>
        </p:spPr>
      </p:sp>
      <p:sp>
        <p:nvSpPr>
          <p:cNvPr name="TextBox 5" id="5"/>
          <p:cNvSpPr txBox="true"/>
          <p:nvPr/>
        </p:nvSpPr>
        <p:spPr>
          <a:xfrm rot="0">
            <a:off x="7587853" y="598814"/>
            <a:ext cx="3112294" cy="1261110"/>
          </a:xfrm>
          <a:prstGeom prst="rect">
            <a:avLst/>
          </a:prstGeom>
        </p:spPr>
        <p:txBody>
          <a:bodyPr anchor="t" rtlCol="false" tIns="0" lIns="0" bIns="0" rIns="0">
            <a:spAutoFit/>
          </a:bodyPr>
          <a:lstStyle/>
          <a:p>
            <a:pPr algn="ctr">
              <a:lnSpc>
                <a:spcPts val="9240"/>
              </a:lnSpc>
              <a:spcBef>
                <a:spcPct val="0"/>
              </a:spcBef>
            </a:pPr>
            <a:r>
              <a:rPr lang="en-US" sz="6600">
                <a:solidFill>
                  <a:srgbClr val="14B2A8"/>
                </a:solidFill>
                <a:latin typeface="Impact"/>
                <a:ea typeface="Impact"/>
                <a:cs typeface="Impact"/>
                <a:sym typeface="Impact"/>
              </a:rPr>
              <a:t>OOGSTDAG</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3676003" y="5143500"/>
            <a:ext cx="12246944" cy="1996440"/>
            <a:chOff x="0" y="0"/>
            <a:chExt cx="16329258" cy="2661920"/>
          </a:xfrm>
        </p:grpSpPr>
        <p:sp>
          <p:nvSpPr>
            <p:cNvPr name="Freeform 5" id="5"/>
            <p:cNvSpPr/>
            <p:nvPr/>
          </p:nvSpPr>
          <p:spPr>
            <a:xfrm flipH="false" flipV="false" rot="0">
              <a:off x="0" y="0"/>
              <a:ext cx="16329258" cy="2661920"/>
            </a:xfrm>
            <a:custGeom>
              <a:avLst/>
              <a:gdLst/>
              <a:ahLst/>
              <a:cxnLst/>
              <a:rect r="r" b="b" t="t" l="l"/>
              <a:pathLst>
                <a:path h="2661920" w="16329258">
                  <a:moveTo>
                    <a:pt x="0" y="0"/>
                  </a:moveTo>
                  <a:lnTo>
                    <a:pt x="16329258" y="0"/>
                  </a:lnTo>
                  <a:lnTo>
                    <a:pt x="16329258" y="2661920"/>
                  </a:lnTo>
                  <a:lnTo>
                    <a:pt x="0" y="2661920"/>
                  </a:lnTo>
                  <a:close/>
                </a:path>
              </a:pathLst>
            </a:custGeom>
            <a:solidFill>
              <a:srgbClr val="000000">
                <a:alpha val="0"/>
              </a:srgbClr>
            </a:solidFill>
          </p:spPr>
        </p:sp>
        <p:sp>
          <p:nvSpPr>
            <p:cNvPr name="TextBox 6" id="6"/>
            <p:cNvSpPr txBox="true"/>
            <p:nvPr/>
          </p:nvSpPr>
          <p:spPr>
            <a:xfrm>
              <a:off x="0" y="9525"/>
              <a:ext cx="16329258" cy="2652395"/>
            </a:xfrm>
            <a:prstGeom prst="rect">
              <a:avLst/>
            </a:prstGeom>
          </p:spPr>
          <p:txBody>
            <a:bodyPr anchor="b" rtlCol="false" tIns="0" lIns="0" bIns="0" rIns="0"/>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p>
          </p:txBody>
        </p:sp>
      </p:grpSp>
      <p:sp>
        <p:nvSpPr>
          <p:cNvPr name="TextBox 7" id="7"/>
          <p:cNvSpPr txBox="true"/>
          <p:nvPr/>
        </p:nvSpPr>
        <p:spPr>
          <a:xfrm rot="0">
            <a:off x="1028700" y="2428529"/>
            <a:ext cx="13141869" cy="6467475"/>
          </a:xfrm>
          <a:prstGeom prst="rect">
            <a:avLst/>
          </a:prstGeom>
        </p:spPr>
        <p:txBody>
          <a:bodyPr anchor="t" rtlCol="false" tIns="0" lIns="0" bIns="0" rIns="0">
            <a:spAutoFit/>
          </a:bodyPr>
          <a:lstStyle/>
          <a:p>
            <a:pPr algn="l" marL="647700" indent="-323850" lvl="1">
              <a:lnSpc>
                <a:spcPts val="3600"/>
              </a:lnSpc>
              <a:buFont typeface="Arial"/>
              <a:buChar char="•"/>
            </a:pPr>
            <a:r>
              <a:rPr lang="en-US" sz="3000">
                <a:solidFill>
                  <a:srgbClr val="000000"/>
                </a:solidFill>
                <a:latin typeface="Arial"/>
                <a:ea typeface="Arial"/>
                <a:cs typeface="Arial"/>
                <a:sym typeface="Arial"/>
              </a:rPr>
              <a:t>Essen</a:t>
            </a:r>
            <a:r>
              <a:rPr lang="en-US" sz="3000">
                <a:solidFill>
                  <a:srgbClr val="000000"/>
                </a:solidFill>
                <a:latin typeface="Arial"/>
                <a:ea typeface="Arial"/>
                <a:cs typeface="Arial"/>
                <a:sym typeface="Arial"/>
              </a:rPr>
              <a:t>taksterfte</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Iepenziekte</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Kastanj</a:t>
            </a:r>
            <a:r>
              <a:rPr lang="en-US" sz="3000" u="none">
                <a:solidFill>
                  <a:srgbClr val="000000"/>
                </a:solidFill>
                <a:latin typeface="Arial"/>
                <a:ea typeface="Arial"/>
                <a:cs typeface="Arial"/>
                <a:sym typeface="Arial"/>
              </a:rPr>
              <a:t>eb</a:t>
            </a:r>
            <a:r>
              <a:rPr lang="en-US" sz="3000">
                <a:solidFill>
                  <a:srgbClr val="000000"/>
                </a:solidFill>
                <a:latin typeface="Arial"/>
                <a:ea typeface="Arial"/>
                <a:cs typeface="Arial"/>
                <a:sym typeface="Arial"/>
              </a:rPr>
              <a:t>lo</a:t>
            </a:r>
            <a:r>
              <a:rPr lang="en-US" sz="3000" u="none">
                <a:solidFill>
                  <a:srgbClr val="000000"/>
                </a:solidFill>
                <a:latin typeface="Arial"/>
                <a:ea typeface="Arial"/>
                <a:cs typeface="Arial"/>
                <a:sym typeface="Arial"/>
              </a:rPr>
              <a:t>edzie</a:t>
            </a:r>
            <a:r>
              <a:rPr lang="en-US" sz="3000">
                <a:solidFill>
                  <a:srgbClr val="000000"/>
                </a:solidFill>
                <a:latin typeface="Arial"/>
                <a:ea typeface="Arial"/>
                <a:cs typeface="Arial"/>
                <a:sym typeface="Arial"/>
              </a:rPr>
              <a:t>kt</a:t>
            </a:r>
            <a:r>
              <a:rPr lang="en-US" sz="3000" u="none">
                <a:solidFill>
                  <a:srgbClr val="000000"/>
                </a:solidFill>
                <a:latin typeface="Arial"/>
                <a:ea typeface="Arial"/>
                <a:cs typeface="Arial"/>
                <a:sym typeface="Arial"/>
              </a:rPr>
              <a:t>e</a:t>
            </a:r>
          </a:p>
          <a:p>
            <a:pPr algn="l">
              <a:lnSpc>
                <a:spcPts val="3600"/>
              </a:lnSpc>
            </a:pPr>
          </a:p>
          <a:p>
            <a:pPr algn="l" marL="647700" indent="-323850" lvl="1">
              <a:lnSpc>
                <a:spcPts val="3600"/>
              </a:lnSpc>
              <a:buFont typeface="Arial"/>
              <a:buChar char="•"/>
            </a:pPr>
            <a:r>
              <a:rPr lang="en-US" sz="3000" u="none">
                <a:solidFill>
                  <a:srgbClr val="000000"/>
                </a:solidFill>
                <a:latin typeface="Arial"/>
                <a:ea typeface="Arial"/>
                <a:cs typeface="Arial"/>
                <a:sym typeface="Arial"/>
              </a:rPr>
              <a:t>Be</a:t>
            </a:r>
            <a:r>
              <a:rPr lang="en-US" sz="3000">
                <a:solidFill>
                  <a:srgbClr val="000000"/>
                </a:solidFill>
                <a:latin typeface="Arial"/>
                <a:ea typeface="Arial"/>
                <a:cs typeface="Arial"/>
                <a:sym typeface="Arial"/>
              </a:rPr>
              <a:t>ukenziekte</a:t>
            </a:r>
          </a:p>
          <a:p>
            <a:pPr algn="l">
              <a:lnSpc>
                <a:spcPts val="3600"/>
              </a:lnSpc>
            </a:pPr>
          </a:p>
          <a:p>
            <a:pPr algn="l" marL="647700" indent="-323850" lvl="1">
              <a:lnSpc>
                <a:spcPts val="3600"/>
              </a:lnSpc>
              <a:buFont typeface="Arial"/>
              <a:buChar char="•"/>
            </a:pPr>
            <a:r>
              <a:rPr lang="en-US" sz="3000" u="none">
                <a:solidFill>
                  <a:srgbClr val="000000"/>
                </a:solidFill>
                <a:latin typeface="Arial"/>
                <a:ea typeface="Arial"/>
                <a:cs typeface="Arial"/>
                <a:sym typeface="Arial"/>
              </a:rPr>
              <a:t>Bacte</a:t>
            </a:r>
            <a:r>
              <a:rPr lang="en-US" sz="3000">
                <a:solidFill>
                  <a:srgbClr val="000000"/>
                </a:solidFill>
                <a:latin typeface="Arial"/>
                <a:ea typeface="Arial"/>
                <a:cs typeface="Arial"/>
                <a:sym typeface="Arial"/>
              </a:rPr>
              <a:t>ri</a:t>
            </a:r>
            <a:r>
              <a:rPr lang="en-US" sz="3000">
                <a:solidFill>
                  <a:srgbClr val="000000"/>
                </a:solidFill>
                <a:latin typeface="Arial"/>
                <a:ea typeface="Arial"/>
                <a:cs typeface="Arial"/>
                <a:sym typeface="Arial"/>
              </a:rPr>
              <a:t>evuur</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W</a:t>
            </a:r>
            <a:r>
              <a:rPr lang="en-US" sz="3000">
                <a:solidFill>
                  <a:srgbClr val="000000"/>
                </a:solidFill>
                <a:latin typeface="Arial"/>
                <a:ea typeface="Arial"/>
                <a:cs typeface="Arial"/>
                <a:sym typeface="Arial"/>
              </a:rPr>
              <a:t>atermerkzi</a:t>
            </a:r>
            <a:r>
              <a:rPr lang="en-US" sz="3000" u="none">
                <a:solidFill>
                  <a:srgbClr val="000000"/>
                </a:solidFill>
                <a:latin typeface="Arial"/>
                <a:ea typeface="Arial"/>
                <a:cs typeface="Arial"/>
                <a:sym typeface="Arial"/>
              </a:rPr>
              <a:t>ekte</a:t>
            </a:r>
          </a:p>
          <a:p>
            <a:pPr algn="l">
              <a:lnSpc>
                <a:spcPts val="3600"/>
              </a:lnSpc>
            </a:pPr>
          </a:p>
          <a:p>
            <a:pPr algn="l" marL="647700" indent="-323850" lvl="1">
              <a:lnSpc>
                <a:spcPts val="3600"/>
              </a:lnSpc>
              <a:buFont typeface="Arial"/>
              <a:buChar char="•"/>
            </a:pPr>
            <a:r>
              <a:rPr lang="en-US" sz="3000">
                <a:solidFill>
                  <a:srgbClr val="000000"/>
                </a:solidFill>
                <a:latin typeface="Arial"/>
                <a:ea typeface="Arial"/>
                <a:cs typeface="Arial"/>
                <a:sym typeface="Arial"/>
              </a:rPr>
              <a:t>Z</a:t>
            </a:r>
            <a:r>
              <a:rPr lang="en-US" sz="3000" u="none">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ekte</a:t>
            </a:r>
            <a:r>
              <a:rPr lang="en-US" sz="3000">
                <a:solidFill>
                  <a:srgbClr val="000000"/>
                </a:solidFill>
                <a:latin typeface="Arial"/>
                <a:ea typeface="Arial"/>
                <a:cs typeface="Arial"/>
                <a:sym typeface="Arial"/>
              </a:rPr>
              <a:t>protocol: </a:t>
            </a:r>
            <a:r>
              <a:rPr lang="en-US" sz="3000" u="sng">
                <a:solidFill>
                  <a:srgbClr val="000000"/>
                </a:solidFill>
                <a:latin typeface="Arial"/>
                <a:ea typeface="Arial"/>
                <a:cs typeface="Arial"/>
                <a:sym typeface="Arial"/>
                <a:hlinkClick r:id="rId7" tooltip="https://meerbomen.nu/over-de-actie/planten/boomgezondheid/"/>
              </a:rPr>
              <a:t>meerbomen.n</a:t>
            </a:r>
            <a:r>
              <a:rPr lang="en-US" sz="3000" u="sng">
                <a:solidFill>
                  <a:srgbClr val="000000"/>
                </a:solidFill>
                <a:latin typeface="Arial"/>
                <a:ea typeface="Arial"/>
                <a:cs typeface="Arial"/>
                <a:sym typeface="Arial"/>
                <a:hlinkClick r:id="rId8" tooltip="https://meerbomen.nu/over-de-actie/planten/boomgezondheid/"/>
              </a:rPr>
              <a:t>u/ov</a:t>
            </a:r>
            <a:r>
              <a:rPr lang="en-US" sz="3000" u="sng">
                <a:solidFill>
                  <a:srgbClr val="000000"/>
                </a:solidFill>
                <a:latin typeface="Arial"/>
                <a:ea typeface="Arial"/>
                <a:cs typeface="Arial"/>
                <a:sym typeface="Arial"/>
                <a:hlinkClick r:id="rId9" tooltip="https://meerbomen.nu/over-de-actie/planten/boomgezondheid/"/>
              </a:rPr>
              <a:t>er-de-actie/planten/boomgezondheid/</a:t>
            </a:r>
          </a:p>
          <a:p>
            <a:pPr algn="l">
              <a:lnSpc>
                <a:spcPts val="3600"/>
              </a:lnSpc>
            </a:pPr>
          </a:p>
        </p:txBody>
      </p:sp>
      <p:sp>
        <p:nvSpPr>
          <p:cNvPr name="TextBox 8" id="8"/>
          <p:cNvSpPr txBox="true"/>
          <p:nvPr/>
        </p:nvSpPr>
        <p:spPr>
          <a:xfrm rot="0">
            <a:off x="1278904" y="702738"/>
            <a:ext cx="12050911" cy="1261110"/>
          </a:xfrm>
          <a:prstGeom prst="rect">
            <a:avLst/>
          </a:prstGeom>
        </p:spPr>
        <p:txBody>
          <a:bodyPr anchor="t" rtlCol="false" tIns="0" lIns="0" bIns="0" rIns="0">
            <a:spAutoFit/>
          </a:bodyPr>
          <a:lstStyle/>
          <a:p>
            <a:pPr algn="ctr">
              <a:lnSpc>
                <a:spcPts val="9240"/>
              </a:lnSpc>
              <a:spcBef>
                <a:spcPct val="0"/>
              </a:spcBef>
            </a:pPr>
            <a:r>
              <a:rPr lang="en-US" sz="6600">
                <a:solidFill>
                  <a:srgbClr val="14B2A8"/>
                </a:solidFill>
                <a:latin typeface="Impact"/>
                <a:ea typeface="Impact"/>
                <a:cs typeface="Impact"/>
                <a:sym typeface="Impact"/>
              </a:rPr>
              <a:t>MEEST VOORKOMENDE BOOMZIEKTES IN NL</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10287000"/>
            <a:chOff x="0" y="0"/>
            <a:chExt cx="24384000" cy="13716000"/>
          </a:xfrm>
        </p:grpSpPr>
        <p:pic>
          <p:nvPicPr>
            <p:cNvPr name="Picture 4" id="4"/>
            <p:cNvPicPr>
              <a:picLocks noChangeAspect="true"/>
            </p:cNvPicPr>
            <p:nvPr/>
          </p:nvPicPr>
          <p:blipFill>
            <a:blip r:embed="rId5"/>
            <a:srcRect l="0" t="7812" r="0" b="7812"/>
            <a:stretch>
              <a:fillRect/>
            </a:stretch>
          </p:blipFill>
          <p:spPr>
            <a:xfrm flipH="false" flipV="false">
              <a:off x="0" y="0"/>
              <a:ext cx="24384000" cy="13716000"/>
            </a:xfrm>
            <a:prstGeom prst="rect">
              <a:avLst/>
            </a:prstGeom>
          </p:spPr>
        </p:pic>
      </p:grpSp>
      <p:sp>
        <p:nvSpPr>
          <p:cNvPr name="Freeform 5" id="5"/>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TextBox 6" id="6"/>
          <p:cNvSpPr txBox="true"/>
          <p:nvPr/>
        </p:nvSpPr>
        <p:spPr>
          <a:xfrm rot="0">
            <a:off x="875907" y="6515099"/>
            <a:ext cx="5218390" cy="2743201"/>
          </a:xfrm>
          <a:prstGeom prst="rect">
            <a:avLst/>
          </a:prstGeom>
        </p:spPr>
        <p:txBody>
          <a:bodyPr anchor="t" rtlCol="false" tIns="0" lIns="0" bIns="0" rIns="0">
            <a:spAutoFit/>
          </a:bodyPr>
          <a:lstStyle/>
          <a:p>
            <a:pPr algn="l">
              <a:lnSpc>
                <a:spcPts val="10499"/>
              </a:lnSpc>
            </a:pPr>
            <a:r>
              <a:rPr lang="en-US" sz="7499">
                <a:solidFill>
                  <a:srgbClr val="FFFFFF"/>
                </a:solidFill>
                <a:latin typeface="Impact"/>
                <a:ea typeface="Impact"/>
                <a:cs typeface="Impact"/>
                <a:sym typeface="Impact"/>
              </a:rPr>
              <a:t>EVEN DE</a:t>
            </a:r>
          </a:p>
          <a:p>
            <a:pPr algn="l">
              <a:lnSpc>
                <a:spcPts val="10499"/>
              </a:lnSpc>
              <a:spcBef>
                <a:spcPct val="0"/>
              </a:spcBef>
            </a:pPr>
            <a:r>
              <a:rPr lang="en-US" sz="7499">
                <a:solidFill>
                  <a:srgbClr val="FFFFFF"/>
                </a:solidFill>
                <a:latin typeface="Impact"/>
                <a:ea typeface="Impact"/>
                <a:cs typeface="Impact"/>
                <a:sym typeface="Impact"/>
              </a:rPr>
              <a:t>BUITENLUCHT IN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200701"/>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0" y="41"/>
            <a:ext cx="11301259" cy="2655796"/>
          </a:xfrm>
          <a:custGeom>
            <a:avLst/>
            <a:gdLst/>
            <a:ahLst/>
            <a:cxnLst/>
            <a:rect r="r" b="b" t="t" l="l"/>
            <a:pathLst>
              <a:path h="2655796" w="11301259">
                <a:moveTo>
                  <a:pt x="0" y="0"/>
                </a:moveTo>
                <a:lnTo>
                  <a:pt x="11301259" y="0"/>
                </a:lnTo>
                <a:lnTo>
                  <a:pt x="11301259" y="2655796"/>
                </a:lnTo>
                <a:lnTo>
                  <a:pt x="0" y="2655796"/>
                </a:lnTo>
                <a:lnTo>
                  <a:pt x="0" y="0"/>
                </a:lnTo>
                <a:close/>
              </a:path>
            </a:pathLst>
          </a:custGeom>
          <a:blipFill>
            <a:blip r:embed="rId5"/>
            <a:stretch>
              <a:fillRect l="0" t="0" r="0" b="0"/>
            </a:stretch>
          </a:blipFill>
        </p:spPr>
      </p:sp>
      <p:sp>
        <p:nvSpPr>
          <p:cNvPr name="Freeform 4" id="4"/>
          <p:cNvSpPr/>
          <p:nvPr/>
        </p:nvSpPr>
        <p:spPr>
          <a:xfrm flipH="false" flipV="false" rot="0">
            <a:off x="-80382" y="41"/>
            <a:ext cx="18410664" cy="10286959"/>
          </a:xfrm>
          <a:custGeom>
            <a:avLst/>
            <a:gdLst/>
            <a:ahLst/>
            <a:cxnLst/>
            <a:rect r="r" b="b" t="t" l="l"/>
            <a:pathLst>
              <a:path h="10286959" w="18410664">
                <a:moveTo>
                  <a:pt x="0" y="0"/>
                </a:moveTo>
                <a:lnTo>
                  <a:pt x="18410664" y="0"/>
                </a:lnTo>
                <a:lnTo>
                  <a:pt x="18410664" y="10286959"/>
                </a:lnTo>
                <a:lnTo>
                  <a:pt x="0" y="10286959"/>
                </a:lnTo>
                <a:lnTo>
                  <a:pt x="0" y="0"/>
                </a:lnTo>
                <a:close/>
              </a:path>
            </a:pathLst>
          </a:custGeom>
          <a:blipFill>
            <a:blip r:embed="rId6"/>
            <a:stretch>
              <a:fillRect l="0" t="0" r="0" b="0"/>
            </a:stretch>
          </a:blipFill>
        </p:spPr>
      </p:sp>
      <p:sp>
        <p:nvSpPr>
          <p:cNvPr name="Freeform 5" id="5"/>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7">
              <a:extLst>
                <a:ext uri="{96DAC541-7B7A-43D3-8B79-37D633B846F1}">
                  <asvg:svgBlip xmlns:asvg="http://schemas.microsoft.com/office/drawing/2016/SVG/main" r:embed="rId8"/>
                </a:ext>
              </a:extLst>
            </a:blip>
            <a:stretch>
              <a:fillRect l="0" t="-841" r="0" b="-841"/>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66445" y="-2200701"/>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26639" y="0"/>
            <a:ext cx="15320433" cy="2073234"/>
            <a:chOff x="0" y="0"/>
            <a:chExt cx="20427244" cy="2764312"/>
          </a:xfrm>
        </p:grpSpPr>
        <p:sp>
          <p:nvSpPr>
            <p:cNvPr name="Freeform 4" id="4"/>
            <p:cNvSpPr/>
            <p:nvPr/>
          </p:nvSpPr>
          <p:spPr>
            <a:xfrm flipH="false" flipV="false" rot="0">
              <a:off x="0" y="0"/>
              <a:ext cx="20427245" cy="2764312"/>
            </a:xfrm>
            <a:custGeom>
              <a:avLst/>
              <a:gdLst/>
              <a:ahLst/>
              <a:cxnLst/>
              <a:rect r="r" b="b" t="t" l="l"/>
              <a:pathLst>
                <a:path h="2764312" w="20427245">
                  <a:moveTo>
                    <a:pt x="0" y="0"/>
                  </a:moveTo>
                  <a:lnTo>
                    <a:pt x="20427245" y="0"/>
                  </a:lnTo>
                  <a:lnTo>
                    <a:pt x="20427245" y="2764312"/>
                  </a:lnTo>
                  <a:lnTo>
                    <a:pt x="0" y="2764312"/>
                  </a:lnTo>
                  <a:close/>
                </a:path>
              </a:pathLst>
            </a:custGeom>
            <a:solidFill>
              <a:srgbClr val="000000">
                <a:alpha val="0"/>
              </a:srgbClr>
            </a:solidFill>
          </p:spPr>
        </p:sp>
        <p:sp>
          <p:nvSpPr>
            <p:cNvPr name="TextBox 5" id="5"/>
            <p:cNvSpPr txBox="true"/>
            <p:nvPr/>
          </p:nvSpPr>
          <p:spPr>
            <a:xfrm>
              <a:off x="0" y="-57150"/>
              <a:ext cx="20427244"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 IS EEN BOMENHUB?</a:t>
              </a:r>
            </a:p>
          </p:txBody>
        </p:sp>
      </p:grpSp>
      <p:grpSp>
        <p:nvGrpSpPr>
          <p:cNvPr name="Group 6" id="6"/>
          <p:cNvGrpSpPr>
            <a:grpSpLocks noChangeAspect="true"/>
          </p:cNvGrpSpPr>
          <p:nvPr/>
        </p:nvGrpSpPr>
        <p:grpSpPr>
          <a:xfrm rot="0">
            <a:off x="11031046" y="-83331"/>
            <a:ext cx="10637165" cy="10493163"/>
            <a:chOff x="0" y="0"/>
            <a:chExt cx="2434438" cy="2401481"/>
          </a:xfrm>
        </p:grpSpPr>
        <p:sp>
          <p:nvSpPr>
            <p:cNvPr name="Freeform 7" id="7"/>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5"/>
              <a:stretch>
                <a:fillRect l="-23982" t="0" r="-23982" b="0"/>
              </a:stretch>
            </a:blipFill>
          </p:spPr>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TextBox 9" id="9"/>
          <p:cNvSpPr txBox="true"/>
          <p:nvPr/>
        </p:nvSpPr>
        <p:spPr>
          <a:xfrm rot="0">
            <a:off x="123825" y="1794576"/>
            <a:ext cx="11021521" cy="87534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Slaat tijdelijk (van november t/m eind februari) zaailingen op. Vanuit hier worden ze uitgedeeld </a:t>
            </a:r>
          </a:p>
          <a:p>
            <a:pPr algn="l" marL="542925" indent="-271462" lvl="1">
              <a:lnSpc>
                <a:spcPts val="3600"/>
              </a:lnSpc>
              <a:buFont typeface="Arial"/>
              <a:buChar char="•"/>
            </a:pPr>
            <a:r>
              <a:rPr lang="en-US" sz="3000">
                <a:solidFill>
                  <a:srgbClr val="000000"/>
                </a:solidFill>
                <a:latin typeface="Arial"/>
                <a:ea typeface="Arial"/>
                <a:cs typeface="Arial"/>
                <a:sym typeface="Arial"/>
              </a:rPr>
              <a:t>Uitdelen door actief plantlocaties in de buurt te benaderen of via uitdeeldagen</a:t>
            </a:r>
          </a:p>
          <a:p>
            <a:pPr algn="l" marL="542925" indent="-271462" lvl="1">
              <a:lnSpc>
                <a:spcPts val="3600"/>
              </a:lnSpc>
              <a:buFont typeface="Arial"/>
              <a:buChar char="•"/>
            </a:pPr>
            <a:r>
              <a:rPr lang="en-US" sz="3000">
                <a:solidFill>
                  <a:srgbClr val="000000"/>
                </a:solidFill>
                <a:latin typeface="Arial"/>
                <a:ea typeface="Arial"/>
                <a:cs typeface="Arial"/>
                <a:sym typeface="Arial"/>
              </a:rPr>
              <a:t>Voorbeelden: boerenerven, volks</a:t>
            </a:r>
            <a:r>
              <a:rPr lang="en-US" sz="3000">
                <a:solidFill>
                  <a:srgbClr val="000000"/>
                </a:solidFill>
                <a:latin typeface="Arial"/>
                <a:ea typeface="Arial"/>
                <a:cs typeface="Arial"/>
                <a:sym typeface="Arial"/>
              </a:rPr>
              <a:t>tuinen, tuinderijen, schoolpleinen, braakliggend grond, gemeente grond etc.</a:t>
            </a:r>
          </a:p>
          <a:p>
            <a:pPr algn="l" marL="542925" indent="-271462" lvl="1">
              <a:lnSpc>
                <a:spcPts val="3600"/>
              </a:lnSpc>
              <a:buFont typeface="Arial"/>
              <a:buChar char="•"/>
            </a:pPr>
            <a:r>
              <a:rPr lang="en-US" sz="3000">
                <a:solidFill>
                  <a:srgbClr val="000000"/>
                </a:solidFill>
                <a:latin typeface="Arial"/>
                <a:ea typeface="Arial"/>
                <a:cs typeface="Arial"/>
                <a:sym typeface="Arial"/>
              </a:rPr>
              <a:t>Op 10 m2 kan je al snel duizenden zaailingen kwijt!</a:t>
            </a:r>
          </a:p>
          <a:p>
            <a:pPr algn="l" marL="542925" indent="-271462" lvl="1">
              <a:lnSpc>
                <a:spcPts val="3600"/>
              </a:lnSpc>
              <a:buFont typeface="Arial"/>
              <a:buChar char="•"/>
            </a:pPr>
            <a:r>
              <a:rPr lang="en-US" sz="3000">
                <a:solidFill>
                  <a:srgbClr val="000000"/>
                </a:solidFill>
                <a:latin typeface="Arial"/>
                <a:ea typeface="Arial"/>
                <a:cs typeface="Arial"/>
                <a:sym typeface="Arial"/>
              </a:rPr>
              <a:t>Geulen trekken (50 cm diep, 30 cm breed)</a:t>
            </a:r>
          </a:p>
          <a:p>
            <a:pPr algn="l" marL="542925" indent="-271462" lvl="1">
              <a:lnSpc>
                <a:spcPts val="3600"/>
              </a:lnSpc>
              <a:buFont typeface="Arial"/>
              <a:buChar char="•"/>
            </a:pPr>
            <a:r>
              <a:rPr lang="en-US" sz="3000">
                <a:solidFill>
                  <a:srgbClr val="000000"/>
                </a:solidFill>
                <a:latin typeface="Arial"/>
                <a:ea typeface="Arial"/>
                <a:cs typeface="Arial"/>
                <a:sym typeface="Arial"/>
              </a:rPr>
              <a:t>Bij voorkeur zand gebruiken voor afdekken wortels</a:t>
            </a:r>
          </a:p>
          <a:p>
            <a:pPr algn="l" marL="542925" indent="-271462" lvl="1">
              <a:lnSpc>
                <a:spcPts val="3600"/>
              </a:lnSpc>
              <a:buFont typeface="Arial"/>
              <a:buChar char="•"/>
            </a:pPr>
            <a:r>
              <a:rPr lang="en-US" sz="3000">
                <a:solidFill>
                  <a:srgbClr val="000000"/>
                </a:solidFill>
                <a:latin typeface="Arial"/>
                <a:ea typeface="Arial"/>
                <a:cs typeface="Arial"/>
                <a:sym typeface="Arial"/>
              </a:rPr>
              <a:t>Inkuilen: haarwortels moeten bedekt zijn met aarde/zand</a:t>
            </a:r>
          </a:p>
          <a:p>
            <a:pPr algn="l" marL="542925" indent="-271462" lvl="1">
              <a:lnSpc>
                <a:spcPts val="3600"/>
              </a:lnSpc>
              <a:buFont typeface="Arial"/>
              <a:buChar char="•"/>
            </a:pPr>
            <a:r>
              <a:rPr lang="en-US" sz="3000">
                <a:solidFill>
                  <a:srgbClr val="000000"/>
                </a:solidFill>
                <a:latin typeface="Arial"/>
                <a:ea typeface="Arial"/>
                <a:cs typeface="Arial"/>
                <a:sym typeface="Arial"/>
              </a:rPr>
              <a:t>K</a:t>
            </a:r>
            <a:r>
              <a:rPr lang="en-US" sz="3000">
                <a:solidFill>
                  <a:srgbClr val="000000"/>
                </a:solidFill>
                <a:latin typeface="Arial"/>
                <a:ea typeface="Arial"/>
                <a:cs typeface="Arial"/>
                <a:sym typeface="Arial"/>
              </a:rPr>
              <a:t>an je niet snel genoeg inkuilen? Is er watertoegang (bv sloot)? Leg ze tot max een week met de wortels in het water</a:t>
            </a:r>
          </a:p>
          <a:p>
            <a:pPr algn="l" marL="542925" indent="-271462" lvl="1">
              <a:lnSpc>
                <a:spcPts val="3600"/>
              </a:lnSpc>
              <a:buFont typeface="Arial"/>
              <a:buChar char="•"/>
            </a:pPr>
            <a:r>
              <a:rPr lang="en-US" sz="3000">
                <a:solidFill>
                  <a:srgbClr val="000000"/>
                </a:solidFill>
                <a:latin typeface="Arial"/>
                <a:ea typeface="Arial"/>
                <a:cs typeface="Arial"/>
                <a:sym typeface="Arial"/>
              </a:rPr>
              <a:t>Oppotten, Planten scheuren</a:t>
            </a:r>
          </a:p>
          <a:p>
            <a:pPr algn="l" marL="542925" indent="-271462" lvl="1">
              <a:lnSpc>
                <a:spcPts val="3600"/>
              </a:lnSpc>
              <a:buFont typeface="Arial"/>
              <a:buChar char="•"/>
            </a:pPr>
            <a:r>
              <a:rPr lang="en-US" sz="3000">
                <a:solidFill>
                  <a:srgbClr val="000000"/>
                </a:solidFill>
                <a:latin typeface="Arial"/>
                <a:ea typeface="Arial"/>
                <a:cs typeface="Arial"/>
                <a:sym typeface="Arial"/>
              </a:rPr>
              <a:t>Een Bomenhub is zelf verantwoordelijk dat de hub leeg is na de laatste uitdeeldag van het seizoen (1ste weekend van maart)</a:t>
            </a:r>
          </a:p>
          <a:p>
            <a:pPr algn="l">
              <a:lnSpc>
                <a:spcPts val="3600"/>
              </a:lnSpc>
            </a:pPr>
          </a:p>
          <a:p>
            <a:pPr algn="l" marL="542925" indent="-271462" lvl="1">
              <a:lnSpc>
                <a:spcPts val="3600"/>
              </a:lnSpc>
              <a:buFont typeface="Arial"/>
              <a:buChar char="•"/>
            </a:pPr>
            <a:r>
              <a:rPr lang="en-US" sz="3000" u="sng">
                <a:solidFill>
                  <a:srgbClr val="000000"/>
                </a:solidFill>
                <a:latin typeface="Arial"/>
                <a:ea typeface="Arial"/>
                <a:cs typeface="Arial"/>
                <a:sym typeface="Arial"/>
                <a:hlinkClick r:id="rId7" tooltip="https://meerbomen.nu/over-de-actie/bomenhubs/"/>
              </a:rPr>
              <a:t>m</a:t>
            </a:r>
            <a:r>
              <a:rPr lang="en-US" sz="3000" u="sng">
                <a:solidFill>
                  <a:srgbClr val="000000"/>
                </a:solidFill>
                <a:latin typeface="Arial"/>
                <a:ea typeface="Arial"/>
                <a:cs typeface="Arial"/>
                <a:sym typeface="Arial"/>
                <a:hlinkClick r:id="rId8" tooltip="https://meerbomen.nu/over-de-actie/bomenhubs/"/>
              </a:rPr>
              <a:t>eerbomen.nu/over-de-actie/bomenhubs/</a:t>
            </a:r>
          </a:p>
          <a:p>
            <a:pPr algn="l">
              <a:lnSpc>
                <a:spcPts val="360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5" tooltip="https://www.youtube.com/watch?v=aFoTa6AMfLo"/>
          </p:cNvPr>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714500" y="800101"/>
            <a:ext cx="14495318" cy="1266480"/>
            <a:chOff x="0" y="0"/>
            <a:chExt cx="19327090" cy="1688640"/>
          </a:xfrm>
        </p:grpSpPr>
        <p:sp>
          <p:nvSpPr>
            <p:cNvPr name="Freeform 4" id="4"/>
            <p:cNvSpPr/>
            <p:nvPr/>
          </p:nvSpPr>
          <p:spPr>
            <a:xfrm flipH="false" flipV="false" rot="0">
              <a:off x="0" y="0"/>
              <a:ext cx="19327090" cy="1688640"/>
            </a:xfrm>
            <a:custGeom>
              <a:avLst/>
              <a:gdLst/>
              <a:ahLst/>
              <a:cxnLst/>
              <a:rect r="r" b="b" t="t" l="l"/>
              <a:pathLst>
                <a:path h="1688640" w="19327090">
                  <a:moveTo>
                    <a:pt x="0" y="0"/>
                  </a:moveTo>
                  <a:lnTo>
                    <a:pt x="19327090" y="0"/>
                  </a:lnTo>
                  <a:lnTo>
                    <a:pt x="19327090" y="1688640"/>
                  </a:lnTo>
                  <a:lnTo>
                    <a:pt x="0" y="1688640"/>
                  </a:lnTo>
                  <a:close/>
                </a:path>
              </a:pathLst>
            </a:custGeom>
            <a:solidFill>
              <a:srgbClr val="000000">
                <a:alpha val="0"/>
              </a:srgbClr>
            </a:solidFill>
          </p:spPr>
        </p:sp>
        <p:sp>
          <p:nvSpPr>
            <p:cNvPr name="TextBox 5" id="5"/>
            <p:cNvSpPr txBox="true"/>
            <p:nvPr/>
          </p:nvSpPr>
          <p:spPr>
            <a:xfrm>
              <a:off x="0" y="-57150"/>
              <a:ext cx="19327090" cy="1745790"/>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a:t>
              </a:r>
              <a:r>
                <a:rPr lang="en-US" sz="6600">
                  <a:solidFill>
                    <a:srgbClr val="14B2A8"/>
                  </a:solidFill>
                  <a:latin typeface="Impact"/>
                  <a:ea typeface="Impact"/>
                  <a:cs typeface="Impact"/>
                  <a:sym typeface="Impact"/>
                </a:rPr>
                <a:t> IS MEER BOMEN NU? </a:t>
              </a:r>
            </a:p>
          </p:txBody>
        </p:sp>
      </p:grpSp>
      <p:sp>
        <p:nvSpPr>
          <p:cNvPr name="Freeform 6" id="6"/>
          <p:cNvSpPr/>
          <p:nvPr/>
        </p:nvSpPr>
        <p:spPr>
          <a:xfrm flipH="false" flipV="false" rot="0">
            <a:off x="1404180" y="2991530"/>
            <a:ext cx="3471862" cy="1800225"/>
          </a:xfrm>
          <a:custGeom>
            <a:avLst/>
            <a:gdLst/>
            <a:ahLst/>
            <a:cxnLst/>
            <a:rect r="r" b="b" t="t" l="l"/>
            <a:pathLst>
              <a:path h="1800225" w="3471862">
                <a:moveTo>
                  <a:pt x="0" y="0"/>
                </a:moveTo>
                <a:lnTo>
                  <a:pt x="3471862" y="0"/>
                </a:lnTo>
                <a:lnTo>
                  <a:pt x="3471862" y="1800225"/>
                </a:lnTo>
                <a:lnTo>
                  <a:pt x="0" y="1800225"/>
                </a:lnTo>
                <a:lnTo>
                  <a:pt x="0" y="0"/>
                </a:lnTo>
                <a:close/>
              </a:path>
            </a:pathLst>
          </a:custGeom>
          <a:blipFill>
            <a:blip r:embed="rId6"/>
            <a:stretch>
              <a:fillRect l="-133" t="0" r="-133" b="0"/>
            </a:stretch>
          </a:blipFill>
        </p:spPr>
      </p:sp>
      <p:sp>
        <p:nvSpPr>
          <p:cNvPr name="Freeform 7" id="7"/>
          <p:cNvSpPr/>
          <p:nvPr/>
        </p:nvSpPr>
        <p:spPr>
          <a:xfrm flipH="false" flipV="false" rot="0">
            <a:off x="1392878" y="4775180"/>
            <a:ext cx="3671888" cy="1714500"/>
          </a:xfrm>
          <a:custGeom>
            <a:avLst/>
            <a:gdLst/>
            <a:ahLst/>
            <a:cxnLst/>
            <a:rect r="r" b="b" t="t" l="l"/>
            <a:pathLst>
              <a:path h="1714500" w="3671888">
                <a:moveTo>
                  <a:pt x="0" y="0"/>
                </a:moveTo>
                <a:lnTo>
                  <a:pt x="3671887" y="0"/>
                </a:lnTo>
                <a:lnTo>
                  <a:pt x="3671887" y="1714500"/>
                </a:lnTo>
                <a:lnTo>
                  <a:pt x="0" y="1714500"/>
                </a:lnTo>
                <a:lnTo>
                  <a:pt x="0" y="0"/>
                </a:lnTo>
                <a:close/>
              </a:path>
            </a:pathLst>
          </a:custGeom>
          <a:blipFill>
            <a:blip r:embed="rId7"/>
            <a:stretch>
              <a:fillRect l="-66" t="0" r="-66" b="0"/>
            </a:stretch>
          </a:blipFill>
        </p:spPr>
      </p:sp>
      <p:sp>
        <p:nvSpPr>
          <p:cNvPr name="Freeform 8" id="8" descr="Afbeelding met tekst  Automatisch gegenereerde beschrijving"/>
          <p:cNvSpPr/>
          <p:nvPr/>
        </p:nvSpPr>
        <p:spPr>
          <a:xfrm flipH="false" flipV="false" rot="0">
            <a:off x="1561342" y="6742043"/>
            <a:ext cx="3314700" cy="1614488"/>
          </a:xfrm>
          <a:custGeom>
            <a:avLst/>
            <a:gdLst/>
            <a:ahLst/>
            <a:cxnLst/>
            <a:rect r="r" b="b" t="t" l="l"/>
            <a:pathLst>
              <a:path h="1614488" w="3314700">
                <a:moveTo>
                  <a:pt x="0" y="0"/>
                </a:moveTo>
                <a:lnTo>
                  <a:pt x="3314700" y="0"/>
                </a:lnTo>
                <a:lnTo>
                  <a:pt x="3314700" y="1614487"/>
                </a:lnTo>
                <a:lnTo>
                  <a:pt x="0" y="1614487"/>
                </a:lnTo>
                <a:lnTo>
                  <a:pt x="0" y="0"/>
                </a:lnTo>
                <a:close/>
              </a:path>
            </a:pathLst>
          </a:custGeom>
          <a:blipFill>
            <a:blip r:embed="rId8"/>
            <a:stretch>
              <a:fillRect l="0" t="-98" r="0" b="-98"/>
            </a:stretch>
          </a:blipFill>
        </p:spPr>
      </p:sp>
      <p:sp>
        <p:nvSpPr>
          <p:cNvPr name="TextBox 9" id="9"/>
          <p:cNvSpPr txBox="true"/>
          <p:nvPr/>
        </p:nvSpPr>
        <p:spPr>
          <a:xfrm rot="0">
            <a:off x="1805940" y="2307820"/>
            <a:ext cx="13215158" cy="519708"/>
          </a:xfrm>
          <a:prstGeom prst="rect">
            <a:avLst/>
          </a:prstGeom>
        </p:spPr>
        <p:txBody>
          <a:bodyPr anchor="t" rtlCol="false" tIns="0" lIns="0" bIns="0" rIns="0">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name="Freeform 10" id="10"/>
          <p:cNvSpPr/>
          <p:nvPr/>
        </p:nvSpPr>
        <p:spPr>
          <a:xfrm flipH="false" flipV="false" rot="0">
            <a:off x="13003578" y="362110"/>
            <a:ext cx="5114013" cy="3062016"/>
          </a:xfrm>
          <a:custGeom>
            <a:avLst/>
            <a:gdLst/>
            <a:ahLst/>
            <a:cxnLst/>
            <a:rect r="r" b="b" t="t" l="l"/>
            <a:pathLst>
              <a:path h="3062016" w="5114013">
                <a:moveTo>
                  <a:pt x="0" y="0"/>
                </a:moveTo>
                <a:lnTo>
                  <a:pt x="5114014" y="0"/>
                </a:lnTo>
                <a:lnTo>
                  <a:pt x="5114014" y="3062016"/>
                </a:lnTo>
                <a:lnTo>
                  <a:pt x="0" y="3062016"/>
                </a:lnTo>
                <a:lnTo>
                  <a:pt x="0" y="0"/>
                </a:lnTo>
                <a:close/>
              </a:path>
            </a:pathLst>
          </a:custGeom>
          <a:blipFill>
            <a:blip r:embed="rId9"/>
            <a:stretch>
              <a:fillRect l="0" t="0" r="0" b="0"/>
            </a:stretch>
          </a:blipFill>
        </p:spPr>
      </p:sp>
      <p:sp>
        <p:nvSpPr>
          <p:cNvPr name="Freeform 11" id="11"/>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a:hlinkClick r:id="rId13" tooltip="https://www.youtube.com/watch?v=aFoTa6AMfLo"/>
          </p:cNvPr>
          <p:cNvSpPr/>
          <p:nvPr/>
        </p:nvSpPr>
        <p:spPr>
          <a:xfrm flipH="false" flipV="false" rot="0">
            <a:off x="9822079" y="4407409"/>
            <a:ext cx="7824638" cy="4391578"/>
          </a:xfrm>
          <a:custGeom>
            <a:avLst/>
            <a:gdLst/>
            <a:ahLst/>
            <a:cxnLst/>
            <a:rect r="r" b="b" t="t" l="l"/>
            <a:pathLst>
              <a:path h="4391578" w="7824638">
                <a:moveTo>
                  <a:pt x="0" y="0"/>
                </a:moveTo>
                <a:lnTo>
                  <a:pt x="7824638" y="0"/>
                </a:lnTo>
                <a:lnTo>
                  <a:pt x="7824638" y="4391578"/>
                </a:lnTo>
                <a:lnTo>
                  <a:pt x="0" y="4391578"/>
                </a:lnTo>
                <a:lnTo>
                  <a:pt x="0" y="0"/>
                </a:lnTo>
                <a:close/>
              </a:path>
            </a:pathLst>
          </a:custGeom>
          <a:blipFill>
            <a:blip r:embed="rId12"/>
            <a:stretch>
              <a:fillRect l="0" t="0" r="0" b="0"/>
            </a:stretch>
          </a:blipFill>
        </p:spPr>
      </p:sp>
      <p:sp>
        <p:nvSpPr>
          <p:cNvPr name="TextBox 13" id="13"/>
          <p:cNvSpPr txBox="true"/>
          <p:nvPr/>
        </p:nvSpPr>
        <p:spPr>
          <a:xfrm rot="0">
            <a:off x="5398313" y="3551415"/>
            <a:ext cx="4111447"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name="TextBox 14" id="14"/>
          <p:cNvSpPr txBox="true"/>
          <p:nvPr/>
        </p:nvSpPr>
        <p:spPr>
          <a:xfrm rot="0">
            <a:off x="5398313" y="5353525"/>
            <a:ext cx="3741658" cy="409575"/>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De bedenker en ecoloog</a:t>
            </a:r>
          </a:p>
        </p:txBody>
      </p:sp>
      <p:sp>
        <p:nvSpPr>
          <p:cNvPr name="TextBox 15" id="15"/>
          <p:cNvSpPr txBox="true"/>
          <p:nvPr/>
        </p:nvSpPr>
        <p:spPr>
          <a:xfrm rot="0">
            <a:off x="5398313" y="6969630"/>
            <a:ext cx="3741658" cy="771525"/>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300 boeren met wens om biodiversiteit te verhogen</a:t>
            </a:r>
          </a:p>
        </p:txBody>
      </p:sp>
      <p:sp>
        <p:nvSpPr>
          <p:cNvPr name="TextBox 16" id="16"/>
          <p:cNvSpPr txBox="true"/>
          <p:nvPr/>
        </p:nvSpPr>
        <p:spPr>
          <a:xfrm rot="0">
            <a:off x="13680930" y="1251792"/>
            <a:ext cx="3965787" cy="1857375"/>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Nederland op een </a:t>
            </a:r>
          </a:p>
          <a:p>
            <a:pPr algn="ctr">
              <a:lnSpc>
                <a:spcPts val="2879"/>
              </a:lnSpc>
            </a:pPr>
            <a:r>
              <a:rPr lang="en-US" sz="2400" b="true">
                <a:solidFill>
                  <a:srgbClr val="000000"/>
                </a:solidFill>
                <a:latin typeface="Arial Bold"/>
                <a:ea typeface="Arial Bold"/>
                <a:cs typeface="Arial Bold"/>
                <a:sym typeface="Arial Bold"/>
              </a:rPr>
              <a:t>leuke, snelle, sociale </a:t>
            </a:r>
          </a:p>
          <a:p>
            <a:pPr algn="ctr">
              <a:lnSpc>
                <a:spcPts val="2879"/>
              </a:lnSpc>
            </a:pPr>
            <a:r>
              <a:rPr lang="en-US" sz="2400" b="true">
                <a:solidFill>
                  <a:srgbClr val="000000"/>
                </a:solidFill>
                <a:latin typeface="Arial Bold"/>
                <a:ea typeface="Arial Bold"/>
                <a:cs typeface="Arial Bold"/>
                <a:sym typeface="Arial Bold"/>
              </a:rPr>
              <a:t>en goedkope manier vergroenen!</a:t>
            </a:r>
          </a:p>
          <a:p>
            <a:pPr algn="l">
              <a:lnSpc>
                <a:spcPts val="2879"/>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024860"/>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291600"/>
            <a:ext cx="15320433" cy="2073234"/>
            <a:chOff x="0" y="0"/>
            <a:chExt cx="20427244" cy="2764312"/>
          </a:xfrm>
        </p:grpSpPr>
        <p:sp>
          <p:nvSpPr>
            <p:cNvPr name="Freeform 4" id="4"/>
            <p:cNvSpPr/>
            <p:nvPr/>
          </p:nvSpPr>
          <p:spPr>
            <a:xfrm flipH="false" flipV="false" rot="0">
              <a:off x="0" y="0"/>
              <a:ext cx="20427245" cy="2764312"/>
            </a:xfrm>
            <a:custGeom>
              <a:avLst/>
              <a:gdLst/>
              <a:ahLst/>
              <a:cxnLst/>
              <a:rect r="r" b="b" t="t" l="l"/>
              <a:pathLst>
                <a:path h="2764312" w="20427245">
                  <a:moveTo>
                    <a:pt x="0" y="0"/>
                  </a:moveTo>
                  <a:lnTo>
                    <a:pt x="20427245" y="0"/>
                  </a:lnTo>
                  <a:lnTo>
                    <a:pt x="20427245" y="2764312"/>
                  </a:lnTo>
                  <a:lnTo>
                    <a:pt x="0" y="2764312"/>
                  </a:lnTo>
                  <a:close/>
                </a:path>
              </a:pathLst>
            </a:custGeom>
            <a:solidFill>
              <a:srgbClr val="000000">
                <a:alpha val="0"/>
              </a:srgbClr>
            </a:solidFill>
          </p:spPr>
        </p:sp>
        <p:sp>
          <p:nvSpPr>
            <p:cNvPr name="TextBox 5" id="5"/>
            <p:cNvSpPr txBox="true"/>
            <p:nvPr/>
          </p:nvSpPr>
          <p:spPr>
            <a:xfrm>
              <a:off x="0" y="-57150"/>
              <a:ext cx="20427244"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BOMENHUB, HOE TE STARTEN?</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17697" y="6342963"/>
            <a:ext cx="5506146" cy="3443472"/>
          </a:xfrm>
          <a:custGeom>
            <a:avLst/>
            <a:gdLst/>
            <a:ahLst/>
            <a:cxnLst/>
            <a:rect r="r" b="b" t="t" l="l"/>
            <a:pathLst>
              <a:path h="3443472" w="5506146">
                <a:moveTo>
                  <a:pt x="0" y="0"/>
                </a:moveTo>
                <a:lnTo>
                  <a:pt x="5506146" y="0"/>
                </a:lnTo>
                <a:lnTo>
                  <a:pt x="5506146" y="3443472"/>
                </a:lnTo>
                <a:lnTo>
                  <a:pt x="0" y="3443472"/>
                </a:lnTo>
                <a:lnTo>
                  <a:pt x="0" y="0"/>
                </a:lnTo>
                <a:close/>
              </a:path>
            </a:pathLst>
          </a:custGeom>
          <a:blipFill>
            <a:blip r:embed="rId7"/>
            <a:stretch>
              <a:fillRect l="0" t="0" r="0" b="0"/>
            </a:stretch>
          </a:blipFill>
        </p:spPr>
      </p:sp>
      <p:grpSp>
        <p:nvGrpSpPr>
          <p:cNvPr name="Group 8" id="8"/>
          <p:cNvGrpSpPr>
            <a:grpSpLocks noChangeAspect="true"/>
          </p:cNvGrpSpPr>
          <p:nvPr/>
        </p:nvGrpSpPr>
        <p:grpSpPr>
          <a:xfrm rot="0">
            <a:off x="10618986"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0" t="0" r="-31651"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
        <p:nvSpPr>
          <p:cNvPr name="TextBox 11" id="11"/>
          <p:cNvSpPr txBox="true"/>
          <p:nvPr/>
        </p:nvSpPr>
        <p:spPr>
          <a:xfrm rot="0">
            <a:off x="1028700" y="2298159"/>
            <a:ext cx="9590286" cy="41814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Wat is</a:t>
            </a:r>
            <a:r>
              <a:rPr lang="en-US" sz="3000">
                <a:solidFill>
                  <a:srgbClr val="000000"/>
                </a:solidFill>
                <a:latin typeface="Arial"/>
                <a:ea typeface="Arial"/>
                <a:cs typeface="Arial"/>
                <a:sym typeface="Arial"/>
              </a:rPr>
              <a:t> een geschikte plek? </a:t>
            </a:r>
          </a:p>
          <a:p>
            <a:pPr algn="l" marL="542925" indent="-271462" lvl="1">
              <a:lnSpc>
                <a:spcPts val="3600"/>
              </a:lnSpc>
              <a:buFont typeface="Arial"/>
              <a:buChar char="•"/>
            </a:pPr>
            <a:r>
              <a:rPr lang="en-US" sz="3000">
                <a:solidFill>
                  <a:srgbClr val="000000"/>
                </a:solidFill>
                <a:latin typeface="Arial"/>
                <a:ea typeface="Arial"/>
                <a:cs typeface="Arial"/>
                <a:sym typeface="Arial"/>
              </a:rPr>
              <a:t>Hoeveel ruimte heb je nodig?</a:t>
            </a:r>
          </a:p>
          <a:p>
            <a:pPr algn="l" marL="542925" indent="-271462" lvl="1">
              <a:lnSpc>
                <a:spcPts val="3600"/>
              </a:lnSpc>
              <a:buFont typeface="Arial"/>
              <a:buChar char="•"/>
            </a:pPr>
            <a:r>
              <a:rPr lang="en-US" sz="3000">
                <a:solidFill>
                  <a:srgbClr val="000000"/>
                </a:solidFill>
                <a:latin typeface="Arial"/>
                <a:ea typeface="Arial"/>
                <a:cs typeface="Arial"/>
                <a:sym typeface="Arial"/>
              </a:rPr>
              <a:t>Met hoeveel mensen wil je een bomenhub runnen? </a:t>
            </a:r>
          </a:p>
          <a:p>
            <a:pPr algn="l" marL="542925" indent="-271462" lvl="1">
              <a:lnSpc>
                <a:spcPts val="3600"/>
              </a:lnSpc>
              <a:buFont typeface="Arial"/>
              <a:buChar char="•"/>
            </a:pPr>
            <a:r>
              <a:rPr lang="en-US" sz="3000">
                <a:solidFill>
                  <a:srgbClr val="000000"/>
                </a:solidFill>
                <a:latin typeface="Arial"/>
                <a:ea typeface="Arial"/>
                <a:cs typeface="Arial"/>
                <a:sym typeface="Arial"/>
              </a:rPr>
              <a:t>Welke spullen heb je nodig? </a:t>
            </a:r>
          </a:p>
          <a:p>
            <a:pPr algn="l" marL="542925" indent="-271462" lvl="1">
              <a:lnSpc>
                <a:spcPts val="3600"/>
              </a:lnSpc>
              <a:buFont typeface="Arial"/>
              <a:buChar char="•"/>
            </a:pPr>
            <a:r>
              <a:rPr lang="en-US" sz="3000">
                <a:solidFill>
                  <a:srgbClr val="000000"/>
                </a:solidFill>
                <a:latin typeface="Arial"/>
                <a:ea typeface="Arial"/>
                <a:cs typeface="Arial"/>
                <a:sym typeface="Arial"/>
              </a:rPr>
              <a:t>M</a:t>
            </a:r>
            <a:r>
              <a:rPr lang="en-US" sz="3000">
                <a:solidFill>
                  <a:srgbClr val="000000"/>
                </a:solidFill>
                <a:latin typeface="Arial"/>
                <a:ea typeface="Arial"/>
                <a:cs typeface="Arial"/>
                <a:sym typeface="Arial"/>
              </a:rPr>
              <a:t>eld je hub aan en zoek contact met je coördinator</a:t>
            </a:r>
          </a:p>
          <a:p>
            <a:pPr algn="l">
              <a:lnSpc>
                <a:spcPts val="3600"/>
              </a:lnSpc>
            </a:pPr>
            <a:r>
              <a:rPr lang="en-US" sz="3000">
                <a:solidFill>
                  <a:srgbClr val="000000"/>
                </a:solidFill>
                <a:latin typeface="Arial"/>
                <a:ea typeface="Arial"/>
                <a:cs typeface="Arial"/>
                <a:sym typeface="Arial"/>
              </a:rPr>
              <a:t> </a:t>
            </a:r>
          </a:p>
          <a:p>
            <a:pPr algn="l" marL="542925" indent="-271462" lvl="1">
              <a:lnSpc>
                <a:spcPts val="3600"/>
              </a:lnSpc>
              <a:buFont typeface="Arial"/>
              <a:buChar char="•"/>
            </a:pPr>
            <a:r>
              <a:rPr lang="en-US" sz="3000" u="sng">
                <a:solidFill>
                  <a:srgbClr val="000000"/>
                </a:solidFill>
                <a:latin typeface="Arial"/>
                <a:ea typeface="Arial"/>
                <a:cs typeface="Arial"/>
                <a:sym typeface="Arial"/>
              </a:rPr>
              <a:t>m</a:t>
            </a:r>
            <a:r>
              <a:rPr lang="en-US" sz="3000" u="sng">
                <a:solidFill>
                  <a:srgbClr val="000000"/>
                </a:solidFill>
                <a:latin typeface="Arial"/>
                <a:ea typeface="Arial"/>
                <a:cs typeface="Arial"/>
                <a:sym typeface="Arial"/>
              </a:rPr>
              <a:t>eerbomen.nu/over-de-actie/bomenhubs/hoe-organiseer-ik-een-bomenhub/ </a:t>
            </a:r>
          </a:p>
          <a:p>
            <a:pPr algn="l">
              <a:lnSpc>
                <a:spcPts val="3600"/>
              </a:lnSpc>
            </a:pPr>
          </a:p>
        </p:txBody>
      </p:sp>
      <p:sp>
        <p:nvSpPr>
          <p:cNvPr name="TextBox 12" id="12"/>
          <p:cNvSpPr txBox="true"/>
          <p:nvPr/>
        </p:nvSpPr>
        <p:spPr>
          <a:xfrm rot="0">
            <a:off x="1088017" y="7036761"/>
            <a:ext cx="3889306" cy="1901952"/>
          </a:xfrm>
          <a:prstGeom prst="rect">
            <a:avLst/>
          </a:prstGeom>
        </p:spPr>
        <p:txBody>
          <a:bodyPr anchor="t" rtlCol="false" tIns="0" lIns="0" bIns="0" rIns="0">
            <a:spAutoFit/>
          </a:bodyPr>
          <a:lstStyle/>
          <a:p>
            <a:pPr algn="ctr">
              <a:lnSpc>
                <a:spcPts val="2484"/>
              </a:lnSpc>
            </a:pPr>
            <a:r>
              <a:rPr lang="en-US" sz="2300" b="true">
                <a:solidFill>
                  <a:srgbClr val="000000"/>
                </a:solidFill>
                <a:latin typeface="TT Chocolates Bold"/>
                <a:ea typeface="TT Chocolates Bold"/>
                <a:cs typeface="TT Chocolates Bold"/>
                <a:sym typeface="TT Chocolates Bold"/>
              </a:rPr>
              <a:t>TIP</a:t>
            </a:r>
          </a:p>
          <a:p>
            <a:pPr algn="ctr">
              <a:lnSpc>
                <a:spcPts val="2484"/>
              </a:lnSpc>
              <a:spcBef>
                <a:spcPct val="0"/>
              </a:spcBef>
            </a:pPr>
            <a:r>
              <a:rPr lang="en-US" b="true" sz="2300">
                <a:solidFill>
                  <a:srgbClr val="000000"/>
                </a:solidFill>
                <a:latin typeface="TT Chocolates Bold"/>
                <a:ea typeface="TT Chocolates Bold"/>
                <a:cs typeface="TT Chocolates Bold"/>
                <a:sym typeface="TT Chocolates Bold"/>
              </a:rPr>
              <a:t>Organiseer een</a:t>
            </a:r>
          </a:p>
          <a:p>
            <a:pPr algn="ctr">
              <a:lnSpc>
                <a:spcPts val="2484"/>
              </a:lnSpc>
              <a:spcBef>
                <a:spcPct val="0"/>
              </a:spcBef>
            </a:pPr>
            <a:r>
              <a:rPr lang="en-US" b="true" sz="2300">
                <a:solidFill>
                  <a:srgbClr val="000000"/>
                </a:solidFill>
                <a:latin typeface="TT Chocolates Bold"/>
                <a:ea typeface="TT Chocolates Bold"/>
                <a:cs typeface="TT Chocolates Bold"/>
                <a:sym typeface="TT Chocolates Bold"/>
              </a:rPr>
              <a:t>“Werkdag”</a:t>
            </a:r>
          </a:p>
          <a:p>
            <a:pPr algn="ctr">
              <a:lnSpc>
                <a:spcPts val="2484"/>
              </a:lnSpc>
              <a:spcBef>
                <a:spcPct val="0"/>
              </a:spcBef>
            </a:pPr>
            <a:r>
              <a:rPr lang="en-US" b="true" sz="2300">
                <a:solidFill>
                  <a:srgbClr val="000000"/>
                </a:solidFill>
                <a:latin typeface="TT Chocolates Bold"/>
                <a:ea typeface="TT Chocolates Bold"/>
                <a:cs typeface="TT Chocolates Bold"/>
                <a:sym typeface="TT Chocolates Bold"/>
              </a:rPr>
              <a:t>dag in de Bomenplanner om de hub gereed te maken voor het seizoen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024860"/>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621289"/>
            <a:ext cx="7051076" cy="2096414"/>
            <a:chOff x="0" y="0"/>
            <a:chExt cx="9401435" cy="2795219"/>
          </a:xfrm>
        </p:grpSpPr>
        <p:sp>
          <p:nvSpPr>
            <p:cNvPr name="Freeform 4" id="4"/>
            <p:cNvSpPr/>
            <p:nvPr/>
          </p:nvSpPr>
          <p:spPr>
            <a:xfrm flipH="false" flipV="false" rot="0">
              <a:off x="0" y="0"/>
              <a:ext cx="9401436" cy="2795219"/>
            </a:xfrm>
            <a:custGeom>
              <a:avLst/>
              <a:gdLst/>
              <a:ahLst/>
              <a:cxnLst/>
              <a:rect r="r" b="b" t="t" l="l"/>
              <a:pathLst>
                <a:path h="2795219" w="9401436">
                  <a:moveTo>
                    <a:pt x="0" y="0"/>
                  </a:moveTo>
                  <a:lnTo>
                    <a:pt x="9401436" y="0"/>
                  </a:lnTo>
                  <a:lnTo>
                    <a:pt x="9401436" y="2795219"/>
                  </a:lnTo>
                  <a:lnTo>
                    <a:pt x="0" y="2795219"/>
                  </a:lnTo>
                  <a:close/>
                </a:path>
              </a:pathLst>
            </a:custGeom>
            <a:solidFill>
              <a:srgbClr val="000000">
                <a:alpha val="0"/>
              </a:srgbClr>
            </a:solidFill>
          </p:spPr>
        </p:sp>
        <p:sp>
          <p:nvSpPr>
            <p:cNvPr name="TextBox 5" id="5"/>
            <p:cNvSpPr txBox="true"/>
            <p:nvPr/>
          </p:nvSpPr>
          <p:spPr>
            <a:xfrm>
              <a:off x="0" y="-57150"/>
              <a:ext cx="9401435"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BENODIGDE MATERIALEN VOOR EEN BOMENHUB</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a:grpSpLocks noChangeAspect="true"/>
          </p:cNvGrpSpPr>
          <p:nvPr/>
        </p:nvGrpSpPr>
        <p:grpSpPr>
          <a:xfrm rot="0">
            <a:off x="1061898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15762" t="0" r="-15762" b="0"/>
              </a:stretch>
            </a:blipFill>
          </p:spPr>
        </p:sp>
      </p:grpSp>
      <p:sp>
        <p:nvSpPr>
          <p:cNvPr name="Freeform 9" id="9"/>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
        <p:nvSpPr>
          <p:cNvPr name="TextBox 10" id="10"/>
          <p:cNvSpPr txBox="true"/>
          <p:nvPr/>
        </p:nvSpPr>
        <p:spPr>
          <a:xfrm rot="0">
            <a:off x="1028700" y="2746278"/>
            <a:ext cx="9590286" cy="41814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Spad</a:t>
            </a:r>
            <a:r>
              <a:rPr lang="en-US" sz="3000">
                <a:solidFill>
                  <a:srgbClr val="000000"/>
                </a:solidFill>
                <a:latin typeface="Arial"/>
                <a:ea typeface="Arial"/>
                <a:cs typeface="Arial"/>
                <a:sym typeface="Arial"/>
              </a:rPr>
              <a:t>es</a:t>
            </a:r>
          </a:p>
          <a:p>
            <a:pPr algn="l" marL="542925" indent="-271462" lvl="1">
              <a:lnSpc>
                <a:spcPts val="3600"/>
              </a:lnSpc>
              <a:buFont typeface="Arial"/>
              <a:buChar char="•"/>
            </a:pPr>
            <a:r>
              <a:rPr lang="en-US" sz="3000">
                <a:solidFill>
                  <a:srgbClr val="000000"/>
                </a:solidFill>
                <a:latin typeface="Arial"/>
                <a:ea typeface="Arial"/>
                <a:cs typeface="Arial"/>
                <a:sym typeface="Arial"/>
              </a:rPr>
              <a:t>Kruiwagen</a:t>
            </a:r>
          </a:p>
          <a:p>
            <a:pPr algn="l" marL="542925" indent="-271462" lvl="1">
              <a:lnSpc>
                <a:spcPts val="3600"/>
              </a:lnSpc>
              <a:buFont typeface="Arial"/>
              <a:buChar char="•"/>
            </a:pPr>
            <a:r>
              <a:rPr lang="en-US" sz="3000">
                <a:solidFill>
                  <a:srgbClr val="000000"/>
                </a:solidFill>
                <a:latin typeface="Arial"/>
                <a:ea typeface="Arial"/>
                <a:cs typeface="Arial"/>
                <a:sym typeface="Arial"/>
              </a:rPr>
              <a:t>T</a:t>
            </a:r>
            <a:r>
              <a:rPr lang="en-US" sz="3000">
                <a:solidFill>
                  <a:srgbClr val="000000"/>
                </a:solidFill>
                <a:latin typeface="Arial"/>
                <a:ea typeface="Arial"/>
                <a:cs typeface="Arial"/>
                <a:sym typeface="Arial"/>
              </a:rPr>
              <a:t>ouw</a:t>
            </a:r>
          </a:p>
          <a:p>
            <a:pPr algn="l" marL="542925" indent="-271462" lvl="1">
              <a:lnSpc>
                <a:spcPts val="3600"/>
              </a:lnSpc>
              <a:buFont typeface="Arial"/>
              <a:buChar char="•"/>
            </a:pPr>
            <a:r>
              <a:rPr lang="en-US" sz="3000">
                <a:solidFill>
                  <a:srgbClr val="000000"/>
                </a:solidFill>
                <a:latin typeface="Arial"/>
                <a:ea typeface="Arial"/>
                <a:cs typeface="Arial"/>
                <a:sym typeface="Arial"/>
              </a:rPr>
              <a:t>Labels</a:t>
            </a:r>
          </a:p>
          <a:p>
            <a:pPr algn="l" marL="542925" indent="-271462" lvl="1">
              <a:lnSpc>
                <a:spcPts val="3600"/>
              </a:lnSpc>
              <a:buFont typeface="Arial"/>
              <a:buChar char="•"/>
            </a:pPr>
            <a:r>
              <a:rPr lang="en-US" sz="3000">
                <a:solidFill>
                  <a:srgbClr val="000000"/>
                </a:solidFill>
                <a:latin typeface="Arial"/>
                <a:ea typeface="Arial"/>
                <a:cs typeface="Arial"/>
                <a:sym typeface="Arial"/>
              </a:rPr>
              <a:t>Zwarte watervaste stiften</a:t>
            </a:r>
          </a:p>
          <a:p>
            <a:pPr algn="l" marL="542925" indent="-271462" lvl="1">
              <a:lnSpc>
                <a:spcPts val="3600"/>
              </a:lnSpc>
              <a:buFont typeface="Arial"/>
              <a:buChar char="•"/>
            </a:pPr>
            <a:r>
              <a:rPr lang="en-US" sz="3000">
                <a:solidFill>
                  <a:srgbClr val="000000"/>
                </a:solidFill>
                <a:latin typeface="Arial"/>
                <a:ea typeface="Arial"/>
                <a:cs typeface="Arial"/>
                <a:sym typeface="Arial"/>
              </a:rPr>
              <a:t>Eventueel een aanhangwagen</a:t>
            </a:r>
          </a:p>
          <a:p>
            <a:pPr algn="l" marL="542925" indent="-271462" lvl="1">
              <a:lnSpc>
                <a:spcPts val="3600"/>
              </a:lnSpc>
              <a:buFont typeface="Arial"/>
              <a:buChar char="•"/>
            </a:pPr>
            <a:r>
              <a:rPr lang="en-US" sz="3000">
                <a:solidFill>
                  <a:srgbClr val="000000"/>
                </a:solidFill>
                <a:latin typeface="Arial"/>
                <a:ea typeface="Arial"/>
                <a:cs typeface="Arial"/>
                <a:sym typeface="Arial"/>
              </a:rPr>
              <a:t>Ev</a:t>
            </a:r>
            <a:r>
              <a:rPr lang="en-US" sz="3000">
                <a:solidFill>
                  <a:srgbClr val="000000"/>
                </a:solidFill>
                <a:latin typeface="Arial"/>
                <a:ea typeface="Arial"/>
                <a:cs typeface="Arial"/>
                <a:sym typeface="Arial"/>
              </a:rPr>
              <a:t>entueel Bomenhub Bord</a:t>
            </a:r>
          </a:p>
          <a:p>
            <a:pPr algn="l">
              <a:lnSpc>
                <a:spcPts val="3600"/>
              </a:lnSpc>
            </a:pPr>
          </a:p>
          <a:p>
            <a:pPr algn="l">
              <a:lnSpc>
                <a:spcPts val="3600"/>
              </a:lnSpc>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8124825" y="318052"/>
            <a:ext cx="3976572" cy="2073234"/>
            <a:chOff x="0" y="0"/>
            <a:chExt cx="5302096" cy="2764312"/>
          </a:xfrm>
        </p:grpSpPr>
        <p:sp>
          <p:nvSpPr>
            <p:cNvPr name="Freeform 4" id="4"/>
            <p:cNvSpPr/>
            <p:nvPr/>
          </p:nvSpPr>
          <p:spPr>
            <a:xfrm flipH="false" flipV="false" rot="0">
              <a:off x="0" y="0"/>
              <a:ext cx="5302097" cy="2764312"/>
            </a:xfrm>
            <a:custGeom>
              <a:avLst/>
              <a:gdLst/>
              <a:ahLst/>
              <a:cxnLst/>
              <a:rect r="r" b="b" t="t" l="l"/>
              <a:pathLst>
                <a:path h="2764312" w="5302097">
                  <a:moveTo>
                    <a:pt x="0" y="0"/>
                  </a:moveTo>
                  <a:lnTo>
                    <a:pt x="5302097" y="0"/>
                  </a:lnTo>
                  <a:lnTo>
                    <a:pt x="5302097" y="2764312"/>
                  </a:lnTo>
                  <a:lnTo>
                    <a:pt x="0" y="2764312"/>
                  </a:lnTo>
                  <a:close/>
                </a:path>
              </a:pathLst>
            </a:custGeom>
            <a:solidFill>
              <a:srgbClr val="000000">
                <a:alpha val="0"/>
              </a:srgbClr>
            </a:solidFill>
          </p:spPr>
        </p:sp>
        <p:sp>
          <p:nvSpPr>
            <p:cNvPr name="TextBox 5" id="5"/>
            <p:cNvSpPr txBox="true"/>
            <p:nvPr/>
          </p:nvSpPr>
          <p:spPr>
            <a:xfrm>
              <a:off x="0" y="-57150"/>
              <a:ext cx="5302096"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AANVOEREN</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115300" y="5465235"/>
            <a:ext cx="9144000"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Het inkui</a:t>
            </a:r>
            <a:r>
              <a:rPr lang="en-US" sz="3000">
                <a:solidFill>
                  <a:srgbClr val="000000"/>
                </a:solidFill>
                <a:latin typeface="Arial"/>
                <a:ea typeface="Arial"/>
                <a:cs typeface="Arial"/>
                <a:sym typeface="Arial"/>
              </a:rPr>
              <a:t>len van zaailingen</a:t>
            </a:r>
          </a:p>
          <a:p>
            <a:pPr algn="l" marL="542925" indent="-271462" lvl="1">
              <a:lnSpc>
                <a:spcPts val="3600"/>
              </a:lnSpc>
              <a:buFont typeface="Arial"/>
              <a:buChar char="•"/>
            </a:pPr>
            <a:r>
              <a:rPr lang="en-US" sz="3000">
                <a:solidFill>
                  <a:srgbClr val="000000"/>
                </a:solidFill>
                <a:latin typeface="Arial"/>
                <a:ea typeface="Arial"/>
                <a:cs typeface="Arial"/>
                <a:sym typeface="Arial"/>
              </a:rPr>
              <a:t>H</a:t>
            </a:r>
            <a:r>
              <a:rPr lang="en-US" sz="3000">
                <a:solidFill>
                  <a:srgbClr val="000000"/>
                </a:solidFill>
                <a:latin typeface="Arial"/>
                <a:ea typeface="Arial"/>
                <a:cs typeface="Arial"/>
                <a:sym typeface="Arial"/>
              </a:rPr>
              <a:t>et inkuilen van stekken/</a:t>
            </a:r>
            <a:r>
              <a:rPr lang="en-US" sz="3000" u="none">
                <a:solidFill>
                  <a:srgbClr val="000000"/>
                </a:solidFill>
                <a:latin typeface="Arial"/>
                <a:ea typeface="Arial"/>
                <a:cs typeface="Arial"/>
                <a:sym typeface="Arial"/>
              </a:rPr>
              <a:t>sliete</a:t>
            </a:r>
            <a:r>
              <a:rPr lang="en-US" sz="3000">
                <a:solidFill>
                  <a:srgbClr val="000000"/>
                </a:solidFill>
                <a:latin typeface="Arial"/>
                <a:ea typeface="Arial"/>
                <a:cs typeface="Arial"/>
                <a:sym typeface="Arial"/>
              </a:rPr>
              <a:t>n (in water, tenzij vries)</a:t>
            </a:r>
          </a:p>
          <a:p>
            <a:pPr algn="l" marL="542925" indent="-271462" lvl="1">
              <a:lnSpc>
                <a:spcPts val="3600"/>
              </a:lnSpc>
              <a:buFont typeface="Arial"/>
              <a:buChar char="•"/>
            </a:pPr>
            <a:r>
              <a:rPr lang="en-US" sz="3000">
                <a:solidFill>
                  <a:srgbClr val="000000"/>
                </a:solidFill>
                <a:latin typeface="Arial"/>
                <a:ea typeface="Arial"/>
                <a:cs typeface="Arial"/>
                <a:sym typeface="Arial"/>
              </a:rPr>
              <a:t>H</a:t>
            </a:r>
            <a:r>
              <a:rPr lang="en-US" sz="3000" u="none">
                <a:solidFill>
                  <a:srgbClr val="000000"/>
                </a:solidFill>
                <a:latin typeface="Arial"/>
                <a:ea typeface="Arial"/>
                <a:cs typeface="Arial"/>
                <a:sym typeface="Arial"/>
              </a:rPr>
              <a:t>et vinden</a:t>
            </a:r>
            <a:r>
              <a:rPr lang="en-US" sz="3000">
                <a:solidFill>
                  <a:srgbClr val="000000"/>
                </a:solidFill>
                <a:latin typeface="Arial"/>
                <a:ea typeface="Arial"/>
                <a:cs typeface="Arial"/>
                <a:sym typeface="Arial"/>
              </a:rPr>
              <a:t> van vrijwilligers</a:t>
            </a:r>
          </a:p>
          <a:p>
            <a:pPr algn="l" marL="542925" indent="-271462" lvl="1">
              <a:lnSpc>
                <a:spcPts val="3600"/>
              </a:lnSpc>
              <a:buFont typeface="Arial"/>
              <a:buChar char="•"/>
            </a:pPr>
            <a:r>
              <a:rPr lang="en-US" sz="3000">
                <a:solidFill>
                  <a:srgbClr val="001E2E"/>
                </a:solidFill>
                <a:latin typeface="Arial"/>
                <a:ea typeface="Arial"/>
                <a:cs typeface="Arial"/>
                <a:sym typeface="Arial"/>
              </a:rPr>
              <a:t>Je kunt zaailingen per soort per geul inkuilen</a:t>
            </a:r>
          </a:p>
          <a:p>
            <a:pPr algn="l" marL="542925" indent="-271462" lvl="1">
              <a:lnSpc>
                <a:spcPts val="3600"/>
              </a:lnSpc>
              <a:buFont typeface="Arial"/>
              <a:buChar char="•"/>
            </a:pPr>
            <a:r>
              <a:rPr lang="en-US" sz="3000">
                <a:solidFill>
                  <a:srgbClr val="001E2E"/>
                </a:solidFill>
                <a:latin typeface="Arial"/>
                <a:ea typeface="Arial"/>
                <a:cs typeface="Arial"/>
                <a:sym typeface="Arial"/>
              </a:rPr>
              <a:t>Teveel zaailingen? Je kunt de zaailingen in een bak water/sloot leggen voor ongeveer een week</a:t>
            </a:r>
          </a:p>
          <a:p>
            <a:pPr algn="l">
              <a:lnSpc>
                <a:spcPts val="3600"/>
              </a:lnSpc>
            </a:pPr>
          </a:p>
        </p:txBody>
      </p:sp>
      <p:grpSp>
        <p:nvGrpSpPr>
          <p:cNvPr name="Group 8" id="8"/>
          <p:cNvGrpSpPr/>
          <p:nvPr/>
        </p:nvGrpSpPr>
        <p:grpSpPr>
          <a:xfrm rot="0">
            <a:off x="8163339" y="4142790"/>
            <a:ext cx="3976572" cy="2073234"/>
            <a:chOff x="0" y="0"/>
            <a:chExt cx="5302096" cy="2764312"/>
          </a:xfrm>
        </p:grpSpPr>
        <p:sp>
          <p:nvSpPr>
            <p:cNvPr name="Freeform 9" id="9"/>
            <p:cNvSpPr/>
            <p:nvPr/>
          </p:nvSpPr>
          <p:spPr>
            <a:xfrm flipH="false" flipV="false" rot="0">
              <a:off x="0" y="0"/>
              <a:ext cx="5302097" cy="2764312"/>
            </a:xfrm>
            <a:custGeom>
              <a:avLst/>
              <a:gdLst/>
              <a:ahLst/>
              <a:cxnLst/>
              <a:rect r="r" b="b" t="t" l="l"/>
              <a:pathLst>
                <a:path h="2764312" w="5302097">
                  <a:moveTo>
                    <a:pt x="0" y="0"/>
                  </a:moveTo>
                  <a:lnTo>
                    <a:pt x="5302097" y="0"/>
                  </a:lnTo>
                  <a:lnTo>
                    <a:pt x="5302097" y="2764312"/>
                  </a:lnTo>
                  <a:lnTo>
                    <a:pt x="0" y="2764312"/>
                  </a:lnTo>
                  <a:close/>
                </a:path>
              </a:pathLst>
            </a:custGeom>
            <a:solidFill>
              <a:srgbClr val="000000">
                <a:alpha val="0"/>
              </a:srgbClr>
            </a:solidFill>
          </p:spPr>
        </p:sp>
        <p:sp>
          <p:nvSpPr>
            <p:cNvPr name="TextBox 10" id="10"/>
            <p:cNvSpPr txBox="true"/>
            <p:nvPr/>
          </p:nvSpPr>
          <p:spPr>
            <a:xfrm>
              <a:off x="0" y="-57150"/>
              <a:ext cx="5302096"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INKUILEN</a:t>
              </a:r>
            </a:p>
          </p:txBody>
        </p:sp>
      </p:grpSp>
      <p:sp>
        <p:nvSpPr>
          <p:cNvPr name="Freeform 11" id="11"/>
          <p:cNvSpPr/>
          <p:nvPr/>
        </p:nvSpPr>
        <p:spPr>
          <a:xfrm flipH="false" flipV="false" rot="0">
            <a:off x="0" y="4514701"/>
            <a:ext cx="8348120" cy="5895860"/>
          </a:xfrm>
          <a:custGeom>
            <a:avLst/>
            <a:gdLst/>
            <a:ahLst/>
            <a:cxnLst/>
            <a:rect r="r" b="b" t="t" l="l"/>
            <a:pathLst>
              <a:path h="5895860" w="8348120">
                <a:moveTo>
                  <a:pt x="0" y="0"/>
                </a:moveTo>
                <a:lnTo>
                  <a:pt x="8348120" y="0"/>
                </a:lnTo>
                <a:lnTo>
                  <a:pt x="8348120" y="5895859"/>
                </a:lnTo>
                <a:lnTo>
                  <a:pt x="0" y="5895859"/>
                </a:lnTo>
                <a:lnTo>
                  <a:pt x="0" y="0"/>
                </a:lnTo>
                <a:close/>
              </a:path>
            </a:pathLst>
          </a:custGeom>
          <a:blipFill>
            <a:blip r:embed="rId7"/>
            <a:stretch>
              <a:fillRect l="0" t="0" r="0" b="0"/>
            </a:stretch>
          </a:blipFill>
        </p:spPr>
      </p:sp>
      <p:sp>
        <p:nvSpPr>
          <p:cNvPr name="Freeform 12" id="12"/>
          <p:cNvSpPr/>
          <p:nvPr/>
        </p:nvSpPr>
        <p:spPr>
          <a:xfrm flipH="false" flipV="false" rot="0">
            <a:off x="0" y="0"/>
            <a:ext cx="8348120" cy="5895860"/>
          </a:xfrm>
          <a:custGeom>
            <a:avLst/>
            <a:gdLst/>
            <a:ahLst/>
            <a:cxnLst/>
            <a:rect r="r" b="b" t="t" l="l"/>
            <a:pathLst>
              <a:path h="5895860" w="8348120">
                <a:moveTo>
                  <a:pt x="0" y="0"/>
                </a:moveTo>
                <a:lnTo>
                  <a:pt x="8348120" y="0"/>
                </a:lnTo>
                <a:lnTo>
                  <a:pt x="8348120" y="5895860"/>
                </a:lnTo>
                <a:lnTo>
                  <a:pt x="0" y="5895860"/>
                </a:lnTo>
                <a:lnTo>
                  <a:pt x="0" y="0"/>
                </a:lnTo>
                <a:close/>
              </a:path>
            </a:pathLst>
          </a:custGeom>
          <a:blipFill>
            <a:blip r:embed="rId8"/>
            <a:stretch>
              <a:fillRect l="0" t="0" r="0" b="0"/>
            </a:stretch>
          </a:blipFill>
        </p:spPr>
      </p:sp>
      <p:sp>
        <p:nvSpPr>
          <p:cNvPr name="TextBox 13" id="13"/>
          <p:cNvSpPr txBox="true"/>
          <p:nvPr/>
        </p:nvSpPr>
        <p:spPr>
          <a:xfrm rot="0">
            <a:off x="8163339" y="1738255"/>
            <a:ext cx="7575956" cy="2352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Korte lijntjes</a:t>
            </a:r>
            <a:r>
              <a:rPr lang="en-US" sz="3000">
                <a:solidFill>
                  <a:srgbClr val="000000"/>
                </a:solidFill>
                <a:latin typeface="Arial"/>
                <a:ea typeface="Arial"/>
                <a:cs typeface="Arial"/>
                <a:sym typeface="Arial"/>
              </a:rPr>
              <a:t> met de oogstploeg</a:t>
            </a:r>
          </a:p>
          <a:p>
            <a:pPr algn="l" marL="542925" indent="-271462" lvl="1">
              <a:lnSpc>
                <a:spcPts val="3600"/>
              </a:lnSpc>
              <a:buFont typeface="Arial"/>
              <a:buChar char="•"/>
            </a:pPr>
            <a:r>
              <a:rPr lang="en-US" sz="3000">
                <a:solidFill>
                  <a:srgbClr val="000000"/>
                </a:solidFill>
                <a:latin typeface="Arial"/>
                <a:ea typeface="Arial"/>
                <a:cs typeface="Arial"/>
                <a:sym typeface="Arial"/>
              </a:rPr>
              <a:t>Hoe zien zaailingen eruit? </a:t>
            </a:r>
          </a:p>
          <a:p>
            <a:pPr algn="l" marL="542925" indent="-271462" lvl="1">
              <a:lnSpc>
                <a:spcPts val="3600"/>
              </a:lnSpc>
              <a:buFont typeface="Arial"/>
              <a:buChar char="•"/>
            </a:pPr>
            <a:r>
              <a:rPr lang="en-US" sz="3000">
                <a:solidFill>
                  <a:srgbClr val="000000"/>
                </a:solidFill>
                <a:latin typeface="Arial"/>
                <a:ea typeface="Arial"/>
                <a:cs typeface="Arial"/>
                <a:sym typeface="Arial"/>
              </a:rPr>
              <a:t>Ho</a:t>
            </a:r>
            <a:r>
              <a:rPr lang="en-US" sz="3000">
                <a:solidFill>
                  <a:srgbClr val="000000"/>
                </a:solidFill>
                <a:latin typeface="Arial"/>
                <a:ea typeface="Arial"/>
                <a:cs typeface="Arial"/>
                <a:sym typeface="Arial"/>
              </a:rPr>
              <a:t>e kun je ze veilig v</a:t>
            </a:r>
            <a:r>
              <a:rPr lang="en-US" sz="3000" u="none">
                <a:solidFill>
                  <a:srgbClr val="000000"/>
                </a:solidFill>
                <a:latin typeface="Arial"/>
                <a:ea typeface="Arial"/>
                <a:cs typeface="Arial"/>
                <a:sym typeface="Arial"/>
              </a:rPr>
              <a:t>erv</a:t>
            </a:r>
            <a:r>
              <a:rPr lang="en-US" sz="3000">
                <a:solidFill>
                  <a:srgbClr val="000000"/>
                </a:solidFill>
                <a:latin typeface="Arial"/>
                <a:ea typeface="Arial"/>
                <a:cs typeface="Arial"/>
                <a:sym typeface="Arial"/>
              </a:rPr>
              <a:t>o</a:t>
            </a:r>
            <a:r>
              <a:rPr lang="en-US" sz="3000" u="none">
                <a:solidFill>
                  <a:srgbClr val="000000"/>
                </a:solidFill>
                <a:latin typeface="Arial"/>
                <a:ea typeface="Arial"/>
                <a:cs typeface="Arial"/>
                <a:sym typeface="Arial"/>
              </a:rPr>
              <a:t>ere</a:t>
            </a:r>
            <a:r>
              <a:rPr lang="en-US" sz="3000">
                <a:solidFill>
                  <a:srgbClr val="000000"/>
                </a:solidFill>
                <a:latin typeface="Arial"/>
                <a:ea typeface="Arial"/>
                <a:cs typeface="Arial"/>
                <a:sym typeface="Arial"/>
              </a:rPr>
              <a:t>n: </a:t>
            </a:r>
            <a:r>
              <a:rPr lang="en-US" sz="3000" u="none">
                <a:solidFill>
                  <a:srgbClr val="000000"/>
                </a:solidFill>
                <a:latin typeface="Arial"/>
                <a:ea typeface="Arial"/>
                <a:cs typeface="Arial"/>
                <a:sym typeface="Arial"/>
              </a:rPr>
              <a:t>bes</a:t>
            </a:r>
            <a:r>
              <a:rPr lang="en-US" sz="3000">
                <a:solidFill>
                  <a:srgbClr val="000000"/>
                </a:solidFill>
                <a:latin typeface="Arial"/>
                <a:ea typeface="Arial"/>
                <a:cs typeface="Arial"/>
                <a:sym typeface="Arial"/>
              </a:rPr>
              <a:t>c</a:t>
            </a:r>
            <a:r>
              <a:rPr lang="en-US" sz="3000" u="none">
                <a:solidFill>
                  <a:srgbClr val="000000"/>
                </a:solidFill>
                <a:latin typeface="Arial"/>
                <a:ea typeface="Arial"/>
                <a:cs typeface="Arial"/>
                <a:sym typeface="Arial"/>
              </a:rPr>
              <a:t>her</a:t>
            </a:r>
            <a:r>
              <a:rPr lang="en-US" sz="3000">
                <a:solidFill>
                  <a:srgbClr val="000000"/>
                </a:solidFill>
                <a:latin typeface="Arial"/>
                <a:ea typeface="Arial"/>
                <a:cs typeface="Arial"/>
                <a:sym typeface="Arial"/>
              </a:rPr>
              <a:t>m</a:t>
            </a:r>
            <a:r>
              <a:rPr lang="en-US" sz="3000" u="none">
                <a:solidFill>
                  <a:srgbClr val="000000"/>
                </a:solidFill>
                <a:latin typeface="Arial"/>
                <a:ea typeface="Arial"/>
                <a:cs typeface="Arial"/>
                <a:sym typeface="Arial"/>
              </a:rPr>
              <a:t>e</a:t>
            </a:r>
            <a:r>
              <a:rPr lang="en-US" sz="3000">
                <a:solidFill>
                  <a:srgbClr val="000000"/>
                </a:solidFill>
                <a:latin typeface="Arial"/>
                <a:ea typeface="Arial"/>
                <a:cs typeface="Arial"/>
                <a:sym typeface="Arial"/>
              </a:rPr>
              <a:t>n t</a:t>
            </a:r>
            <a:r>
              <a:rPr lang="en-US" sz="3000" u="none">
                <a:solidFill>
                  <a:srgbClr val="000000"/>
                </a:solidFill>
                <a:latin typeface="Arial"/>
                <a:ea typeface="Arial"/>
                <a:cs typeface="Arial"/>
                <a:sym typeface="Arial"/>
              </a:rPr>
              <a:t>e</a:t>
            </a:r>
            <a:r>
              <a:rPr lang="en-US" sz="3000">
                <a:solidFill>
                  <a:srgbClr val="000000"/>
                </a:solidFill>
                <a:latin typeface="Arial"/>
                <a:ea typeface="Arial"/>
                <a:cs typeface="Arial"/>
                <a:sym typeface="Arial"/>
              </a:rPr>
              <a:t>g</a:t>
            </a:r>
            <a:r>
              <a:rPr lang="en-US" sz="3000" u="none">
                <a:solidFill>
                  <a:srgbClr val="000000"/>
                </a:solidFill>
                <a:latin typeface="Arial"/>
                <a:ea typeface="Arial"/>
                <a:cs typeface="Arial"/>
                <a:sym typeface="Arial"/>
              </a:rPr>
              <a:t>en</a:t>
            </a:r>
            <a:r>
              <a:rPr lang="en-US" sz="3000">
                <a:solidFill>
                  <a:srgbClr val="000000"/>
                </a:solidFill>
                <a:latin typeface="Arial"/>
                <a:ea typeface="Arial"/>
                <a:cs typeface="Arial"/>
                <a:sym typeface="Arial"/>
              </a:rPr>
              <a:t> z</a:t>
            </a:r>
            <a:r>
              <a:rPr lang="en-US" sz="3000" u="none">
                <a:solidFill>
                  <a:srgbClr val="000000"/>
                </a:solidFill>
                <a:latin typeface="Arial"/>
                <a:ea typeface="Arial"/>
                <a:cs typeface="Arial"/>
                <a:sym typeface="Arial"/>
              </a:rPr>
              <a:t>o</a:t>
            </a:r>
            <a:r>
              <a:rPr lang="en-US" sz="3000">
                <a:solidFill>
                  <a:srgbClr val="000000"/>
                </a:solidFill>
                <a:latin typeface="Arial"/>
                <a:ea typeface="Arial"/>
                <a:cs typeface="Arial"/>
                <a:sym typeface="Arial"/>
              </a:rPr>
              <a:t>n </a:t>
            </a:r>
            <a:r>
              <a:rPr lang="en-US" sz="3000" u="none">
                <a:solidFill>
                  <a:srgbClr val="000000"/>
                </a:solidFill>
                <a:latin typeface="Arial"/>
                <a:ea typeface="Arial"/>
                <a:cs typeface="Arial"/>
                <a:sym typeface="Arial"/>
              </a:rPr>
              <a:t>en </a:t>
            </a:r>
            <a:r>
              <a:rPr lang="en-US" sz="3000">
                <a:solidFill>
                  <a:srgbClr val="000000"/>
                </a:solidFill>
                <a:latin typeface="Arial"/>
                <a:ea typeface="Arial"/>
                <a:cs typeface="Arial"/>
                <a:sym typeface="Arial"/>
              </a:rPr>
              <a:t>wind</a:t>
            </a:r>
          </a:p>
          <a:p>
            <a:pPr algn="l">
              <a:lnSpc>
                <a:spcPts val="3600"/>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7534597" y="1009029"/>
            <a:ext cx="7475146" cy="2096414"/>
            <a:chOff x="0" y="0"/>
            <a:chExt cx="9966861" cy="2795219"/>
          </a:xfrm>
        </p:grpSpPr>
        <p:sp>
          <p:nvSpPr>
            <p:cNvPr name="Freeform 4" id="4"/>
            <p:cNvSpPr/>
            <p:nvPr/>
          </p:nvSpPr>
          <p:spPr>
            <a:xfrm flipH="false" flipV="false" rot="0">
              <a:off x="0" y="0"/>
              <a:ext cx="9966862" cy="2795219"/>
            </a:xfrm>
            <a:custGeom>
              <a:avLst/>
              <a:gdLst/>
              <a:ahLst/>
              <a:cxnLst/>
              <a:rect r="r" b="b" t="t" l="l"/>
              <a:pathLst>
                <a:path h="2795219" w="9966862">
                  <a:moveTo>
                    <a:pt x="0" y="0"/>
                  </a:moveTo>
                  <a:lnTo>
                    <a:pt x="9966862" y="0"/>
                  </a:lnTo>
                  <a:lnTo>
                    <a:pt x="9966862" y="2795219"/>
                  </a:lnTo>
                  <a:lnTo>
                    <a:pt x="0" y="2795219"/>
                  </a:lnTo>
                  <a:close/>
                </a:path>
              </a:pathLst>
            </a:custGeom>
            <a:solidFill>
              <a:srgbClr val="000000">
                <a:alpha val="0"/>
              </a:srgbClr>
            </a:solidFill>
          </p:spPr>
        </p:sp>
        <p:sp>
          <p:nvSpPr>
            <p:cNvPr name="TextBox 5" id="5"/>
            <p:cNvSpPr txBox="true"/>
            <p:nvPr/>
          </p:nvSpPr>
          <p:spPr>
            <a:xfrm>
              <a:off x="0" y="-57150"/>
              <a:ext cx="9966861"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REGISTREREN WAT ER IN JE HUB STAAT</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83383" y="0"/>
            <a:ext cx="10377262" cy="9189510"/>
          </a:xfrm>
          <a:custGeom>
            <a:avLst/>
            <a:gdLst/>
            <a:ahLst/>
            <a:cxnLst/>
            <a:rect r="r" b="b" t="t" l="l"/>
            <a:pathLst>
              <a:path h="9189510" w="10377262">
                <a:moveTo>
                  <a:pt x="0" y="0"/>
                </a:moveTo>
                <a:lnTo>
                  <a:pt x="10377262" y="0"/>
                </a:lnTo>
                <a:lnTo>
                  <a:pt x="10377262" y="9189510"/>
                </a:lnTo>
                <a:lnTo>
                  <a:pt x="0" y="9189510"/>
                </a:lnTo>
                <a:lnTo>
                  <a:pt x="0" y="0"/>
                </a:lnTo>
                <a:close/>
              </a:path>
            </a:pathLst>
          </a:custGeom>
          <a:blipFill>
            <a:blip r:embed="rId7"/>
            <a:stretch>
              <a:fillRect l="-12582" t="0" r="-12582" b="0"/>
            </a:stretch>
          </a:blipFill>
        </p:spPr>
      </p:sp>
      <p:sp>
        <p:nvSpPr>
          <p:cNvPr name="TextBox 8" id="8"/>
          <p:cNvSpPr txBox="true"/>
          <p:nvPr/>
        </p:nvSpPr>
        <p:spPr>
          <a:xfrm rot="0">
            <a:off x="7534597" y="3244541"/>
            <a:ext cx="9060199"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Via opschrijven tijdens inkuilen, later transacties</a:t>
            </a:r>
            <a:r>
              <a:rPr lang="en-US" sz="3000">
                <a:solidFill>
                  <a:srgbClr val="000000"/>
                </a:solidFill>
                <a:latin typeface="Arial"/>
                <a:ea typeface="Arial"/>
                <a:cs typeface="Arial"/>
                <a:sym typeface="Arial"/>
              </a:rPr>
              <a:t> verwerken in de bomenplanner</a:t>
            </a:r>
          </a:p>
          <a:p>
            <a:pPr algn="l" marL="542925" indent="-271462" lvl="1">
              <a:lnSpc>
                <a:spcPts val="3600"/>
              </a:lnSpc>
              <a:buFont typeface="Arial"/>
              <a:buChar char="•"/>
            </a:pPr>
            <a:r>
              <a:rPr lang="en-US" sz="3000">
                <a:solidFill>
                  <a:srgbClr val="000000"/>
                </a:solidFill>
                <a:latin typeface="Arial"/>
                <a:ea typeface="Arial"/>
                <a:cs typeface="Arial"/>
                <a:sym typeface="Arial"/>
              </a:rPr>
              <a:t>Via d</a:t>
            </a:r>
            <a:r>
              <a:rPr lang="en-US" sz="3000">
                <a:solidFill>
                  <a:srgbClr val="000000"/>
                </a:solidFill>
                <a:latin typeface="Arial"/>
                <a:ea typeface="Arial"/>
                <a:cs typeface="Arial"/>
                <a:sym typeface="Arial"/>
              </a:rPr>
              <a:t>e app direct transacties verwerken in de bomenplann</a:t>
            </a:r>
            <a:r>
              <a:rPr lang="en-US" sz="3000" u="none">
                <a:solidFill>
                  <a:srgbClr val="000000"/>
                </a:solidFill>
                <a:latin typeface="Arial"/>
                <a:ea typeface="Arial"/>
                <a:cs typeface="Arial"/>
                <a:sym typeface="Arial"/>
              </a:rPr>
              <a:t>er</a:t>
            </a:r>
          </a:p>
          <a:p>
            <a:pPr algn="l" marL="542925" indent="-271462" lvl="1">
              <a:lnSpc>
                <a:spcPts val="3600"/>
              </a:lnSpc>
              <a:buFont typeface="Arial"/>
              <a:buChar char="•"/>
            </a:pPr>
            <a:r>
              <a:rPr lang="en-US" sz="3000" u="none">
                <a:solidFill>
                  <a:srgbClr val="000000"/>
                </a:solidFill>
                <a:latin typeface="Arial"/>
                <a:ea typeface="Arial"/>
                <a:cs typeface="Arial"/>
                <a:sym typeface="Arial"/>
              </a:rPr>
              <a:t>Iedere tra</a:t>
            </a:r>
            <a:r>
              <a:rPr lang="en-US" sz="3000">
                <a:solidFill>
                  <a:srgbClr val="000000"/>
                </a:solidFill>
                <a:latin typeface="Arial"/>
                <a:ea typeface="Arial"/>
                <a:cs typeface="Arial"/>
                <a:sym typeface="Arial"/>
              </a:rPr>
              <a:t>n</a:t>
            </a:r>
            <a:r>
              <a:rPr lang="en-US" sz="3000" u="none">
                <a:solidFill>
                  <a:srgbClr val="000000"/>
                </a:solidFill>
                <a:latin typeface="Arial"/>
                <a:ea typeface="Arial"/>
                <a:cs typeface="Arial"/>
                <a:sym typeface="Arial"/>
              </a:rPr>
              <a:t>sa</a:t>
            </a:r>
            <a:r>
              <a:rPr lang="en-US" sz="3000">
                <a:solidFill>
                  <a:srgbClr val="000000"/>
                </a:solidFill>
                <a:latin typeface="Arial"/>
                <a:ea typeface="Arial"/>
                <a:cs typeface="Arial"/>
                <a:sym typeface="Arial"/>
              </a:rPr>
              <a:t>ctie </a:t>
            </a:r>
            <a:r>
              <a:rPr lang="en-US" sz="3000" u="none">
                <a:solidFill>
                  <a:srgbClr val="000000"/>
                </a:solidFill>
                <a:latin typeface="Arial"/>
                <a:ea typeface="Arial"/>
                <a:cs typeface="Arial"/>
                <a:sym typeface="Arial"/>
              </a:rPr>
              <a:t>heeft 1 oorsprong e</a:t>
            </a:r>
            <a:r>
              <a:rPr lang="en-US" sz="3000">
                <a:solidFill>
                  <a:srgbClr val="000000"/>
                </a:solidFill>
                <a:latin typeface="Arial"/>
                <a:ea typeface="Arial"/>
                <a:cs typeface="Arial"/>
                <a:sym typeface="Arial"/>
              </a:rPr>
              <a:t>n 1 best</a:t>
            </a:r>
            <a:r>
              <a:rPr lang="en-US" sz="3000" u="none">
                <a:solidFill>
                  <a:srgbClr val="000000"/>
                </a:solidFill>
                <a:latin typeface="Arial"/>
                <a:ea typeface="Arial"/>
                <a:cs typeface="Arial"/>
                <a:sym typeface="Arial"/>
              </a:rPr>
              <a:t>emmin</a:t>
            </a:r>
            <a:r>
              <a:rPr lang="en-US" sz="3000">
                <a:solidFill>
                  <a:srgbClr val="000000"/>
                </a:solidFill>
                <a:latin typeface="Arial"/>
                <a:ea typeface="Arial"/>
                <a:cs typeface="Arial"/>
                <a:sym typeface="Arial"/>
              </a:rPr>
              <a:t>g</a:t>
            </a:r>
          </a:p>
          <a:p>
            <a:pPr algn="l" marL="542925" indent="-271462" lvl="1">
              <a:lnSpc>
                <a:spcPts val="3600"/>
              </a:lnSpc>
              <a:buFont typeface="Arial"/>
              <a:buChar char="•"/>
            </a:pPr>
            <a:r>
              <a:rPr lang="en-US" sz="3000">
                <a:solidFill>
                  <a:srgbClr val="000000"/>
                </a:solidFill>
                <a:latin typeface="Arial"/>
                <a:ea typeface="Arial"/>
                <a:cs typeface="Arial"/>
                <a:sym typeface="Arial"/>
              </a:rPr>
              <a:t>Aantall</a:t>
            </a:r>
            <a:r>
              <a:rPr lang="en-US" sz="3000" u="none">
                <a:solidFill>
                  <a:srgbClr val="000000"/>
                </a:solidFill>
                <a:latin typeface="Arial"/>
                <a:ea typeface="Arial"/>
                <a:cs typeface="Arial"/>
                <a:sym typeface="Arial"/>
              </a:rPr>
              <a:t>en</a:t>
            </a:r>
            <a:r>
              <a:rPr lang="en-US" sz="3000">
                <a:solidFill>
                  <a:srgbClr val="000000"/>
                </a:solidFill>
                <a:latin typeface="Arial"/>
                <a:ea typeface="Arial"/>
                <a:cs typeface="Arial"/>
                <a:sym typeface="Arial"/>
              </a:rPr>
              <a:t> n</a:t>
            </a:r>
            <a:r>
              <a:rPr lang="en-US" sz="3000" u="none">
                <a:solidFill>
                  <a:srgbClr val="000000"/>
                </a:solidFill>
                <a:latin typeface="Arial"/>
                <a:ea typeface="Arial"/>
                <a:cs typeface="Arial"/>
                <a:sym typeface="Arial"/>
              </a:rPr>
              <a:t>otere</a:t>
            </a:r>
            <a:r>
              <a:rPr lang="en-US" sz="3000">
                <a:solidFill>
                  <a:srgbClr val="000000"/>
                </a:solidFill>
                <a:latin typeface="Arial"/>
                <a:ea typeface="Arial"/>
                <a:cs typeface="Arial"/>
                <a:sym typeface="Arial"/>
              </a:rPr>
              <a:t>n p</a:t>
            </a:r>
            <a:r>
              <a:rPr lang="en-US" sz="3000" u="none">
                <a:solidFill>
                  <a:srgbClr val="000000"/>
                </a:solidFill>
                <a:latin typeface="Arial"/>
                <a:ea typeface="Arial"/>
                <a:cs typeface="Arial"/>
                <a:sym typeface="Arial"/>
              </a:rPr>
              <a:t>er soort</a:t>
            </a:r>
          </a:p>
          <a:p>
            <a:pPr algn="l">
              <a:lnSpc>
                <a:spcPts val="3600"/>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0440" y="-2024860"/>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1073727"/>
            <a:ext cx="8437844" cy="2096414"/>
            <a:chOff x="0" y="0"/>
            <a:chExt cx="11250459" cy="2795219"/>
          </a:xfrm>
        </p:grpSpPr>
        <p:sp>
          <p:nvSpPr>
            <p:cNvPr name="Freeform 4" id="4"/>
            <p:cNvSpPr/>
            <p:nvPr/>
          </p:nvSpPr>
          <p:spPr>
            <a:xfrm flipH="false" flipV="false" rot="0">
              <a:off x="0" y="0"/>
              <a:ext cx="11250460" cy="2795219"/>
            </a:xfrm>
            <a:custGeom>
              <a:avLst/>
              <a:gdLst/>
              <a:ahLst/>
              <a:cxnLst/>
              <a:rect r="r" b="b" t="t" l="l"/>
              <a:pathLst>
                <a:path h="2795219" w="11250460">
                  <a:moveTo>
                    <a:pt x="0" y="0"/>
                  </a:moveTo>
                  <a:lnTo>
                    <a:pt x="11250460" y="0"/>
                  </a:lnTo>
                  <a:lnTo>
                    <a:pt x="11250460" y="2795219"/>
                  </a:lnTo>
                  <a:lnTo>
                    <a:pt x="0" y="2795219"/>
                  </a:lnTo>
                  <a:close/>
                </a:path>
              </a:pathLst>
            </a:custGeom>
            <a:solidFill>
              <a:srgbClr val="000000">
                <a:alpha val="0"/>
              </a:srgbClr>
            </a:solidFill>
          </p:spPr>
        </p:sp>
        <p:sp>
          <p:nvSpPr>
            <p:cNvPr name="TextBox 5" id="5"/>
            <p:cNvSpPr txBox="true"/>
            <p:nvPr/>
          </p:nvSpPr>
          <p:spPr>
            <a:xfrm>
              <a:off x="0" y="-57150"/>
              <a:ext cx="11250459"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 TE DOEN MET DE OOGST IN DE BOMENHUB?</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a:grpSpLocks noChangeAspect="true"/>
          </p:cNvGrpSpPr>
          <p:nvPr/>
        </p:nvGrpSpPr>
        <p:grpSpPr>
          <a:xfrm rot="0">
            <a:off x="1061898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74539" t="0" r="-39014" b="0"/>
              </a:stretch>
            </a:blipFill>
          </p:spPr>
        </p:sp>
      </p:grpSp>
      <p:sp>
        <p:nvSpPr>
          <p:cNvPr name="Freeform 9" id="9"/>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
        <p:nvSpPr>
          <p:cNvPr name="TextBox 10" id="10"/>
          <p:cNvSpPr txBox="true"/>
          <p:nvPr/>
        </p:nvSpPr>
        <p:spPr>
          <a:xfrm rot="0">
            <a:off x="1028700" y="3476625"/>
            <a:ext cx="9590286" cy="32670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Plantlocaties in d</a:t>
            </a:r>
            <a:r>
              <a:rPr lang="en-US" sz="3000">
                <a:solidFill>
                  <a:srgbClr val="000000"/>
                </a:solidFill>
                <a:latin typeface="Arial"/>
                <a:ea typeface="Arial"/>
                <a:cs typeface="Arial"/>
                <a:sym typeface="Arial"/>
              </a:rPr>
              <a:t>e Bomenplanner uit de omgeving benaderen om zaailingen op te halen</a:t>
            </a:r>
          </a:p>
          <a:p>
            <a:pPr algn="l" marL="542925" indent="-271462" lvl="1">
              <a:lnSpc>
                <a:spcPts val="3600"/>
              </a:lnSpc>
              <a:buFont typeface="Arial"/>
              <a:buChar char="•"/>
            </a:pPr>
            <a:r>
              <a:rPr lang="en-US" sz="3000">
                <a:solidFill>
                  <a:srgbClr val="000000"/>
                </a:solidFill>
                <a:latin typeface="Arial"/>
                <a:ea typeface="Arial"/>
                <a:cs typeface="Arial"/>
                <a:sym typeface="Arial"/>
              </a:rPr>
              <a:t>Locaties in jouw omgeving benaderen met de vraag of zij zaailingen willen ophalen</a:t>
            </a:r>
          </a:p>
          <a:p>
            <a:pPr algn="l" marL="542925" indent="-271462" lvl="1">
              <a:lnSpc>
                <a:spcPts val="3600"/>
              </a:lnSpc>
              <a:buFont typeface="Arial"/>
              <a:buChar char="•"/>
            </a:pPr>
            <a:r>
              <a:rPr lang="en-US" sz="3000">
                <a:solidFill>
                  <a:srgbClr val="000000"/>
                </a:solidFill>
                <a:latin typeface="Arial"/>
                <a:ea typeface="Arial"/>
                <a:cs typeface="Arial"/>
                <a:sym typeface="Arial"/>
              </a:rPr>
              <a:t>E</a:t>
            </a:r>
            <a:r>
              <a:rPr lang="en-US" sz="3000">
                <a:solidFill>
                  <a:srgbClr val="000000"/>
                </a:solidFill>
                <a:latin typeface="Arial"/>
                <a:ea typeface="Arial"/>
                <a:cs typeface="Arial"/>
                <a:sym typeface="Arial"/>
              </a:rPr>
              <a:t>en uitdeeldag organiseren (evt. aanhaken bij een landelijke uitdeeldag)</a:t>
            </a:r>
          </a:p>
          <a:p>
            <a:pPr algn="l">
              <a:lnSpc>
                <a:spcPts val="3600"/>
              </a:lnSpc>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7266128" y="787571"/>
            <a:ext cx="3755744" cy="2073234"/>
            <a:chOff x="0" y="0"/>
            <a:chExt cx="5007659" cy="2764312"/>
          </a:xfrm>
        </p:grpSpPr>
        <p:sp>
          <p:nvSpPr>
            <p:cNvPr name="Freeform 4" id="4"/>
            <p:cNvSpPr/>
            <p:nvPr/>
          </p:nvSpPr>
          <p:spPr>
            <a:xfrm flipH="false" flipV="false" rot="0">
              <a:off x="0" y="0"/>
              <a:ext cx="5007660" cy="2764312"/>
            </a:xfrm>
            <a:custGeom>
              <a:avLst/>
              <a:gdLst/>
              <a:ahLst/>
              <a:cxnLst/>
              <a:rect r="r" b="b" t="t" l="l"/>
              <a:pathLst>
                <a:path h="2764312" w="5007660">
                  <a:moveTo>
                    <a:pt x="0" y="0"/>
                  </a:moveTo>
                  <a:lnTo>
                    <a:pt x="5007660" y="0"/>
                  </a:lnTo>
                  <a:lnTo>
                    <a:pt x="5007660" y="2764312"/>
                  </a:lnTo>
                  <a:lnTo>
                    <a:pt x="0" y="2764312"/>
                  </a:lnTo>
                  <a:close/>
                </a:path>
              </a:pathLst>
            </a:custGeom>
            <a:solidFill>
              <a:srgbClr val="000000">
                <a:alpha val="0"/>
              </a:srgbClr>
            </a:solidFill>
          </p:spPr>
        </p:sp>
        <p:sp>
          <p:nvSpPr>
            <p:cNvPr name="TextBox 5" id="5"/>
            <p:cNvSpPr txBox="true"/>
            <p:nvPr/>
          </p:nvSpPr>
          <p:spPr>
            <a:xfrm>
              <a:off x="0" y="-57150"/>
              <a:ext cx="5007659" cy="2821462"/>
            </a:xfrm>
            <a:prstGeom prst="rect">
              <a:avLst/>
            </a:prstGeom>
          </p:spPr>
          <p:txBody>
            <a:bodyPr anchor="ctr" rtlCol="false" tIns="0" lIns="0" bIns="0" rIns="0"/>
            <a:lstStyle/>
            <a:p>
              <a:pPr algn="ctr">
                <a:lnSpc>
                  <a:spcPts val="7128"/>
                </a:lnSpc>
              </a:pPr>
              <a:r>
                <a:rPr lang="en-US" sz="6600">
                  <a:solidFill>
                    <a:srgbClr val="14B2A8"/>
                  </a:solidFill>
                  <a:latin typeface="Impact"/>
                  <a:ea typeface="Impact"/>
                  <a:cs typeface="Impact"/>
                  <a:sym typeface="Impact"/>
                </a:rPr>
                <a:t>BOMENHUB</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a:hlinkClick r:id="rId8" tooltip="https://youtu.be/NDRSAkkNQNk"/>
          </p:cNvPr>
          <p:cNvSpPr/>
          <p:nvPr/>
        </p:nvSpPr>
        <p:spPr>
          <a:xfrm flipH="false" flipV="false" rot="0">
            <a:off x="3493371" y="2860805"/>
            <a:ext cx="11301259" cy="6328705"/>
          </a:xfrm>
          <a:custGeom>
            <a:avLst/>
            <a:gdLst/>
            <a:ahLst/>
            <a:cxnLst/>
            <a:rect r="r" b="b" t="t" l="l"/>
            <a:pathLst>
              <a:path h="6328705" w="11301259">
                <a:moveTo>
                  <a:pt x="0" y="0"/>
                </a:moveTo>
                <a:lnTo>
                  <a:pt x="11301258" y="0"/>
                </a:lnTo>
                <a:lnTo>
                  <a:pt x="11301258" y="6328705"/>
                </a:lnTo>
                <a:lnTo>
                  <a:pt x="0" y="6328705"/>
                </a:lnTo>
                <a:lnTo>
                  <a:pt x="0" y="0"/>
                </a:lnTo>
                <a:close/>
              </a:path>
            </a:pathLst>
          </a:custGeom>
          <a:blipFill>
            <a:blip r:embed="rId7"/>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5760422" y="495012"/>
            <a:ext cx="12001500" cy="1638876"/>
            <a:chOff x="0" y="0"/>
            <a:chExt cx="16002000" cy="2185168"/>
          </a:xfrm>
        </p:grpSpPr>
        <p:sp>
          <p:nvSpPr>
            <p:cNvPr name="Freeform 4" id="4"/>
            <p:cNvSpPr/>
            <p:nvPr/>
          </p:nvSpPr>
          <p:spPr>
            <a:xfrm flipH="false" flipV="false" rot="0">
              <a:off x="0" y="0"/>
              <a:ext cx="16002000" cy="2185168"/>
            </a:xfrm>
            <a:custGeom>
              <a:avLst/>
              <a:gdLst/>
              <a:ahLst/>
              <a:cxnLst/>
              <a:rect r="r" b="b" t="t" l="l"/>
              <a:pathLst>
                <a:path h="2185168" w="16002000">
                  <a:moveTo>
                    <a:pt x="0" y="0"/>
                  </a:moveTo>
                  <a:lnTo>
                    <a:pt x="16002000" y="0"/>
                  </a:lnTo>
                  <a:lnTo>
                    <a:pt x="16002000" y="2185168"/>
                  </a:lnTo>
                  <a:lnTo>
                    <a:pt x="0" y="2185168"/>
                  </a:lnTo>
                  <a:close/>
                </a:path>
              </a:pathLst>
            </a:custGeom>
            <a:solidFill>
              <a:srgbClr val="000000">
                <a:alpha val="0"/>
              </a:srgbClr>
            </a:solidFill>
          </p:spPr>
        </p:sp>
        <p:sp>
          <p:nvSpPr>
            <p:cNvPr name="TextBox 5" id="5"/>
            <p:cNvSpPr txBox="true"/>
            <p:nvPr/>
          </p:nvSpPr>
          <p:spPr>
            <a:xfrm>
              <a:off x="0" y="-57150"/>
              <a:ext cx="16002000" cy="2242318"/>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name="TextBox 6" id="6"/>
          <p:cNvSpPr txBox="true"/>
          <p:nvPr/>
        </p:nvSpPr>
        <p:spPr>
          <a:xfrm rot="0">
            <a:off x="5457027" y="2057378"/>
            <a:ext cx="12467749" cy="4638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algn="l" marL="542925" indent="-271462" lvl="1">
              <a:lnSpc>
                <a:spcPts val="3600"/>
              </a:lnSpc>
              <a:buFont typeface="Arial"/>
              <a:buChar char="•"/>
            </a:pPr>
            <a:r>
              <a:rPr lang="en-US" sz="3000">
                <a:solidFill>
                  <a:srgbClr val="000000"/>
                </a:solidFill>
                <a:latin typeface="Arial"/>
                <a:ea typeface="Arial"/>
                <a:cs typeface="Arial"/>
                <a:sym typeface="Arial"/>
              </a:rPr>
              <a:t>In een Bomenhub (tijdelijke inkuilplek)</a:t>
            </a:r>
          </a:p>
          <a:p>
            <a:pPr algn="l" marL="542925" indent="-271462" lvl="1">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algn="l" marL="542925" indent="-271462" lvl="1">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  </a:t>
            </a:r>
            <a:r>
              <a:rPr lang="en-US" b="true" sz="3000"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true">
                <a:solidFill>
                  <a:srgbClr val="000000"/>
                </a:solidFill>
                <a:latin typeface="Arial Bold"/>
                <a:ea typeface="Arial Bold"/>
                <a:cs typeface="Arial Bold"/>
                <a:sym typeface="Arial Bold"/>
              </a:rPr>
              <a:t> </a:t>
            </a:r>
          </a:p>
          <a:p>
            <a:pPr algn="l" marL="542925" indent="-271462" lvl="1">
              <a:lnSpc>
                <a:spcPts val="3600"/>
              </a:lnSpc>
            </a:pPr>
          </a:p>
          <a:p>
            <a:pPr algn="l" marL="542925" indent="-271462" lvl="1">
              <a:lnSpc>
                <a:spcPts val="3600"/>
              </a:lnSpc>
            </a:pPr>
            <a:r>
              <a:rPr lang="en-US" b="true" sz="3000">
                <a:solidFill>
                  <a:srgbClr val="000000"/>
                </a:solidFill>
                <a:latin typeface="Arial Bold"/>
                <a:ea typeface="Arial Bold"/>
                <a:cs typeface="Arial Bold"/>
                <a:sym typeface="Arial Bold"/>
              </a:rPr>
              <a:t>Plantlocaties zijn:</a:t>
            </a:r>
          </a:p>
          <a:p>
            <a:pPr algn="l" marL="542925" indent="-271462" lvl="1">
              <a:lnSpc>
                <a:spcPts val="3600"/>
              </a:lnSpc>
            </a:pPr>
          </a:p>
        </p:txBody>
      </p:sp>
      <p:sp>
        <p:nvSpPr>
          <p:cNvPr name="Freeform 7" id="7"/>
          <p:cNvSpPr/>
          <p:nvPr/>
        </p:nvSpPr>
        <p:spPr>
          <a:xfrm flipH="false" flipV="false" rot="0">
            <a:off x="223167" y="491716"/>
            <a:ext cx="3978797" cy="5804760"/>
          </a:xfrm>
          <a:custGeom>
            <a:avLst/>
            <a:gdLst/>
            <a:ahLst/>
            <a:cxnLst/>
            <a:rect r="r" b="b" t="t" l="l"/>
            <a:pathLst>
              <a:path h="5804760" w="3978797">
                <a:moveTo>
                  <a:pt x="0" y="0"/>
                </a:moveTo>
                <a:lnTo>
                  <a:pt x="3978797" y="0"/>
                </a:lnTo>
                <a:lnTo>
                  <a:pt x="3978797" y="5804760"/>
                </a:lnTo>
                <a:lnTo>
                  <a:pt x="0" y="5804760"/>
                </a:lnTo>
                <a:lnTo>
                  <a:pt x="0" y="0"/>
                </a:lnTo>
                <a:close/>
              </a:path>
            </a:pathLst>
          </a:custGeom>
          <a:blipFill>
            <a:blip r:embed="rId6"/>
            <a:stretch>
              <a:fillRect l="0" t="0" r="0" b="0"/>
            </a:stretch>
          </a:blipFill>
        </p:spPr>
      </p:sp>
      <p:sp>
        <p:nvSpPr>
          <p:cNvPr name="Freeform 8" id="8"/>
          <p:cNvSpPr/>
          <p:nvPr/>
        </p:nvSpPr>
        <p:spPr>
          <a:xfrm flipH="false" flipV="false" rot="0">
            <a:off x="1755611" y="4410052"/>
            <a:ext cx="3701416" cy="5530849"/>
          </a:xfrm>
          <a:custGeom>
            <a:avLst/>
            <a:gdLst/>
            <a:ahLst/>
            <a:cxnLst/>
            <a:rect r="r" b="b" t="t" l="l"/>
            <a:pathLst>
              <a:path h="5530849" w="3701416">
                <a:moveTo>
                  <a:pt x="0" y="0"/>
                </a:moveTo>
                <a:lnTo>
                  <a:pt x="3701416" y="0"/>
                </a:lnTo>
                <a:lnTo>
                  <a:pt x="3701416" y="5530849"/>
                </a:lnTo>
                <a:lnTo>
                  <a:pt x="0" y="5530849"/>
                </a:lnTo>
                <a:lnTo>
                  <a:pt x="0" y="0"/>
                </a:lnTo>
                <a:close/>
              </a:path>
            </a:pathLst>
          </a:custGeom>
          <a:blipFill>
            <a:blip r:embed="rId7"/>
            <a:stretch>
              <a:fillRect l="0" t="0" r="0" b="0"/>
            </a:stretch>
          </a:blipFill>
        </p:spPr>
      </p:sp>
      <p:sp>
        <p:nvSpPr>
          <p:cNvPr name="TextBox 9" id="9"/>
          <p:cNvSpPr txBox="true"/>
          <p:nvPr/>
        </p:nvSpPr>
        <p:spPr>
          <a:xfrm rot="0">
            <a:off x="5457027" y="6229801"/>
            <a:ext cx="13141869"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Achtertuinen/balkon/geveltuinen</a:t>
            </a:r>
          </a:p>
          <a:p>
            <a:pPr algn="l" marL="542925" indent="-271462" lvl="1">
              <a:lnSpc>
                <a:spcPts val="3600"/>
              </a:lnSpc>
              <a:buFont typeface="Arial"/>
              <a:buChar char="•"/>
            </a:pPr>
            <a:r>
              <a:rPr lang="en-US" sz="3000">
                <a:solidFill>
                  <a:srgbClr val="000000"/>
                </a:solidFill>
                <a:latin typeface="Arial"/>
                <a:ea typeface="Arial"/>
                <a:cs typeface="Arial"/>
                <a:sym typeface="Arial"/>
              </a:rPr>
              <a:t>Landgoederen</a:t>
            </a:r>
          </a:p>
          <a:p>
            <a:pPr algn="l" marL="542925" indent="-271462" lvl="1">
              <a:lnSpc>
                <a:spcPts val="3600"/>
              </a:lnSpc>
              <a:buFont typeface="Arial"/>
              <a:buChar char="•"/>
            </a:pPr>
            <a:r>
              <a:rPr lang="en-US" sz="3000">
                <a:solidFill>
                  <a:srgbClr val="000000"/>
                </a:solidFill>
                <a:latin typeface="Arial"/>
                <a:ea typeface="Arial"/>
                <a:cs typeface="Arial"/>
                <a:sym typeface="Arial"/>
              </a:rPr>
              <a:t>Boerenerven</a:t>
            </a:r>
          </a:p>
          <a:p>
            <a:pPr algn="l" marL="542925" indent="-271462" lvl="1">
              <a:lnSpc>
                <a:spcPts val="3600"/>
              </a:lnSpc>
              <a:buFont typeface="Arial"/>
              <a:buChar char="•"/>
            </a:pPr>
            <a:r>
              <a:rPr lang="en-US" sz="3000">
                <a:solidFill>
                  <a:srgbClr val="000000"/>
                </a:solidFill>
                <a:latin typeface="Arial"/>
                <a:ea typeface="Arial"/>
                <a:cs typeface="Arial"/>
                <a:sym typeface="Arial"/>
              </a:rPr>
              <a:t>Voedselbossen</a:t>
            </a:r>
          </a:p>
          <a:p>
            <a:pPr algn="l" marL="542925" indent="-271462" lvl="1">
              <a:lnSpc>
                <a:spcPts val="3600"/>
              </a:lnSpc>
              <a:buFont typeface="Arial"/>
              <a:buChar char="•"/>
            </a:pPr>
            <a:r>
              <a:rPr lang="en-US" sz="3000">
                <a:solidFill>
                  <a:srgbClr val="000000"/>
                </a:solidFill>
                <a:latin typeface="Arial"/>
                <a:ea typeface="Arial"/>
                <a:cs typeface="Arial"/>
                <a:sym typeface="Arial"/>
              </a:rPr>
              <a:t>Groene initiatieven</a:t>
            </a:r>
          </a:p>
          <a:p>
            <a:pPr algn="l" marL="542925" indent="-271462" lvl="1">
              <a:lnSpc>
                <a:spcPts val="3600"/>
              </a:lnSpc>
              <a:buFont typeface="Arial"/>
              <a:buChar char="•"/>
            </a:pPr>
            <a:r>
              <a:rPr lang="en-US" sz="3000">
                <a:solidFill>
                  <a:srgbClr val="000000"/>
                </a:solidFill>
                <a:latin typeface="Arial"/>
                <a:ea typeface="Arial"/>
                <a:cs typeface="Arial"/>
                <a:sym typeface="Arial"/>
              </a:rPr>
              <a:t>Landschapselementen terugbrengen</a:t>
            </a:r>
          </a:p>
          <a:p>
            <a:pPr algn="l" marL="542925" indent="-271462" lvl="1">
              <a:lnSpc>
                <a:spcPts val="3600"/>
              </a:lnSpc>
              <a:buFont typeface="Arial"/>
              <a:buChar char="•"/>
            </a:pPr>
            <a:r>
              <a:rPr lang="en-US" sz="3000">
                <a:solidFill>
                  <a:srgbClr val="000000"/>
                </a:solidFill>
                <a:latin typeface="Arial"/>
                <a:ea typeface="Arial"/>
                <a:cs typeface="Arial"/>
                <a:sym typeface="Arial"/>
              </a:rPr>
              <a:t>Schoolpleinen</a:t>
            </a:r>
          </a:p>
          <a:p>
            <a:pPr algn="l" marL="542925" indent="-271462" lvl="1">
              <a:lnSpc>
                <a:spcPts val="3600"/>
              </a:lnSpc>
              <a:buFont typeface="Arial"/>
              <a:buChar char="•"/>
            </a:pPr>
            <a:r>
              <a:rPr lang="en-US" sz="3000">
                <a:solidFill>
                  <a:srgbClr val="000000"/>
                </a:solidFill>
                <a:latin typeface="Arial"/>
                <a:ea typeface="Arial"/>
                <a:cs typeface="Arial"/>
                <a:sym typeface="Arial"/>
              </a:rPr>
              <a:t>Bedrijventerreinen</a:t>
            </a:r>
          </a:p>
        </p:txBody>
      </p:sp>
      <p:sp>
        <p:nvSpPr>
          <p:cNvPr name="Freeform 10" id="10"/>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749484" y="225489"/>
            <a:ext cx="12616990" cy="2073234"/>
            <a:chOff x="0" y="0"/>
            <a:chExt cx="16822653" cy="2764312"/>
          </a:xfrm>
        </p:grpSpPr>
        <p:sp>
          <p:nvSpPr>
            <p:cNvPr name="Freeform 4" id="4"/>
            <p:cNvSpPr/>
            <p:nvPr/>
          </p:nvSpPr>
          <p:spPr>
            <a:xfrm flipH="false" flipV="false" rot="0">
              <a:off x="0" y="0"/>
              <a:ext cx="16822654" cy="2764312"/>
            </a:xfrm>
            <a:custGeom>
              <a:avLst/>
              <a:gdLst/>
              <a:ahLst/>
              <a:cxnLst/>
              <a:rect r="r" b="b" t="t" l="l"/>
              <a:pathLst>
                <a:path h="2764312" w="16822654">
                  <a:moveTo>
                    <a:pt x="0" y="0"/>
                  </a:moveTo>
                  <a:lnTo>
                    <a:pt x="16822654" y="0"/>
                  </a:lnTo>
                  <a:lnTo>
                    <a:pt x="16822654" y="2764312"/>
                  </a:lnTo>
                  <a:lnTo>
                    <a:pt x="0" y="2764312"/>
                  </a:lnTo>
                  <a:close/>
                </a:path>
              </a:pathLst>
            </a:custGeom>
            <a:solidFill>
              <a:srgbClr val="000000">
                <a:alpha val="0"/>
              </a:srgbClr>
            </a:solidFill>
          </p:spPr>
        </p:sp>
        <p:sp>
          <p:nvSpPr>
            <p:cNvPr name="TextBox 5" id="5"/>
            <p:cNvSpPr txBox="true"/>
            <p:nvPr/>
          </p:nvSpPr>
          <p:spPr>
            <a:xfrm>
              <a:off x="0" y="-57150"/>
              <a:ext cx="16822653"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UITDEELDAG VOORBEREIDEN (THUIS)</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749484" y="2232048"/>
            <a:ext cx="13274391" cy="73818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Maak een uitdeeldag aan in de bomenplanner (evt. aansluiten bij landelijk event)</a:t>
            </a:r>
          </a:p>
          <a:p>
            <a:pPr algn="l" marL="542925" indent="-271462" lvl="1">
              <a:lnSpc>
                <a:spcPts val="3600"/>
              </a:lnSpc>
              <a:buFont typeface="Arial"/>
              <a:buChar char="•"/>
            </a:pPr>
            <a:r>
              <a:rPr lang="en-US" sz="3000">
                <a:solidFill>
                  <a:srgbClr val="001E2E"/>
                </a:solidFill>
                <a:latin typeface="Arial"/>
                <a:ea typeface="Arial"/>
                <a:cs typeface="Arial"/>
                <a:sym typeface="Arial"/>
              </a:rPr>
              <a:t>Maak tijdsloten voor plantlocaties + op slot zetten om pauzes te creëren</a:t>
            </a:r>
            <a:r>
              <a:rPr lang="en-US" sz="3000">
                <a:solidFill>
                  <a:srgbClr val="14B2A8"/>
                </a:solidFill>
                <a:latin typeface="Arial"/>
                <a:ea typeface="Arial"/>
                <a:cs typeface="Arial"/>
                <a:sym typeface="Arial"/>
              </a:rPr>
              <a:t> </a:t>
            </a:r>
          </a:p>
          <a:p>
            <a:pPr algn="l" marL="542925" indent="-271462" lvl="1">
              <a:lnSpc>
                <a:spcPts val="3600"/>
              </a:lnSpc>
              <a:buFont typeface="Arial"/>
              <a:buChar char="•"/>
            </a:pPr>
            <a:r>
              <a:rPr lang="en-US" sz="3000">
                <a:solidFill>
                  <a:srgbClr val="000000"/>
                </a:solidFill>
                <a:latin typeface="Arial"/>
                <a:ea typeface="Arial"/>
                <a:cs typeface="Arial"/>
                <a:sym typeface="Arial"/>
              </a:rPr>
              <a:t>Regel benodigde materialen (MBN hesjes, vlag, bomenbordjes, spades, kruiwagen)</a:t>
            </a:r>
          </a:p>
          <a:p>
            <a:pPr algn="l" marL="542925" indent="-271462" lvl="1">
              <a:lnSpc>
                <a:spcPts val="3600"/>
              </a:lnSpc>
              <a:buFont typeface="Arial"/>
              <a:buChar char="•"/>
            </a:pPr>
            <a:r>
              <a:rPr lang="en-US" sz="3000">
                <a:solidFill>
                  <a:srgbClr val="000000"/>
                </a:solidFill>
                <a:latin typeface="Arial"/>
                <a:ea typeface="Arial"/>
                <a:cs typeface="Arial"/>
                <a:sym typeface="Arial"/>
              </a:rPr>
              <a:t>Regel thee/koffie/lekkers en toilet optie</a:t>
            </a:r>
          </a:p>
          <a:p>
            <a:pPr algn="l" marL="542925" indent="-271462" lvl="1">
              <a:lnSpc>
                <a:spcPts val="3600"/>
              </a:lnSpc>
              <a:buFont typeface="Arial"/>
              <a:buChar char="•"/>
            </a:pPr>
            <a:r>
              <a:rPr lang="en-US" sz="3000">
                <a:solidFill>
                  <a:srgbClr val="000000"/>
                </a:solidFill>
                <a:latin typeface="Arial"/>
                <a:ea typeface="Arial"/>
                <a:cs typeface="Arial"/>
                <a:sym typeface="Arial"/>
              </a:rPr>
              <a:t>Regel iemand met knoppenkennis</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 werven + plantlocaties werven (via bomenplanner, via lokale krant, via lokale groengroepen, LI, uitlichten via </a:t>
            </a:r>
            <a:r>
              <a:rPr lang="en-US" sz="3000" u="sng">
                <a:solidFill>
                  <a:srgbClr val="000000"/>
                </a:solidFill>
                <a:latin typeface="Arial"/>
                <a:ea typeface="Arial"/>
                <a:cs typeface="Arial"/>
                <a:sym typeface="Arial"/>
                <a:hlinkClick r:id="rId7" tooltip="mailto:communicatie@meerbomen.nu"/>
              </a:rPr>
              <a:t>communicatie@meerbomen.nu</a:t>
            </a:r>
            <a:r>
              <a:rPr lang="en-US" sz="3000">
                <a:solidFill>
                  <a:srgbClr val="000000"/>
                </a:solidFill>
                <a:latin typeface="Arial"/>
                <a:ea typeface="Arial"/>
                <a:cs typeface="Arial"/>
                <a:sym typeface="Arial"/>
              </a:rPr>
              <a:t> etc.)</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 die helpen uitdelen komen in aparte lijst dan de plantlocaties</a:t>
            </a:r>
          </a:p>
          <a:p>
            <a:pPr algn="l" marL="542925" indent="-271462" lvl="1">
              <a:lnSpc>
                <a:spcPts val="3600"/>
              </a:lnSpc>
              <a:buFont typeface="Arial"/>
              <a:buChar char="•"/>
            </a:pPr>
            <a:r>
              <a:rPr lang="en-US" sz="3000">
                <a:solidFill>
                  <a:srgbClr val="000000"/>
                </a:solidFill>
                <a:latin typeface="Arial"/>
                <a:ea typeface="Arial"/>
                <a:cs typeface="Arial"/>
                <a:sym typeface="Arial"/>
              </a:rPr>
              <a:t>Maak een takenlijst voor de uitdeeldag voor je vrijwilligers</a:t>
            </a:r>
          </a:p>
          <a:p>
            <a:pPr algn="l" marL="542925" indent="-271462" lvl="1">
              <a:lnSpc>
                <a:spcPts val="3600"/>
              </a:lnSpc>
              <a:buFont typeface="Arial"/>
              <a:buChar char="•"/>
            </a:pPr>
            <a:r>
              <a:rPr lang="en-US" sz="3000">
                <a:solidFill>
                  <a:srgbClr val="000000"/>
                </a:solidFill>
                <a:latin typeface="Arial"/>
                <a:ea typeface="Arial"/>
                <a:cs typeface="Arial"/>
                <a:sym typeface="Arial"/>
              </a:rPr>
              <a:t>Zorg dat je weet welke zaailingen je hebt staan</a:t>
            </a:r>
          </a:p>
          <a:p>
            <a:pPr algn="l" marL="542925" indent="-271462" lvl="1">
              <a:lnSpc>
                <a:spcPts val="3600"/>
              </a:lnSpc>
              <a:buFont typeface="Arial"/>
              <a:buChar char="•"/>
            </a:pPr>
            <a:r>
              <a:rPr lang="en-US" sz="3000">
                <a:solidFill>
                  <a:srgbClr val="000000"/>
                </a:solidFill>
                <a:latin typeface="Arial"/>
                <a:ea typeface="Arial"/>
                <a:cs typeface="Arial"/>
                <a:sym typeface="Arial"/>
              </a:rPr>
              <a:t>Wie zijn de plantlocaties die komen afhalen (stedelijk, voedselbos etc.)</a:t>
            </a:r>
          </a:p>
          <a:p>
            <a:pPr algn="l">
              <a:lnSpc>
                <a:spcPts val="3600"/>
              </a:lnSpc>
            </a:pPr>
          </a:p>
          <a:p>
            <a:pPr algn="l">
              <a:lnSpc>
                <a:spcPts val="3600"/>
              </a:lnSpc>
            </a:pPr>
          </a:p>
        </p:txBody>
      </p:sp>
      <p:sp>
        <p:nvSpPr>
          <p:cNvPr name="Freeform 8" id="8"/>
          <p:cNvSpPr/>
          <p:nvPr/>
        </p:nvSpPr>
        <p:spPr>
          <a:xfrm flipH="false" flipV="false" rot="0">
            <a:off x="14023875" y="0"/>
            <a:ext cx="5740492" cy="6030937"/>
          </a:xfrm>
          <a:custGeom>
            <a:avLst/>
            <a:gdLst/>
            <a:ahLst/>
            <a:cxnLst/>
            <a:rect r="r" b="b" t="t" l="l"/>
            <a:pathLst>
              <a:path h="6030937" w="5740492">
                <a:moveTo>
                  <a:pt x="0" y="0"/>
                </a:moveTo>
                <a:lnTo>
                  <a:pt x="5740492" y="0"/>
                </a:lnTo>
                <a:lnTo>
                  <a:pt x="5740492" y="6030937"/>
                </a:lnTo>
                <a:lnTo>
                  <a:pt x="0" y="6030937"/>
                </a:lnTo>
                <a:lnTo>
                  <a:pt x="0" y="0"/>
                </a:lnTo>
                <a:close/>
              </a:path>
            </a:pathLst>
          </a:custGeom>
          <a:blipFill>
            <a:blip r:embed="rId8"/>
            <a:stretch>
              <a:fillRect l="-33621"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749484" y="225489"/>
            <a:ext cx="12616990" cy="2073234"/>
            <a:chOff x="0" y="0"/>
            <a:chExt cx="16822653" cy="2764312"/>
          </a:xfrm>
        </p:grpSpPr>
        <p:sp>
          <p:nvSpPr>
            <p:cNvPr name="Freeform 4" id="4"/>
            <p:cNvSpPr/>
            <p:nvPr/>
          </p:nvSpPr>
          <p:spPr>
            <a:xfrm flipH="false" flipV="false" rot="0">
              <a:off x="0" y="0"/>
              <a:ext cx="16822654" cy="2764312"/>
            </a:xfrm>
            <a:custGeom>
              <a:avLst/>
              <a:gdLst/>
              <a:ahLst/>
              <a:cxnLst/>
              <a:rect r="r" b="b" t="t" l="l"/>
              <a:pathLst>
                <a:path h="2764312" w="16822654">
                  <a:moveTo>
                    <a:pt x="0" y="0"/>
                  </a:moveTo>
                  <a:lnTo>
                    <a:pt x="16822654" y="0"/>
                  </a:lnTo>
                  <a:lnTo>
                    <a:pt x="16822654" y="2764312"/>
                  </a:lnTo>
                  <a:lnTo>
                    <a:pt x="0" y="2764312"/>
                  </a:lnTo>
                  <a:close/>
                </a:path>
              </a:pathLst>
            </a:custGeom>
            <a:solidFill>
              <a:srgbClr val="000000">
                <a:alpha val="0"/>
              </a:srgbClr>
            </a:solidFill>
          </p:spPr>
        </p:sp>
        <p:sp>
          <p:nvSpPr>
            <p:cNvPr name="TextBox 5" id="5"/>
            <p:cNvSpPr txBox="true"/>
            <p:nvPr/>
          </p:nvSpPr>
          <p:spPr>
            <a:xfrm>
              <a:off x="0" y="-57150"/>
              <a:ext cx="16822653"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EVENEMENT AANMAKEN VANUIT EEN LOCATIE</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8700" y="1968301"/>
            <a:ext cx="15125069" cy="7562534"/>
          </a:xfrm>
          <a:custGeom>
            <a:avLst/>
            <a:gdLst/>
            <a:ahLst/>
            <a:cxnLst/>
            <a:rect r="r" b="b" t="t" l="l"/>
            <a:pathLst>
              <a:path h="7562534" w="15125069">
                <a:moveTo>
                  <a:pt x="0" y="0"/>
                </a:moveTo>
                <a:lnTo>
                  <a:pt x="15125069" y="0"/>
                </a:lnTo>
                <a:lnTo>
                  <a:pt x="15125069" y="7562534"/>
                </a:lnTo>
                <a:lnTo>
                  <a:pt x="0" y="7562534"/>
                </a:lnTo>
                <a:lnTo>
                  <a:pt x="0" y="0"/>
                </a:lnTo>
                <a:close/>
              </a:path>
            </a:pathLst>
          </a:custGeom>
          <a:blipFill>
            <a:blip r:embed="rId7"/>
            <a:stretch>
              <a:fillRect l="0" t="0" r="0" b="0"/>
            </a:stretch>
          </a:blipFill>
        </p:spPr>
      </p:sp>
      <p:grpSp>
        <p:nvGrpSpPr>
          <p:cNvPr name="Group 8" id="8"/>
          <p:cNvGrpSpPr/>
          <p:nvPr/>
        </p:nvGrpSpPr>
        <p:grpSpPr>
          <a:xfrm rot="0">
            <a:off x="1064895" y="2115502"/>
            <a:ext cx="3538538" cy="505778"/>
            <a:chOff x="0" y="0"/>
            <a:chExt cx="4718050" cy="674370"/>
          </a:xfrm>
        </p:grpSpPr>
        <p:sp>
          <p:nvSpPr>
            <p:cNvPr name="Freeform 9" id="9"/>
            <p:cNvSpPr/>
            <p:nvPr/>
          </p:nvSpPr>
          <p:spPr>
            <a:xfrm flipH="false" flipV="false" rot="0">
              <a:off x="50800" y="48260"/>
              <a:ext cx="4615180" cy="582930"/>
            </a:xfrm>
            <a:custGeom>
              <a:avLst/>
              <a:gdLst/>
              <a:ahLst/>
              <a:cxnLst/>
              <a:rect r="r" b="b" t="t" l="l"/>
              <a:pathLst>
                <a:path h="582930" w="4615180">
                  <a:moveTo>
                    <a:pt x="0" y="124460"/>
                  </a:moveTo>
                  <a:cubicBezTo>
                    <a:pt x="0" y="124460"/>
                    <a:pt x="1270" y="118110"/>
                    <a:pt x="2540" y="114300"/>
                  </a:cubicBezTo>
                  <a:cubicBezTo>
                    <a:pt x="3810" y="111760"/>
                    <a:pt x="5080" y="105410"/>
                    <a:pt x="5080" y="105410"/>
                  </a:cubicBezTo>
                  <a:cubicBezTo>
                    <a:pt x="5080" y="105410"/>
                    <a:pt x="7620" y="99060"/>
                    <a:pt x="10160" y="96520"/>
                  </a:cubicBezTo>
                  <a:cubicBezTo>
                    <a:pt x="11430" y="93980"/>
                    <a:pt x="13970" y="87630"/>
                    <a:pt x="13970" y="87630"/>
                  </a:cubicBezTo>
                  <a:cubicBezTo>
                    <a:pt x="13970" y="87630"/>
                    <a:pt x="19050" y="82550"/>
                    <a:pt x="20320" y="80010"/>
                  </a:cubicBezTo>
                  <a:cubicBezTo>
                    <a:pt x="22860" y="77470"/>
                    <a:pt x="26670" y="72390"/>
                    <a:pt x="27940" y="72390"/>
                  </a:cubicBezTo>
                  <a:cubicBezTo>
                    <a:pt x="27940" y="72390"/>
                    <a:pt x="33020" y="68580"/>
                    <a:pt x="35560" y="67310"/>
                  </a:cubicBezTo>
                  <a:cubicBezTo>
                    <a:pt x="38100" y="64770"/>
                    <a:pt x="43180" y="60960"/>
                    <a:pt x="43180" y="60960"/>
                  </a:cubicBezTo>
                  <a:cubicBezTo>
                    <a:pt x="44450" y="60960"/>
                    <a:pt x="49530" y="58420"/>
                    <a:pt x="53340" y="57150"/>
                  </a:cubicBezTo>
                  <a:cubicBezTo>
                    <a:pt x="55880" y="57150"/>
                    <a:pt x="62230" y="54610"/>
                    <a:pt x="62230" y="54610"/>
                  </a:cubicBezTo>
                  <a:cubicBezTo>
                    <a:pt x="62230" y="54610"/>
                    <a:pt x="68580" y="53340"/>
                    <a:pt x="72390" y="53340"/>
                  </a:cubicBezTo>
                  <a:cubicBezTo>
                    <a:pt x="74930" y="52070"/>
                    <a:pt x="81280" y="52070"/>
                    <a:pt x="82550" y="52070"/>
                  </a:cubicBezTo>
                  <a:cubicBezTo>
                    <a:pt x="82550" y="52070"/>
                    <a:pt x="99060" y="52070"/>
                    <a:pt x="111760" y="52070"/>
                  </a:cubicBezTo>
                  <a:cubicBezTo>
                    <a:pt x="135890" y="52070"/>
                    <a:pt x="185420" y="53340"/>
                    <a:pt x="220980" y="52070"/>
                  </a:cubicBezTo>
                  <a:cubicBezTo>
                    <a:pt x="255270" y="50800"/>
                    <a:pt x="290830" y="49530"/>
                    <a:pt x="322580" y="44450"/>
                  </a:cubicBezTo>
                  <a:cubicBezTo>
                    <a:pt x="351790" y="40640"/>
                    <a:pt x="374650" y="30480"/>
                    <a:pt x="403860" y="27940"/>
                  </a:cubicBezTo>
                  <a:cubicBezTo>
                    <a:pt x="439420" y="24130"/>
                    <a:pt x="485140" y="27940"/>
                    <a:pt x="523240" y="27940"/>
                  </a:cubicBezTo>
                  <a:cubicBezTo>
                    <a:pt x="558800" y="27940"/>
                    <a:pt x="591820" y="27940"/>
                    <a:pt x="626110" y="26670"/>
                  </a:cubicBezTo>
                  <a:cubicBezTo>
                    <a:pt x="661670" y="25400"/>
                    <a:pt x="697230" y="24130"/>
                    <a:pt x="731520" y="19050"/>
                  </a:cubicBezTo>
                  <a:cubicBezTo>
                    <a:pt x="764540" y="15240"/>
                    <a:pt x="793750" y="5080"/>
                    <a:pt x="826770" y="2540"/>
                  </a:cubicBezTo>
                  <a:cubicBezTo>
                    <a:pt x="861060" y="0"/>
                    <a:pt x="896620" y="2540"/>
                    <a:pt x="932180" y="2540"/>
                  </a:cubicBezTo>
                  <a:cubicBezTo>
                    <a:pt x="967740" y="2540"/>
                    <a:pt x="1005840" y="3810"/>
                    <a:pt x="1040130" y="3810"/>
                  </a:cubicBezTo>
                  <a:cubicBezTo>
                    <a:pt x="1073150" y="3810"/>
                    <a:pt x="1103630" y="3810"/>
                    <a:pt x="1132840" y="5080"/>
                  </a:cubicBezTo>
                  <a:cubicBezTo>
                    <a:pt x="1162050" y="6350"/>
                    <a:pt x="1189990" y="7620"/>
                    <a:pt x="1216660" y="12700"/>
                  </a:cubicBezTo>
                  <a:cubicBezTo>
                    <a:pt x="1242060" y="17780"/>
                    <a:pt x="1263650" y="29210"/>
                    <a:pt x="1291590" y="35560"/>
                  </a:cubicBezTo>
                  <a:cubicBezTo>
                    <a:pt x="1323340" y="43180"/>
                    <a:pt x="1361440" y="44450"/>
                    <a:pt x="1398270" y="49530"/>
                  </a:cubicBezTo>
                  <a:cubicBezTo>
                    <a:pt x="1437640" y="55880"/>
                    <a:pt x="1479550" y="64770"/>
                    <a:pt x="1518920" y="69850"/>
                  </a:cubicBezTo>
                  <a:cubicBezTo>
                    <a:pt x="1557020" y="73660"/>
                    <a:pt x="1593850" y="73660"/>
                    <a:pt x="1628140" y="80010"/>
                  </a:cubicBezTo>
                  <a:cubicBezTo>
                    <a:pt x="1659890" y="83820"/>
                    <a:pt x="1686560" y="93980"/>
                    <a:pt x="1717040" y="99060"/>
                  </a:cubicBezTo>
                  <a:cubicBezTo>
                    <a:pt x="1751330" y="105410"/>
                    <a:pt x="1790700" y="110490"/>
                    <a:pt x="1826260" y="111760"/>
                  </a:cubicBezTo>
                  <a:cubicBezTo>
                    <a:pt x="1860550" y="114300"/>
                    <a:pt x="1894840" y="111760"/>
                    <a:pt x="1927860" y="111760"/>
                  </a:cubicBezTo>
                  <a:cubicBezTo>
                    <a:pt x="1959610" y="111760"/>
                    <a:pt x="1993900" y="113030"/>
                    <a:pt x="2020570" y="111760"/>
                  </a:cubicBezTo>
                  <a:cubicBezTo>
                    <a:pt x="2039620" y="110490"/>
                    <a:pt x="2049780" y="107950"/>
                    <a:pt x="2071370" y="106680"/>
                  </a:cubicBezTo>
                  <a:cubicBezTo>
                    <a:pt x="2104390" y="104140"/>
                    <a:pt x="2157730" y="100330"/>
                    <a:pt x="2199640" y="97790"/>
                  </a:cubicBezTo>
                  <a:cubicBezTo>
                    <a:pt x="2239010" y="96520"/>
                    <a:pt x="2277110" y="95250"/>
                    <a:pt x="2315210" y="93980"/>
                  </a:cubicBezTo>
                  <a:cubicBezTo>
                    <a:pt x="2352040" y="93980"/>
                    <a:pt x="2385060" y="91440"/>
                    <a:pt x="2424430" y="92710"/>
                  </a:cubicBezTo>
                  <a:cubicBezTo>
                    <a:pt x="2467610" y="95250"/>
                    <a:pt x="2524760" y="96520"/>
                    <a:pt x="2562860" y="107950"/>
                  </a:cubicBezTo>
                  <a:cubicBezTo>
                    <a:pt x="2593340" y="118110"/>
                    <a:pt x="2639060" y="151130"/>
                    <a:pt x="2639060" y="151130"/>
                  </a:cubicBezTo>
                  <a:cubicBezTo>
                    <a:pt x="2639060" y="151130"/>
                    <a:pt x="2642870" y="156210"/>
                    <a:pt x="2644140" y="157480"/>
                  </a:cubicBezTo>
                  <a:cubicBezTo>
                    <a:pt x="2645410" y="158750"/>
                    <a:pt x="2645410" y="160020"/>
                    <a:pt x="2646680" y="160020"/>
                  </a:cubicBezTo>
                  <a:cubicBezTo>
                    <a:pt x="2649220" y="161290"/>
                    <a:pt x="2655570" y="160020"/>
                    <a:pt x="2664460" y="158750"/>
                  </a:cubicBezTo>
                  <a:cubicBezTo>
                    <a:pt x="2688590" y="157480"/>
                    <a:pt x="2749550" y="146050"/>
                    <a:pt x="2795270" y="142240"/>
                  </a:cubicBezTo>
                  <a:cubicBezTo>
                    <a:pt x="2842260" y="138430"/>
                    <a:pt x="2893060" y="139700"/>
                    <a:pt x="2940050" y="138430"/>
                  </a:cubicBezTo>
                  <a:cubicBezTo>
                    <a:pt x="2985770" y="137160"/>
                    <a:pt x="3031490" y="135890"/>
                    <a:pt x="3073400" y="134620"/>
                  </a:cubicBezTo>
                  <a:cubicBezTo>
                    <a:pt x="3108960" y="134620"/>
                    <a:pt x="3140710" y="133350"/>
                    <a:pt x="3173730" y="133350"/>
                  </a:cubicBezTo>
                  <a:cubicBezTo>
                    <a:pt x="3205480" y="133350"/>
                    <a:pt x="3237230" y="132080"/>
                    <a:pt x="3268980" y="132080"/>
                  </a:cubicBezTo>
                  <a:cubicBezTo>
                    <a:pt x="3296920" y="130810"/>
                    <a:pt x="3321050" y="130810"/>
                    <a:pt x="3351530" y="130810"/>
                  </a:cubicBezTo>
                  <a:cubicBezTo>
                    <a:pt x="3393440" y="129540"/>
                    <a:pt x="3492500" y="129540"/>
                    <a:pt x="3492500" y="129540"/>
                  </a:cubicBezTo>
                  <a:cubicBezTo>
                    <a:pt x="3492500" y="129540"/>
                    <a:pt x="3500120" y="129540"/>
                    <a:pt x="3502660" y="130810"/>
                  </a:cubicBezTo>
                  <a:cubicBezTo>
                    <a:pt x="3506470" y="130810"/>
                    <a:pt x="3512820" y="130810"/>
                    <a:pt x="3512820" y="130810"/>
                  </a:cubicBezTo>
                  <a:cubicBezTo>
                    <a:pt x="3512820" y="130810"/>
                    <a:pt x="3519170" y="133350"/>
                    <a:pt x="3522980" y="134620"/>
                  </a:cubicBezTo>
                  <a:cubicBezTo>
                    <a:pt x="3525520" y="134620"/>
                    <a:pt x="3531870" y="137160"/>
                    <a:pt x="3531870" y="137160"/>
                  </a:cubicBezTo>
                  <a:cubicBezTo>
                    <a:pt x="3531870" y="137160"/>
                    <a:pt x="3538220" y="140970"/>
                    <a:pt x="3540760" y="142240"/>
                  </a:cubicBezTo>
                  <a:cubicBezTo>
                    <a:pt x="3543300" y="144780"/>
                    <a:pt x="3549650" y="147320"/>
                    <a:pt x="3549650" y="147320"/>
                  </a:cubicBezTo>
                  <a:cubicBezTo>
                    <a:pt x="3549650" y="147320"/>
                    <a:pt x="3553460" y="152400"/>
                    <a:pt x="3556000" y="154940"/>
                  </a:cubicBezTo>
                  <a:cubicBezTo>
                    <a:pt x="3558540" y="157480"/>
                    <a:pt x="3563620" y="162560"/>
                    <a:pt x="3563620" y="162560"/>
                  </a:cubicBezTo>
                  <a:cubicBezTo>
                    <a:pt x="3563620" y="162560"/>
                    <a:pt x="3567430" y="167640"/>
                    <a:pt x="3568700" y="170180"/>
                  </a:cubicBezTo>
                  <a:cubicBezTo>
                    <a:pt x="3569970" y="172720"/>
                    <a:pt x="3569970" y="175260"/>
                    <a:pt x="3572510" y="176530"/>
                  </a:cubicBezTo>
                  <a:cubicBezTo>
                    <a:pt x="3575050" y="179070"/>
                    <a:pt x="3581400" y="181610"/>
                    <a:pt x="3586480" y="181610"/>
                  </a:cubicBezTo>
                  <a:cubicBezTo>
                    <a:pt x="3594100" y="182880"/>
                    <a:pt x="3602990" y="180340"/>
                    <a:pt x="3611880" y="181610"/>
                  </a:cubicBezTo>
                  <a:cubicBezTo>
                    <a:pt x="3622040" y="182880"/>
                    <a:pt x="3642360" y="191770"/>
                    <a:pt x="3643630" y="190500"/>
                  </a:cubicBezTo>
                  <a:cubicBezTo>
                    <a:pt x="3643630" y="189230"/>
                    <a:pt x="3641090" y="185420"/>
                    <a:pt x="3641090" y="185420"/>
                  </a:cubicBezTo>
                  <a:cubicBezTo>
                    <a:pt x="3641090" y="185420"/>
                    <a:pt x="3639820" y="179070"/>
                    <a:pt x="3639820" y="175260"/>
                  </a:cubicBezTo>
                  <a:cubicBezTo>
                    <a:pt x="3639820" y="172720"/>
                    <a:pt x="3638550" y="166370"/>
                    <a:pt x="3638550" y="166370"/>
                  </a:cubicBezTo>
                  <a:cubicBezTo>
                    <a:pt x="3638550" y="166370"/>
                    <a:pt x="3638550" y="166370"/>
                    <a:pt x="3638550" y="165100"/>
                  </a:cubicBezTo>
                  <a:cubicBezTo>
                    <a:pt x="3638550" y="165100"/>
                    <a:pt x="3638550" y="158750"/>
                    <a:pt x="3638550" y="156210"/>
                  </a:cubicBezTo>
                  <a:cubicBezTo>
                    <a:pt x="3638550" y="152400"/>
                    <a:pt x="3639820" y="146050"/>
                    <a:pt x="3639820" y="146050"/>
                  </a:cubicBezTo>
                  <a:cubicBezTo>
                    <a:pt x="3639820" y="146050"/>
                    <a:pt x="3641090" y="139700"/>
                    <a:pt x="3642360" y="135890"/>
                  </a:cubicBezTo>
                  <a:cubicBezTo>
                    <a:pt x="3643630" y="133350"/>
                    <a:pt x="3644900" y="127000"/>
                    <a:pt x="3644900" y="127000"/>
                  </a:cubicBezTo>
                  <a:cubicBezTo>
                    <a:pt x="3644900" y="127000"/>
                    <a:pt x="3648710" y="120650"/>
                    <a:pt x="3649980" y="118110"/>
                  </a:cubicBezTo>
                  <a:cubicBezTo>
                    <a:pt x="3652520" y="115570"/>
                    <a:pt x="3655060" y="109220"/>
                    <a:pt x="3656330" y="109220"/>
                  </a:cubicBezTo>
                  <a:cubicBezTo>
                    <a:pt x="3656330" y="109220"/>
                    <a:pt x="3660140" y="104140"/>
                    <a:pt x="3662680" y="102870"/>
                  </a:cubicBezTo>
                  <a:cubicBezTo>
                    <a:pt x="3665220" y="100330"/>
                    <a:pt x="3670300" y="95250"/>
                    <a:pt x="3670300" y="95250"/>
                  </a:cubicBezTo>
                  <a:cubicBezTo>
                    <a:pt x="3670300" y="95250"/>
                    <a:pt x="3675380" y="91440"/>
                    <a:pt x="3677920" y="90170"/>
                  </a:cubicBezTo>
                  <a:cubicBezTo>
                    <a:pt x="3681730" y="88900"/>
                    <a:pt x="3686810" y="85090"/>
                    <a:pt x="3686810" y="85090"/>
                  </a:cubicBezTo>
                  <a:cubicBezTo>
                    <a:pt x="3686810" y="85090"/>
                    <a:pt x="3693160" y="82550"/>
                    <a:pt x="3696970" y="81280"/>
                  </a:cubicBezTo>
                  <a:cubicBezTo>
                    <a:pt x="3699510" y="81280"/>
                    <a:pt x="3705860" y="78740"/>
                    <a:pt x="3705860" y="78740"/>
                  </a:cubicBezTo>
                  <a:cubicBezTo>
                    <a:pt x="3705860" y="78740"/>
                    <a:pt x="3713480" y="78740"/>
                    <a:pt x="3716020" y="78740"/>
                  </a:cubicBezTo>
                  <a:cubicBezTo>
                    <a:pt x="3719830" y="78740"/>
                    <a:pt x="3726180" y="77470"/>
                    <a:pt x="3726180" y="77470"/>
                  </a:cubicBezTo>
                  <a:cubicBezTo>
                    <a:pt x="3727450" y="77470"/>
                    <a:pt x="3789680" y="77470"/>
                    <a:pt x="3813810" y="77470"/>
                  </a:cubicBezTo>
                  <a:cubicBezTo>
                    <a:pt x="3831590" y="77470"/>
                    <a:pt x="3850640" y="80010"/>
                    <a:pt x="3858260" y="77470"/>
                  </a:cubicBezTo>
                  <a:cubicBezTo>
                    <a:pt x="3859530" y="77470"/>
                    <a:pt x="3860800" y="76200"/>
                    <a:pt x="3862070" y="74930"/>
                  </a:cubicBezTo>
                  <a:cubicBezTo>
                    <a:pt x="3864610" y="73660"/>
                    <a:pt x="3869690" y="69850"/>
                    <a:pt x="3869690" y="69850"/>
                  </a:cubicBezTo>
                  <a:cubicBezTo>
                    <a:pt x="3869690" y="69850"/>
                    <a:pt x="3876040" y="68580"/>
                    <a:pt x="3878580" y="67310"/>
                  </a:cubicBezTo>
                  <a:cubicBezTo>
                    <a:pt x="3881120" y="66040"/>
                    <a:pt x="3887470" y="63500"/>
                    <a:pt x="3887470" y="63500"/>
                  </a:cubicBezTo>
                  <a:cubicBezTo>
                    <a:pt x="3887470" y="63500"/>
                    <a:pt x="3893820" y="63500"/>
                    <a:pt x="3896360" y="63500"/>
                  </a:cubicBezTo>
                  <a:cubicBezTo>
                    <a:pt x="3900170" y="62230"/>
                    <a:pt x="3906520" y="62230"/>
                    <a:pt x="3906520" y="62230"/>
                  </a:cubicBezTo>
                  <a:cubicBezTo>
                    <a:pt x="3906520" y="62230"/>
                    <a:pt x="3912870" y="63500"/>
                    <a:pt x="3915410" y="63500"/>
                  </a:cubicBezTo>
                  <a:cubicBezTo>
                    <a:pt x="3917950" y="63500"/>
                    <a:pt x="3920490" y="64770"/>
                    <a:pt x="3924300" y="64770"/>
                  </a:cubicBezTo>
                  <a:cubicBezTo>
                    <a:pt x="3931920" y="64770"/>
                    <a:pt x="3944620" y="57150"/>
                    <a:pt x="3958590" y="55880"/>
                  </a:cubicBezTo>
                  <a:cubicBezTo>
                    <a:pt x="3980180" y="55880"/>
                    <a:pt x="4014470" y="68580"/>
                    <a:pt x="4038600" y="73660"/>
                  </a:cubicBezTo>
                  <a:cubicBezTo>
                    <a:pt x="4057650" y="77470"/>
                    <a:pt x="4072890" y="82550"/>
                    <a:pt x="4090670" y="83820"/>
                  </a:cubicBezTo>
                  <a:cubicBezTo>
                    <a:pt x="4110990" y="86360"/>
                    <a:pt x="4128770" y="83820"/>
                    <a:pt x="4152900" y="86360"/>
                  </a:cubicBezTo>
                  <a:cubicBezTo>
                    <a:pt x="4183380" y="88900"/>
                    <a:pt x="4222750" y="96520"/>
                    <a:pt x="4262120" y="102870"/>
                  </a:cubicBezTo>
                  <a:cubicBezTo>
                    <a:pt x="4309110" y="109220"/>
                    <a:pt x="4372610" y="115570"/>
                    <a:pt x="4417060" y="127000"/>
                  </a:cubicBezTo>
                  <a:cubicBezTo>
                    <a:pt x="4450080" y="135890"/>
                    <a:pt x="4474210" y="147320"/>
                    <a:pt x="4502150" y="158750"/>
                  </a:cubicBezTo>
                  <a:cubicBezTo>
                    <a:pt x="4528820" y="168910"/>
                    <a:pt x="4579620" y="193040"/>
                    <a:pt x="4579620" y="193040"/>
                  </a:cubicBezTo>
                  <a:cubicBezTo>
                    <a:pt x="4579620" y="193040"/>
                    <a:pt x="4584700" y="196850"/>
                    <a:pt x="4587240" y="199390"/>
                  </a:cubicBezTo>
                  <a:cubicBezTo>
                    <a:pt x="4589780" y="200660"/>
                    <a:pt x="4594860" y="205740"/>
                    <a:pt x="4594860" y="205740"/>
                  </a:cubicBezTo>
                  <a:cubicBezTo>
                    <a:pt x="4594860" y="205740"/>
                    <a:pt x="4598670" y="209550"/>
                    <a:pt x="4599940" y="212090"/>
                  </a:cubicBezTo>
                  <a:cubicBezTo>
                    <a:pt x="4601210" y="214630"/>
                    <a:pt x="4605020" y="219710"/>
                    <a:pt x="4605020" y="219710"/>
                  </a:cubicBezTo>
                  <a:cubicBezTo>
                    <a:pt x="4605020" y="219710"/>
                    <a:pt x="4607560" y="226060"/>
                    <a:pt x="4608830" y="228600"/>
                  </a:cubicBezTo>
                  <a:cubicBezTo>
                    <a:pt x="4610100" y="231140"/>
                    <a:pt x="4612640" y="237490"/>
                    <a:pt x="4612640" y="237490"/>
                  </a:cubicBezTo>
                  <a:cubicBezTo>
                    <a:pt x="4612640" y="237490"/>
                    <a:pt x="4613910" y="243840"/>
                    <a:pt x="4613910" y="246380"/>
                  </a:cubicBezTo>
                  <a:cubicBezTo>
                    <a:pt x="4615180" y="248920"/>
                    <a:pt x="4615180" y="255270"/>
                    <a:pt x="4615180" y="255270"/>
                  </a:cubicBezTo>
                  <a:cubicBezTo>
                    <a:pt x="4615180" y="255270"/>
                    <a:pt x="4615180" y="261620"/>
                    <a:pt x="4615180" y="265430"/>
                  </a:cubicBezTo>
                  <a:cubicBezTo>
                    <a:pt x="4615180" y="267970"/>
                    <a:pt x="4613910" y="274320"/>
                    <a:pt x="4613910" y="274320"/>
                  </a:cubicBezTo>
                  <a:cubicBezTo>
                    <a:pt x="4613910" y="274320"/>
                    <a:pt x="4612640" y="279400"/>
                    <a:pt x="4611370" y="283210"/>
                  </a:cubicBezTo>
                  <a:cubicBezTo>
                    <a:pt x="4610100" y="285750"/>
                    <a:pt x="4607560" y="292100"/>
                    <a:pt x="4607560" y="292100"/>
                  </a:cubicBezTo>
                  <a:cubicBezTo>
                    <a:pt x="4607560" y="292100"/>
                    <a:pt x="4605020" y="297180"/>
                    <a:pt x="4602480" y="299720"/>
                  </a:cubicBezTo>
                  <a:cubicBezTo>
                    <a:pt x="4601210" y="302260"/>
                    <a:pt x="4598670" y="307340"/>
                    <a:pt x="4598670" y="307340"/>
                  </a:cubicBezTo>
                  <a:cubicBezTo>
                    <a:pt x="4597400" y="307340"/>
                    <a:pt x="4593590" y="311150"/>
                    <a:pt x="4591050" y="313690"/>
                  </a:cubicBezTo>
                  <a:cubicBezTo>
                    <a:pt x="4588510" y="316230"/>
                    <a:pt x="4584700" y="320040"/>
                    <a:pt x="4584700" y="320040"/>
                  </a:cubicBezTo>
                  <a:cubicBezTo>
                    <a:pt x="4584700" y="320040"/>
                    <a:pt x="4579620" y="322580"/>
                    <a:pt x="4577080" y="325120"/>
                  </a:cubicBezTo>
                  <a:cubicBezTo>
                    <a:pt x="4573270" y="326390"/>
                    <a:pt x="4568190" y="328930"/>
                    <a:pt x="4568190" y="328930"/>
                  </a:cubicBezTo>
                  <a:cubicBezTo>
                    <a:pt x="4568190" y="328930"/>
                    <a:pt x="4563110" y="331470"/>
                    <a:pt x="4559300" y="331470"/>
                  </a:cubicBezTo>
                  <a:cubicBezTo>
                    <a:pt x="4556760" y="332740"/>
                    <a:pt x="4550410" y="334010"/>
                    <a:pt x="4550410" y="334010"/>
                  </a:cubicBezTo>
                  <a:cubicBezTo>
                    <a:pt x="4550410" y="334010"/>
                    <a:pt x="4544060" y="335280"/>
                    <a:pt x="4541520" y="335280"/>
                  </a:cubicBezTo>
                  <a:cubicBezTo>
                    <a:pt x="4537710" y="335280"/>
                    <a:pt x="4532630" y="335280"/>
                    <a:pt x="4532630" y="335280"/>
                  </a:cubicBezTo>
                  <a:cubicBezTo>
                    <a:pt x="4531360" y="335280"/>
                    <a:pt x="4526280" y="334010"/>
                    <a:pt x="4522470" y="332740"/>
                  </a:cubicBezTo>
                  <a:cubicBezTo>
                    <a:pt x="4519930" y="332740"/>
                    <a:pt x="4513580" y="331470"/>
                    <a:pt x="4513580" y="331470"/>
                  </a:cubicBezTo>
                  <a:cubicBezTo>
                    <a:pt x="4513580" y="331470"/>
                    <a:pt x="4508500" y="328930"/>
                    <a:pt x="4505960" y="327660"/>
                  </a:cubicBezTo>
                  <a:cubicBezTo>
                    <a:pt x="4502150" y="326390"/>
                    <a:pt x="4497070" y="323850"/>
                    <a:pt x="4497070" y="323850"/>
                  </a:cubicBezTo>
                  <a:cubicBezTo>
                    <a:pt x="4497070" y="322580"/>
                    <a:pt x="4452620" y="309880"/>
                    <a:pt x="4445000" y="316230"/>
                  </a:cubicBezTo>
                  <a:cubicBezTo>
                    <a:pt x="4438650" y="323850"/>
                    <a:pt x="4457700" y="347980"/>
                    <a:pt x="4456430" y="367030"/>
                  </a:cubicBezTo>
                  <a:cubicBezTo>
                    <a:pt x="4453890" y="397510"/>
                    <a:pt x="4433570" y="457200"/>
                    <a:pt x="4408170" y="478790"/>
                  </a:cubicBezTo>
                  <a:cubicBezTo>
                    <a:pt x="4386580" y="497840"/>
                    <a:pt x="4353560" y="496570"/>
                    <a:pt x="4323080" y="501650"/>
                  </a:cubicBezTo>
                  <a:cubicBezTo>
                    <a:pt x="4292600" y="505460"/>
                    <a:pt x="4257040" y="506730"/>
                    <a:pt x="4225290" y="504190"/>
                  </a:cubicBezTo>
                  <a:cubicBezTo>
                    <a:pt x="4193540" y="501650"/>
                    <a:pt x="4157980" y="483870"/>
                    <a:pt x="4132580" y="486410"/>
                  </a:cubicBezTo>
                  <a:cubicBezTo>
                    <a:pt x="4116070" y="487680"/>
                    <a:pt x="4109720" y="499110"/>
                    <a:pt x="4091940" y="502920"/>
                  </a:cubicBezTo>
                  <a:cubicBezTo>
                    <a:pt x="4065270" y="508000"/>
                    <a:pt x="4018280" y="501650"/>
                    <a:pt x="3982720" y="502920"/>
                  </a:cubicBezTo>
                  <a:cubicBezTo>
                    <a:pt x="3947160" y="504190"/>
                    <a:pt x="3909060" y="506730"/>
                    <a:pt x="3876040" y="511810"/>
                  </a:cubicBezTo>
                  <a:cubicBezTo>
                    <a:pt x="3846830" y="516890"/>
                    <a:pt x="3823970" y="525780"/>
                    <a:pt x="3794760" y="532130"/>
                  </a:cubicBezTo>
                  <a:cubicBezTo>
                    <a:pt x="3761740" y="539750"/>
                    <a:pt x="3726180" y="549910"/>
                    <a:pt x="3690620" y="553720"/>
                  </a:cubicBezTo>
                  <a:cubicBezTo>
                    <a:pt x="3655060" y="557530"/>
                    <a:pt x="3619500" y="553720"/>
                    <a:pt x="3583940" y="553720"/>
                  </a:cubicBezTo>
                  <a:cubicBezTo>
                    <a:pt x="3548380" y="553720"/>
                    <a:pt x="3514090" y="553720"/>
                    <a:pt x="3477260" y="553720"/>
                  </a:cubicBezTo>
                  <a:cubicBezTo>
                    <a:pt x="3437890" y="553720"/>
                    <a:pt x="3395980" y="553720"/>
                    <a:pt x="3357880" y="553720"/>
                  </a:cubicBezTo>
                  <a:cubicBezTo>
                    <a:pt x="3321050" y="553720"/>
                    <a:pt x="3288030" y="553720"/>
                    <a:pt x="3252470" y="553720"/>
                  </a:cubicBezTo>
                  <a:cubicBezTo>
                    <a:pt x="3214370" y="552450"/>
                    <a:pt x="3172460" y="552450"/>
                    <a:pt x="3133090" y="551180"/>
                  </a:cubicBezTo>
                  <a:cubicBezTo>
                    <a:pt x="3094990" y="551180"/>
                    <a:pt x="3054350" y="549910"/>
                    <a:pt x="3021330" y="549910"/>
                  </a:cubicBezTo>
                  <a:cubicBezTo>
                    <a:pt x="2992120" y="548640"/>
                    <a:pt x="2970530" y="549910"/>
                    <a:pt x="2943860" y="546100"/>
                  </a:cubicBezTo>
                  <a:cubicBezTo>
                    <a:pt x="2912110" y="541020"/>
                    <a:pt x="2871470" y="527050"/>
                    <a:pt x="2840990" y="520700"/>
                  </a:cubicBezTo>
                  <a:cubicBezTo>
                    <a:pt x="2818130" y="515620"/>
                    <a:pt x="2790190" y="509270"/>
                    <a:pt x="2778760" y="509270"/>
                  </a:cubicBezTo>
                  <a:cubicBezTo>
                    <a:pt x="2774950" y="509270"/>
                    <a:pt x="2772410" y="509270"/>
                    <a:pt x="2771140" y="510540"/>
                  </a:cubicBezTo>
                  <a:cubicBezTo>
                    <a:pt x="2768600" y="511810"/>
                    <a:pt x="2767330" y="515620"/>
                    <a:pt x="2766060" y="518160"/>
                  </a:cubicBezTo>
                  <a:cubicBezTo>
                    <a:pt x="2763520" y="520700"/>
                    <a:pt x="2759710" y="525780"/>
                    <a:pt x="2759710" y="525780"/>
                  </a:cubicBezTo>
                  <a:cubicBezTo>
                    <a:pt x="2759710" y="525780"/>
                    <a:pt x="2754630" y="530860"/>
                    <a:pt x="2752090" y="532130"/>
                  </a:cubicBezTo>
                  <a:cubicBezTo>
                    <a:pt x="2749550" y="534670"/>
                    <a:pt x="2744470" y="538480"/>
                    <a:pt x="2743200" y="538480"/>
                  </a:cubicBezTo>
                  <a:cubicBezTo>
                    <a:pt x="2743200" y="538480"/>
                    <a:pt x="2738120" y="542290"/>
                    <a:pt x="2734310" y="543560"/>
                  </a:cubicBezTo>
                  <a:cubicBezTo>
                    <a:pt x="2731770" y="544830"/>
                    <a:pt x="2725420" y="547370"/>
                    <a:pt x="2725420" y="547370"/>
                  </a:cubicBezTo>
                  <a:cubicBezTo>
                    <a:pt x="2725420" y="547370"/>
                    <a:pt x="2719070" y="548640"/>
                    <a:pt x="2715260" y="549910"/>
                  </a:cubicBezTo>
                  <a:cubicBezTo>
                    <a:pt x="2711450" y="551180"/>
                    <a:pt x="2705100" y="552450"/>
                    <a:pt x="2705100" y="552450"/>
                  </a:cubicBezTo>
                  <a:cubicBezTo>
                    <a:pt x="2705100" y="552450"/>
                    <a:pt x="2698750" y="552450"/>
                    <a:pt x="2694940" y="551180"/>
                  </a:cubicBezTo>
                  <a:cubicBezTo>
                    <a:pt x="2692400" y="551180"/>
                    <a:pt x="2684780" y="551180"/>
                    <a:pt x="2684780" y="551180"/>
                  </a:cubicBezTo>
                  <a:cubicBezTo>
                    <a:pt x="2684780" y="551180"/>
                    <a:pt x="2678430" y="549910"/>
                    <a:pt x="2674620" y="548640"/>
                  </a:cubicBezTo>
                  <a:cubicBezTo>
                    <a:pt x="2672080" y="547370"/>
                    <a:pt x="2665730" y="546100"/>
                    <a:pt x="2665730" y="546100"/>
                  </a:cubicBezTo>
                  <a:cubicBezTo>
                    <a:pt x="2665730" y="546100"/>
                    <a:pt x="2659380" y="542290"/>
                    <a:pt x="2656840" y="541020"/>
                  </a:cubicBezTo>
                  <a:cubicBezTo>
                    <a:pt x="2653030" y="539750"/>
                    <a:pt x="2647950" y="535940"/>
                    <a:pt x="2647950" y="535940"/>
                  </a:cubicBezTo>
                  <a:cubicBezTo>
                    <a:pt x="2647950" y="535940"/>
                    <a:pt x="2642870" y="530860"/>
                    <a:pt x="2640330" y="528320"/>
                  </a:cubicBezTo>
                  <a:cubicBezTo>
                    <a:pt x="2637790" y="527050"/>
                    <a:pt x="2632710" y="521970"/>
                    <a:pt x="2632710" y="521970"/>
                  </a:cubicBezTo>
                  <a:cubicBezTo>
                    <a:pt x="2630170" y="521970"/>
                    <a:pt x="2574290" y="551180"/>
                    <a:pt x="2540000" y="554990"/>
                  </a:cubicBezTo>
                  <a:cubicBezTo>
                    <a:pt x="2498090" y="558800"/>
                    <a:pt x="2423160" y="537210"/>
                    <a:pt x="2401570" y="532130"/>
                  </a:cubicBezTo>
                  <a:cubicBezTo>
                    <a:pt x="2396490" y="530860"/>
                    <a:pt x="2395220" y="529590"/>
                    <a:pt x="2390140" y="529590"/>
                  </a:cubicBezTo>
                  <a:cubicBezTo>
                    <a:pt x="2381250" y="528320"/>
                    <a:pt x="2364740" y="529590"/>
                    <a:pt x="2348230" y="529590"/>
                  </a:cubicBezTo>
                  <a:cubicBezTo>
                    <a:pt x="2325370" y="529590"/>
                    <a:pt x="2292350" y="529590"/>
                    <a:pt x="2264410" y="528320"/>
                  </a:cubicBezTo>
                  <a:cubicBezTo>
                    <a:pt x="2237740" y="528320"/>
                    <a:pt x="2214880" y="528320"/>
                    <a:pt x="2188210" y="528320"/>
                  </a:cubicBezTo>
                  <a:cubicBezTo>
                    <a:pt x="2156460" y="528320"/>
                    <a:pt x="2119630" y="528320"/>
                    <a:pt x="2087880" y="527050"/>
                  </a:cubicBezTo>
                  <a:cubicBezTo>
                    <a:pt x="2058670" y="527050"/>
                    <a:pt x="2030730" y="527050"/>
                    <a:pt x="2001520" y="527050"/>
                  </a:cubicBezTo>
                  <a:cubicBezTo>
                    <a:pt x="1972310" y="527050"/>
                    <a:pt x="1943100" y="527050"/>
                    <a:pt x="1911350" y="525780"/>
                  </a:cubicBezTo>
                  <a:cubicBezTo>
                    <a:pt x="1878330" y="525780"/>
                    <a:pt x="1842770" y="525780"/>
                    <a:pt x="1809750" y="524510"/>
                  </a:cubicBezTo>
                  <a:cubicBezTo>
                    <a:pt x="1775460" y="524510"/>
                    <a:pt x="1743710" y="524510"/>
                    <a:pt x="1708150" y="524510"/>
                  </a:cubicBezTo>
                  <a:cubicBezTo>
                    <a:pt x="1668780" y="524510"/>
                    <a:pt x="1623060" y="524510"/>
                    <a:pt x="1584960" y="523240"/>
                  </a:cubicBezTo>
                  <a:cubicBezTo>
                    <a:pt x="1551940" y="523240"/>
                    <a:pt x="1525270" y="523240"/>
                    <a:pt x="1492250" y="523240"/>
                  </a:cubicBezTo>
                  <a:cubicBezTo>
                    <a:pt x="1455420" y="521970"/>
                    <a:pt x="1399540" y="521970"/>
                    <a:pt x="1371600" y="521970"/>
                  </a:cubicBezTo>
                  <a:cubicBezTo>
                    <a:pt x="1356360" y="521970"/>
                    <a:pt x="1346200" y="519430"/>
                    <a:pt x="1337310" y="521970"/>
                  </a:cubicBezTo>
                  <a:cubicBezTo>
                    <a:pt x="1332230" y="521970"/>
                    <a:pt x="1330960" y="524510"/>
                    <a:pt x="1323340" y="525780"/>
                  </a:cubicBezTo>
                  <a:cubicBezTo>
                    <a:pt x="1305560" y="529590"/>
                    <a:pt x="1256030" y="528320"/>
                    <a:pt x="1217930" y="528320"/>
                  </a:cubicBezTo>
                  <a:cubicBezTo>
                    <a:pt x="1173480" y="529590"/>
                    <a:pt x="1103630" y="532130"/>
                    <a:pt x="1075690" y="528320"/>
                  </a:cubicBezTo>
                  <a:cubicBezTo>
                    <a:pt x="1062990" y="525780"/>
                    <a:pt x="1057910" y="520700"/>
                    <a:pt x="1049020" y="519430"/>
                  </a:cubicBezTo>
                  <a:cubicBezTo>
                    <a:pt x="1041400" y="518160"/>
                    <a:pt x="1037590" y="519430"/>
                    <a:pt x="1027430" y="519430"/>
                  </a:cubicBezTo>
                  <a:cubicBezTo>
                    <a:pt x="1005840" y="519430"/>
                    <a:pt x="960120" y="519430"/>
                    <a:pt x="927100" y="519430"/>
                  </a:cubicBezTo>
                  <a:cubicBezTo>
                    <a:pt x="895350" y="519430"/>
                    <a:pt x="867410" y="519430"/>
                    <a:pt x="834390" y="520700"/>
                  </a:cubicBezTo>
                  <a:cubicBezTo>
                    <a:pt x="797560" y="520700"/>
                    <a:pt x="755650" y="521970"/>
                    <a:pt x="720090" y="521970"/>
                  </a:cubicBezTo>
                  <a:cubicBezTo>
                    <a:pt x="687070" y="521970"/>
                    <a:pt x="659130" y="521970"/>
                    <a:pt x="626110" y="523240"/>
                  </a:cubicBezTo>
                  <a:cubicBezTo>
                    <a:pt x="589280" y="523240"/>
                    <a:pt x="547370" y="524510"/>
                    <a:pt x="511810" y="525780"/>
                  </a:cubicBezTo>
                  <a:cubicBezTo>
                    <a:pt x="478790" y="525780"/>
                    <a:pt x="447040" y="525780"/>
                    <a:pt x="417830" y="527050"/>
                  </a:cubicBezTo>
                  <a:cubicBezTo>
                    <a:pt x="391160" y="528320"/>
                    <a:pt x="361950" y="524510"/>
                    <a:pt x="342900" y="529590"/>
                  </a:cubicBezTo>
                  <a:cubicBezTo>
                    <a:pt x="328930" y="533400"/>
                    <a:pt x="325120" y="541020"/>
                    <a:pt x="311150" y="546100"/>
                  </a:cubicBezTo>
                  <a:cubicBezTo>
                    <a:pt x="285750" y="556260"/>
                    <a:pt x="240030" y="571500"/>
                    <a:pt x="205740" y="574040"/>
                  </a:cubicBezTo>
                  <a:cubicBezTo>
                    <a:pt x="172720" y="577850"/>
                    <a:pt x="132080" y="582930"/>
                    <a:pt x="106680" y="567690"/>
                  </a:cubicBezTo>
                  <a:cubicBezTo>
                    <a:pt x="80010" y="552450"/>
                    <a:pt x="53340" y="513080"/>
                    <a:pt x="49530" y="485140"/>
                  </a:cubicBezTo>
                  <a:cubicBezTo>
                    <a:pt x="45720" y="461010"/>
                    <a:pt x="60960" y="425450"/>
                    <a:pt x="73660" y="408940"/>
                  </a:cubicBezTo>
                  <a:cubicBezTo>
                    <a:pt x="82550" y="398780"/>
                    <a:pt x="106680" y="396240"/>
                    <a:pt x="106680" y="391160"/>
                  </a:cubicBezTo>
                  <a:cubicBezTo>
                    <a:pt x="107950" y="389890"/>
                    <a:pt x="104140" y="388620"/>
                    <a:pt x="101600" y="386080"/>
                  </a:cubicBezTo>
                  <a:cubicBezTo>
                    <a:pt x="99060" y="382270"/>
                    <a:pt x="95250" y="374650"/>
                    <a:pt x="92710" y="369570"/>
                  </a:cubicBezTo>
                  <a:cubicBezTo>
                    <a:pt x="91440" y="363220"/>
                    <a:pt x="90170" y="358140"/>
                    <a:pt x="88900" y="351790"/>
                  </a:cubicBezTo>
                  <a:cubicBezTo>
                    <a:pt x="87630" y="345440"/>
                    <a:pt x="87630" y="339090"/>
                    <a:pt x="88900" y="332740"/>
                  </a:cubicBezTo>
                  <a:cubicBezTo>
                    <a:pt x="90170" y="327660"/>
                    <a:pt x="91440" y="321310"/>
                    <a:pt x="92710" y="314960"/>
                  </a:cubicBezTo>
                  <a:cubicBezTo>
                    <a:pt x="95250" y="309880"/>
                    <a:pt x="99060" y="302260"/>
                    <a:pt x="101600" y="298450"/>
                  </a:cubicBezTo>
                  <a:cubicBezTo>
                    <a:pt x="102870" y="297180"/>
                    <a:pt x="105410" y="297180"/>
                    <a:pt x="105410" y="295910"/>
                  </a:cubicBezTo>
                  <a:cubicBezTo>
                    <a:pt x="105410" y="287020"/>
                    <a:pt x="78740" y="246380"/>
                    <a:pt x="68580" y="231140"/>
                  </a:cubicBezTo>
                  <a:cubicBezTo>
                    <a:pt x="63500" y="223520"/>
                    <a:pt x="57150" y="213360"/>
                    <a:pt x="54610" y="212090"/>
                  </a:cubicBezTo>
                  <a:cubicBezTo>
                    <a:pt x="54610" y="210820"/>
                    <a:pt x="54610" y="210820"/>
                    <a:pt x="53340" y="210820"/>
                  </a:cubicBezTo>
                  <a:cubicBezTo>
                    <a:pt x="52070" y="210820"/>
                    <a:pt x="44450" y="207010"/>
                    <a:pt x="44450" y="207010"/>
                  </a:cubicBezTo>
                  <a:cubicBezTo>
                    <a:pt x="44450" y="207010"/>
                    <a:pt x="38100" y="203200"/>
                    <a:pt x="35560" y="201930"/>
                  </a:cubicBezTo>
                  <a:cubicBezTo>
                    <a:pt x="33020" y="200660"/>
                    <a:pt x="27940" y="196850"/>
                    <a:pt x="27940" y="196850"/>
                  </a:cubicBezTo>
                  <a:cubicBezTo>
                    <a:pt x="27940" y="195580"/>
                    <a:pt x="22860" y="191770"/>
                    <a:pt x="21590" y="189230"/>
                  </a:cubicBezTo>
                  <a:cubicBezTo>
                    <a:pt x="19050" y="186690"/>
                    <a:pt x="13970" y="181610"/>
                    <a:pt x="13970" y="181610"/>
                  </a:cubicBezTo>
                  <a:cubicBezTo>
                    <a:pt x="13970" y="181610"/>
                    <a:pt x="11430" y="175260"/>
                    <a:pt x="10160" y="172720"/>
                  </a:cubicBezTo>
                  <a:cubicBezTo>
                    <a:pt x="7620" y="170180"/>
                    <a:pt x="5080" y="163830"/>
                    <a:pt x="5080" y="163830"/>
                  </a:cubicBezTo>
                  <a:cubicBezTo>
                    <a:pt x="5080" y="163830"/>
                    <a:pt x="3810" y="157480"/>
                    <a:pt x="2540" y="153670"/>
                  </a:cubicBezTo>
                  <a:cubicBezTo>
                    <a:pt x="2540" y="151130"/>
                    <a:pt x="0" y="144780"/>
                    <a:pt x="0" y="144780"/>
                  </a:cubicBezTo>
                  <a:cubicBezTo>
                    <a:pt x="0" y="144780"/>
                    <a:pt x="0" y="138430"/>
                    <a:pt x="0" y="134620"/>
                  </a:cubicBezTo>
                  <a:cubicBezTo>
                    <a:pt x="0" y="130810"/>
                    <a:pt x="0" y="124460"/>
                    <a:pt x="0" y="124460"/>
                  </a:cubicBezTo>
                  <a:moveTo>
                    <a:pt x="842010" y="166370"/>
                  </a:moveTo>
                  <a:cubicBezTo>
                    <a:pt x="873760" y="170180"/>
                    <a:pt x="871220" y="166370"/>
                    <a:pt x="871220" y="165100"/>
                  </a:cubicBezTo>
                  <a:cubicBezTo>
                    <a:pt x="869950" y="163830"/>
                    <a:pt x="871220" y="163830"/>
                    <a:pt x="869950" y="162560"/>
                  </a:cubicBezTo>
                  <a:cubicBezTo>
                    <a:pt x="868680" y="161290"/>
                    <a:pt x="842010" y="166370"/>
                    <a:pt x="842010" y="166370"/>
                  </a:cubicBezTo>
                </a:path>
              </a:pathLst>
            </a:custGeom>
            <a:solidFill>
              <a:srgbClr val="14B2A8"/>
            </a:solidFill>
            <a:ln cap="sq">
              <a:noFill/>
              <a:prstDash val="solid"/>
              <a:miter/>
            </a:ln>
          </p:spPr>
        </p:sp>
      </p:grpSp>
      <p:grpSp>
        <p:nvGrpSpPr>
          <p:cNvPr name="Group 10" id="10"/>
          <p:cNvGrpSpPr/>
          <p:nvPr/>
        </p:nvGrpSpPr>
        <p:grpSpPr>
          <a:xfrm rot="0">
            <a:off x="14189393" y="6675120"/>
            <a:ext cx="77152" cy="77152"/>
            <a:chOff x="0" y="0"/>
            <a:chExt cx="102870" cy="102870"/>
          </a:xfrm>
        </p:grpSpPr>
        <p:sp>
          <p:nvSpPr>
            <p:cNvPr name="Freeform 11" id="11"/>
            <p:cNvSpPr/>
            <p:nvPr/>
          </p:nvSpPr>
          <p:spPr>
            <a:xfrm flipH="false" flipV="false" rot="0">
              <a:off x="50800" y="-267970"/>
              <a:ext cx="726440" cy="679450"/>
            </a:xfrm>
            <a:custGeom>
              <a:avLst/>
              <a:gdLst/>
              <a:ahLst/>
              <a:cxnLst/>
              <a:rect r="r" b="b" t="t" l="l"/>
              <a:pathLst>
                <a:path h="679450" w="726440">
                  <a:moveTo>
                    <a:pt x="0" y="318770"/>
                  </a:moveTo>
                  <a:cubicBezTo>
                    <a:pt x="13970" y="241300"/>
                    <a:pt x="52070" y="205740"/>
                    <a:pt x="55880" y="187960"/>
                  </a:cubicBezTo>
                  <a:cubicBezTo>
                    <a:pt x="58420" y="179070"/>
                    <a:pt x="54610" y="173990"/>
                    <a:pt x="54610" y="168910"/>
                  </a:cubicBezTo>
                  <a:cubicBezTo>
                    <a:pt x="54610" y="165100"/>
                    <a:pt x="55880" y="161290"/>
                    <a:pt x="55880" y="158750"/>
                  </a:cubicBezTo>
                  <a:cubicBezTo>
                    <a:pt x="55880" y="154940"/>
                    <a:pt x="55880" y="148590"/>
                    <a:pt x="55880" y="148590"/>
                  </a:cubicBezTo>
                  <a:cubicBezTo>
                    <a:pt x="55880" y="148590"/>
                    <a:pt x="58420" y="142240"/>
                    <a:pt x="59690" y="138430"/>
                  </a:cubicBezTo>
                  <a:cubicBezTo>
                    <a:pt x="59690" y="134620"/>
                    <a:pt x="62230" y="128270"/>
                    <a:pt x="62230" y="128270"/>
                  </a:cubicBezTo>
                  <a:cubicBezTo>
                    <a:pt x="62230" y="128270"/>
                    <a:pt x="66040" y="123190"/>
                    <a:pt x="67310" y="119380"/>
                  </a:cubicBezTo>
                  <a:cubicBezTo>
                    <a:pt x="68580" y="116840"/>
                    <a:pt x="72390" y="111760"/>
                    <a:pt x="72390" y="111760"/>
                  </a:cubicBezTo>
                  <a:cubicBezTo>
                    <a:pt x="72390" y="111760"/>
                    <a:pt x="77470" y="106680"/>
                    <a:pt x="80010" y="104140"/>
                  </a:cubicBezTo>
                  <a:cubicBezTo>
                    <a:pt x="82550" y="101600"/>
                    <a:pt x="86360" y="96520"/>
                    <a:pt x="86360" y="96520"/>
                  </a:cubicBezTo>
                  <a:cubicBezTo>
                    <a:pt x="87630" y="96520"/>
                    <a:pt x="92710" y="92710"/>
                    <a:pt x="95250" y="91440"/>
                  </a:cubicBezTo>
                  <a:cubicBezTo>
                    <a:pt x="99060" y="90170"/>
                    <a:pt x="104140" y="86360"/>
                    <a:pt x="104140" y="86360"/>
                  </a:cubicBezTo>
                  <a:cubicBezTo>
                    <a:pt x="104140" y="86360"/>
                    <a:pt x="110490" y="83820"/>
                    <a:pt x="114300" y="82550"/>
                  </a:cubicBezTo>
                  <a:cubicBezTo>
                    <a:pt x="116840" y="82550"/>
                    <a:pt x="123190" y="80010"/>
                    <a:pt x="123190" y="80010"/>
                  </a:cubicBezTo>
                  <a:cubicBezTo>
                    <a:pt x="124460" y="80010"/>
                    <a:pt x="130810" y="80010"/>
                    <a:pt x="133350" y="78740"/>
                  </a:cubicBezTo>
                  <a:cubicBezTo>
                    <a:pt x="137160" y="78740"/>
                    <a:pt x="143510" y="78740"/>
                    <a:pt x="143510" y="78740"/>
                  </a:cubicBezTo>
                  <a:cubicBezTo>
                    <a:pt x="143510" y="78740"/>
                    <a:pt x="151130" y="80010"/>
                    <a:pt x="153670" y="80010"/>
                  </a:cubicBezTo>
                  <a:cubicBezTo>
                    <a:pt x="157480" y="81280"/>
                    <a:pt x="163830" y="82550"/>
                    <a:pt x="163830" y="82550"/>
                  </a:cubicBezTo>
                  <a:cubicBezTo>
                    <a:pt x="163830" y="82550"/>
                    <a:pt x="168910" y="86360"/>
                    <a:pt x="172720" y="86360"/>
                  </a:cubicBezTo>
                  <a:cubicBezTo>
                    <a:pt x="181610" y="83820"/>
                    <a:pt x="194310" y="49530"/>
                    <a:pt x="213360" y="35560"/>
                  </a:cubicBezTo>
                  <a:cubicBezTo>
                    <a:pt x="237490" y="19050"/>
                    <a:pt x="281940" y="8890"/>
                    <a:pt x="314960" y="3810"/>
                  </a:cubicBezTo>
                  <a:cubicBezTo>
                    <a:pt x="342900" y="0"/>
                    <a:pt x="370840" y="2540"/>
                    <a:pt x="398780" y="6350"/>
                  </a:cubicBezTo>
                  <a:cubicBezTo>
                    <a:pt x="426720" y="8890"/>
                    <a:pt x="455930" y="6350"/>
                    <a:pt x="480060" y="22860"/>
                  </a:cubicBezTo>
                  <a:cubicBezTo>
                    <a:pt x="511810" y="41910"/>
                    <a:pt x="552450" y="100330"/>
                    <a:pt x="562610" y="132080"/>
                  </a:cubicBezTo>
                  <a:cubicBezTo>
                    <a:pt x="568960" y="152400"/>
                    <a:pt x="557530" y="166370"/>
                    <a:pt x="562610" y="184150"/>
                  </a:cubicBezTo>
                  <a:cubicBezTo>
                    <a:pt x="571500" y="209550"/>
                    <a:pt x="600710" y="240030"/>
                    <a:pt x="618490" y="265430"/>
                  </a:cubicBezTo>
                  <a:cubicBezTo>
                    <a:pt x="635000" y="289560"/>
                    <a:pt x="652780" y="317500"/>
                    <a:pt x="666750" y="335280"/>
                  </a:cubicBezTo>
                  <a:cubicBezTo>
                    <a:pt x="675640" y="345440"/>
                    <a:pt x="684530" y="347980"/>
                    <a:pt x="690880" y="359410"/>
                  </a:cubicBezTo>
                  <a:cubicBezTo>
                    <a:pt x="702310" y="375920"/>
                    <a:pt x="713740" y="403860"/>
                    <a:pt x="718820" y="430530"/>
                  </a:cubicBezTo>
                  <a:cubicBezTo>
                    <a:pt x="723900" y="464820"/>
                    <a:pt x="726440" y="514350"/>
                    <a:pt x="711200" y="548640"/>
                  </a:cubicBezTo>
                  <a:cubicBezTo>
                    <a:pt x="694690" y="584200"/>
                    <a:pt x="656590" y="623570"/>
                    <a:pt x="622300" y="638810"/>
                  </a:cubicBezTo>
                  <a:cubicBezTo>
                    <a:pt x="591820" y="652780"/>
                    <a:pt x="552450" y="645160"/>
                    <a:pt x="519430" y="646430"/>
                  </a:cubicBezTo>
                  <a:cubicBezTo>
                    <a:pt x="486410" y="647700"/>
                    <a:pt x="445770" y="646430"/>
                    <a:pt x="425450" y="646430"/>
                  </a:cubicBezTo>
                  <a:cubicBezTo>
                    <a:pt x="414020" y="646430"/>
                    <a:pt x="407670" y="642620"/>
                    <a:pt x="401320" y="645160"/>
                  </a:cubicBezTo>
                  <a:cubicBezTo>
                    <a:pt x="393700" y="646430"/>
                    <a:pt x="391160" y="655320"/>
                    <a:pt x="382270" y="659130"/>
                  </a:cubicBezTo>
                  <a:cubicBezTo>
                    <a:pt x="365760" y="666750"/>
                    <a:pt x="328930" y="671830"/>
                    <a:pt x="300990" y="673100"/>
                  </a:cubicBezTo>
                  <a:cubicBezTo>
                    <a:pt x="271780" y="674370"/>
                    <a:pt x="237490" y="679450"/>
                    <a:pt x="210820" y="668020"/>
                  </a:cubicBezTo>
                  <a:cubicBezTo>
                    <a:pt x="180340" y="655320"/>
                    <a:pt x="152400" y="617220"/>
                    <a:pt x="128270" y="594360"/>
                  </a:cubicBezTo>
                  <a:cubicBezTo>
                    <a:pt x="106680" y="574040"/>
                    <a:pt x="83820" y="546100"/>
                    <a:pt x="69850" y="538480"/>
                  </a:cubicBezTo>
                  <a:cubicBezTo>
                    <a:pt x="63500" y="534670"/>
                    <a:pt x="57150" y="537210"/>
                    <a:pt x="54610" y="534670"/>
                  </a:cubicBezTo>
                  <a:cubicBezTo>
                    <a:pt x="50800" y="530860"/>
                    <a:pt x="52070" y="523240"/>
                    <a:pt x="48260" y="519430"/>
                  </a:cubicBezTo>
                  <a:cubicBezTo>
                    <a:pt x="46990" y="515620"/>
                    <a:pt x="43180" y="514350"/>
                    <a:pt x="40640" y="511810"/>
                  </a:cubicBezTo>
                  <a:cubicBezTo>
                    <a:pt x="38100" y="510540"/>
                    <a:pt x="33020" y="505460"/>
                    <a:pt x="33020" y="505460"/>
                  </a:cubicBezTo>
                  <a:cubicBezTo>
                    <a:pt x="33020" y="505460"/>
                    <a:pt x="27940" y="500380"/>
                    <a:pt x="26670" y="497840"/>
                  </a:cubicBezTo>
                  <a:cubicBezTo>
                    <a:pt x="24130" y="495300"/>
                    <a:pt x="20320" y="488950"/>
                    <a:pt x="20320" y="488950"/>
                  </a:cubicBezTo>
                  <a:cubicBezTo>
                    <a:pt x="20320" y="488950"/>
                    <a:pt x="16510" y="482600"/>
                    <a:pt x="15240" y="480060"/>
                  </a:cubicBezTo>
                  <a:cubicBezTo>
                    <a:pt x="13970" y="476250"/>
                    <a:pt x="11430" y="469900"/>
                    <a:pt x="11430" y="469900"/>
                  </a:cubicBezTo>
                  <a:cubicBezTo>
                    <a:pt x="11430" y="469900"/>
                    <a:pt x="10160" y="463550"/>
                    <a:pt x="10160" y="459740"/>
                  </a:cubicBezTo>
                  <a:cubicBezTo>
                    <a:pt x="8890" y="455930"/>
                    <a:pt x="7620" y="449580"/>
                    <a:pt x="7620" y="449580"/>
                  </a:cubicBezTo>
                  <a:cubicBezTo>
                    <a:pt x="7620" y="449580"/>
                    <a:pt x="8890" y="443230"/>
                    <a:pt x="8890" y="439420"/>
                  </a:cubicBezTo>
                  <a:cubicBezTo>
                    <a:pt x="8890" y="435610"/>
                    <a:pt x="8890" y="429260"/>
                    <a:pt x="8890" y="429260"/>
                  </a:cubicBezTo>
                  <a:cubicBezTo>
                    <a:pt x="8890" y="429260"/>
                    <a:pt x="11430" y="421640"/>
                    <a:pt x="12700" y="419100"/>
                  </a:cubicBezTo>
                  <a:cubicBezTo>
                    <a:pt x="13970" y="415290"/>
                    <a:pt x="15240" y="408940"/>
                    <a:pt x="15240" y="408940"/>
                  </a:cubicBezTo>
                  <a:cubicBezTo>
                    <a:pt x="16510" y="408940"/>
                    <a:pt x="19050" y="402590"/>
                    <a:pt x="21590" y="400050"/>
                  </a:cubicBezTo>
                  <a:cubicBezTo>
                    <a:pt x="22860" y="397510"/>
                    <a:pt x="26670" y="391160"/>
                    <a:pt x="26670" y="391160"/>
                  </a:cubicBezTo>
                  <a:cubicBezTo>
                    <a:pt x="26670" y="391160"/>
                    <a:pt x="27940" y="389890"/>
                    <a:pt x="27940" y="389890"/>
                  </a:cubicBezTo>
                  <a:cubicBezTo>
                    <a:pt x="27940" y="388620"/>
                    <a:pt x="26670" y="388620"/>
                    <a:pt x="25400" y="387350"/>
                  </a:cubicBezTo>
                  <a:cubicBezTo>
                    <a:pt x="22860" y="386080"/>
                    <a:pt x="21590" y="382270"/>
                    <a:pt x="19050" y="379730"/>
                  </a:cubicBezTo>
                  <a:cubicBezTo>
                    <a:pt x="17780" y="377190"/>
                    <a:pt x="13970" y="374650"/>
                    <a:pt x="12700" y="372110"/>
                  </a:cubicBezTo>
                  <a:cubicBezTo>
                    <a:pt x="12700" y="370840"/>
                    <a:pt x="11430" y="369570"/>
                    <a:pt x="11430" y="368300"/>
                  </a:cubicBezTo>
                  <a:cubicBezTo>
                    <a:pt x="10160" y="367030"/>
                    <a:pt x="8890" y="365760"/>
                    <a:pt x="8890" y="364490"/>
                  </a:cubicBezTo>
                  <a:cubicBezTo>
                    <a:pt x="7620" y="361950"/>
                    <a:pt x="6350" y="358140"/>
                    <a:pt x="5080" y="355600"/>
                  </a:cubicBezTo>
                  <a:cubicBezTo>
                    <a:pt x="5080" y="353060"/>
                    <a:pt x="2540" y="349250"/>
                    <a:pt x="2540" y="346710"/>
                  </a:cubicBezTo>
                  <a:cubicBezTo>
                    <a:pt x="1270" y="345440"/>
                    <a:pt x="1270" y="344170"/>
                    <a:pt x="1270" y="341630"/>
                  </a:cubicBezTo>
                  <a:cubicBezTo>
                    <a:pt x="1270" y="340360"/>
                    <a:pt x="0" y="339090"/>
                    <a:pt x="0" y="337820"/>
                  </a:cubicBezTo>
                  <a:cubicBezTo>
                    <a:pt x="0" y="335280"/>
                    <a:pt x="0" y="331470"/>
                    <a:pt x="0" y="327660"/>
                  </a:cubicBezTo>
                  <a:cubicBezTo>
                    <a:pt x="0" y="325120"/>
                    <a:pt x="0" y="318770"/>
                    <a:pt x="0" y="318770"/>
                  </a:cubicBezTo>
                </a:path>
              </a:pathLst>
            </a:custGeom>
            <a:solidFill>
              <a:srgbClr val="14B2A8"/>
            </a:solidFill>
            <a:ln cap="sq">
              <a:noFill/>
              <a:prstDash val="solid"/>
              <a:miter/>
            </a:ln>
          </p:spPr>
        </p:sp>
      </p:grpSp>
      <p:grpSp>
        <p:nvGrpSpPr>
          <p:cNvPr name="Group 12" id="12"/>
          <p:cNvGrpSpPr/>
          <p:nvPr/>
        </p:nvGrpSpPr>
        <p:grpSpPr>
          <a:xfrm rot="0">
            <a:off x="14190345" y="6486525"/>
            <a:ext cx="558165" cy="531495"/>
            <a:chOff x="0" y="0"/>
            <a:chExt cx="744220" cy="708660"/>
          </a:xfrm>
        </p:grpSpPr>
        <p:sp>
          <p:nvSpPr>
            <p:cNvPr name="Freeform 13" id="13"/>
            <p:cNvSpPr/>
            <p:nvPr/>
          </p:nvSpPr>
          <p:spPr>
            <a:xfrm flipH="false" flipV="false" rot="0">
              <a:off x="50800" y="44450"/>
              <a:ext cx="642620" cy="613410"/>
            </a:xfrm>
            <a:custGeom>
              <a:avLst/>
              <a:gdLst/>
              <a:ahLst/>
              <a:cxnLst/>
              <a:rect r="r" b="b" t="t" l="l"/>
              <a:pathLst>
                <a:path h="613410" w="642620">
                  <a:moveTo>
                    <a:pt x="0" y="215900"/>
                  </a:moveTo>
                  <a:cubicBezTo>
                    <a:pt x="50800" y="49530"/>
                    <a:pt x="95250" y="34290"/>
                    <a:pt x="129540" y="25400"/>
                  </a:cubicBezTo>
                  <a:cubicBezTo>
                    <a:pt x="158750" y="16510"/>
                    <a:pt x="198120" y="20320"/>
                    <a:pt x="220980" y="20320"/>
                  </a:cubicBezTo>
                  <a:cubicBezTo>
                    <a:pt x="233680" y="20320"/>
                    <a:pt x="243840" y="22860"/>
                    <a:pt x="251460" y="20320"/>
                  </a:cubicBezTo>
                  <a:cubicBezTo>
                    <a:pt x="256540" y="19050"/>
                    <a:pt x="257810" y="13970"/>
                    <a:pt x="264160" y="11430"/>
                  </a:cubicBezTo>
                  <a:cubicBezTo>
                    <a:pt x="280670" y="6350"/>
                    <a:pt x="337820" y="0"/>
                    <a:pt x="364490" y="6350"/>
                  </a:cubicBezTo>
                  <a:cubicBezTo>
                    <a:pt x="383540" y="11430"/>
                    <a:pt x="393700" y="25400"/>
                    <a:pt x="411480" y="35560"/>
                  </a:cubicBezTo>
                  <a:cubicBezTo>
                    <a:pt x="433070" y="46990"/>
                    <a:pt x="463550" y="54610"/>
                    <a:pt x="485140" y="68580"/>
                  </a:cubicBezTo>
                  <a:cubicBezTo>
                    <a:pt x="506730" y="83820"/>
                    <a:pt x="521970" y="105410"/>
                    <a:pt x="541020" y="124460"/>
                  </a:cubicBezTo>
                  <a:cubicBezTo>
                    <a:pt x="560070" y="143510"/>
                    <a:pt x="582930" y="160020"/>
                    <a:pt x="598170" y="184150"/>
                  </a:cubicBezTo>
                  <a:cubicBezTo>
                    <a:pt x="614680" y="209550"/>
                    <a:pt x="626110" y="246380"/>
                    <a:pt x="632460" y="274320"/>
                  </a:cubicBezTo>
                  <a:cubicBezTo>
                    <a:pt x="638810" y="294640"/>
                    <a:pt x="641350" y="320040"/>
                    <a:pt x="641350" y="331470"/>
                  </a:cubicBezTo>
                  <a:cubicBezTo>
                    <a:pt x="642620" y="336550"/>
                    <a:pt x="641350" y="337820"/>
                    <a:pt x="641350" y="341630"/>
                  </a:cubicBezTo>
                  <a:cubicBezTo>
                    <a:pt x="641350" y="344170"/>
                    <a:pt x="642620" y="347980"/>
                    <a:pt x="642620" y="350520"/>
                  </a:cubicBezTo>
                  <a:cubicBezTo>
                    <a:pt x="641350" y="353060"/>
                    <a:pt x="641350" y="354330"/>
                    <a:pt x="641350" y="355600"/>
                  </a:cubicBezTo>
                  <a:cubicBezTo>
                    <a:pt x="640080" y="356870"/>
                    <a:pt x="641350" y="358140"/>
                    <a:pt x="640080" y="360680"/>
                  </a:cubicBezTo>
                  <a:cubicBezTo>
                    <a:pt x="640080" y="363220"/>
                    <a:pt x="637540" y="367030"/>
                    <a:pt x="637540" y="369570"/>
                  </a:cubicBezTo>
                  <a:cubicBezTo>
                    <a:pt x="636270" y="372110"/>
                    <a:pt x="636270" y="375920"/>
                    <a:pt x="635000" y="378460"/>
                  </a:cubicBezTo>
                  <a:cubicBezTo>
                    <a:pt x="633730" y="381000"/>
                    <a:pt x="632460" y="381000"/>
                    <a:pt x="632460" y="383540"/>
                  </a:cubicBezTo>
                  <a:cubicBezTo>
                    <a:pt x="631190" y="384810"/>
                    <a:pt x="631190" y="386080"/>
                    <a:pt x="629920" y="387350"/>
                  </a:cubicBezTo>
                  <a:cubicBezTo>
                    <a:pt x="628650" y="389890"/>
                    <a:pt x="626110" y="392430"/>
                    <a:pt x="623570" y="394970"/>
                  </a:cubicBezTo>
                  <a:cubicBezTo>
                    <a:pt x="622300" y="397510"/>
                    <a:pt x="621030" y="401320"/>
                    <a:pt x="618490" y="402590"/>
                  </a:cubicBezTo>
                  <a:cubicBezTo>
                    <a:pt x="617220" y="403860"/>
                    <a:pt x="615950" y="405130"/>
                    <a:pt x="614680" y="406400"/>
                  </a:cubicBezTo>
                  <a:cubicBezTo>
                    <a:pt x="613410" y="406400"/>
                    <a:pt x="613410" y="408940"/>
                    <a:pt x="612140" y="410210"/>
                  </a:cubicBezTo>
                  <a:cubicBezTo>
                    <a:pt x="609600" y="411480"/>
                    <a:pt x="607060" y="412750"/>
                    <a:pt x="603250" y="415290"/>
                  </a:cubicBezTo>
                  <a:cubicBezTo>
                    <a:pt x="600710" y="416560"/>
                    <a:pt x="598170" y="419100"/>
                    <a:pt x="595630" y="420370"/>
                  </a:cubicBezTo>
                  <a:cubicBezTo>
                    <a:pt x="594360" y="421640"/>
                    <a:pt x="593090" y="421640"/>
                    <a:pt x="591820" y="421640"/>
                  </a:cubicBezTo>
                  <a:cubicBezTo>
                    <a:pt x="590550" y="422910"/>
                    <a:pt x="589280" y="424180"/>
                    <a:pt x="588010" y="424180"/>
                  </a:cubicBezTo>
                  <a:cubicBezTo>
                    <a:pt x="585470" y="425450"/>
                    <a:pt x="581660" y="425450"/>
                    <a:pt x="577850" y="426720"/>
                  </a:cubicBezTo>
                  <a:cubicBezTo>
                    <a:pt x="575310" y="427990"/>
                    <a:pt x="571500" y="429260"/>
                    <a:pt x="568960" y="430530"/>
                  </a:cubicBezTo>
                  <a:cubicBezTo>
                    <a:pt x="567690" y="430530"/>
                    <a:pt x="566420" y="430530"/>
                    <a:pt x="563880" y="430530"/>
                  </a:cubicBezTo>
                  <a:cubicBezTo>
                    <a:pt x="562610" y="430530"/>
                    <a:pt x="561340" y="431800"/>
                    <a:pt x="560070" y="431800"/>
                  </a:cubicBezTo>
                  <a:cubicBezTo>
                    <a:pt x="557530" y="431800"/>
                    <a:pt x="553720" y="430530"/>
                    <a:pt x="549910" y="430530"/>
                  </a:cubicBezTo>
                  <a:cubicBezTo>
                    <a:pt x="547370" y="430530"/>
                    <a:pt x="543560" y="430530"/>
                    <a:pt x="539750" y="430530"/>
                  </a:cubicBezTo>
                  <a:cubicBezTo>
                    <a:pt x="538480" y="430530"/>
                    <a:pt x="537210" y="429260"/>
                    <a:pt x="535940" y="429260"/>
                  </a:cubicBezTo>
                  <a:cubicBezTo>
                    <a:pt x="535940" y="429260"/>
                    <a:pt x="534670" y="429260"/>
                    <a:pt x="534670" y="429260"/>
                  </a:cubicBezTo>
                  <a:cubicBezTo>
                    <a:pt x="533400" y="429260"/>
                    <a:pt x="529590" y="430530"/>
                    <a:pt x="528320" y="433070"/>
                  </a:cubicBezTo>
                  <a:cubicBezTo>
                    <a:pt x="525780" y="439420"/>
                    <a:pt x="544830" y="466090"/>
                    <a:pt x="541020" y="485140"/>
                  </a:cubicBezTo>
                  <a:cubicBezTo>
                    <a:pt x="535940" y="511810"/>
                    <a:pt x="500380" y="552450"/>
                    <a:pt x="473710" y="572770"/>
                  </a:cubicBezTo>
                  <a:cubicBezTo>
                    <a:pt x="448310" y="591820"/>
                    <a:pt x="417830" y="598170"/>
                    <a:pt x="387350" y="604520"/>
                  </a:cubicBezTo>
                  <a:cubicBezTo>
                    <a:pt x="356870" y="612140"/>
                    <a:pt x="322580" y="613410"/>
                    <a:pt x="288290" y="613410"/>
                  </a:cubicBezTo>
                  <a:cubicBezTo>
                    <a:pt x="252730" y="612140"/>
                    <a:pt x="210820" y="610870"/>
                    <a:pt x="180340" y="598170"/>
                  </a:cubicBezTo>
                  <a:cubicBezTo>
                    <a:pt x="152400" y="588010"/>
                    <a:pt x="130810" y="567690"/>
                    <a:pt x="111760" y="546100"/>
                  </a:cubicBezTo>
                  <a:cubicBezTo>
                    <a:pt x="91440" y="524510"/>
                    <a:pt x="71120" y="495300"/>
                    <a:pt x="60960" y="467360"/>
                  </a:cubicBezTo>
                  <a:cubicBezTo>
                    <a:pt x="52070" y="443230"/>
                    <a:pt x="53340" y="419100"/>
                    <a:pt x="49530" y="392430"/>
                  </a:cubicBezTo>
                  <a:cubicBezTo>
                    <a:pt x="45720" y="360680"/>
                    <a:pt x="46990" y="322580"/>
                    <a:pt x="38100" y="292100"/>
                  </a:cubicBezTo>
                  <a:cubicBezTo>
                    <a:pt x="29210" y="264160"/>
                    <a:pt x="0" y="215900"/>
                    <a:pt x="0" y="215900"/>
                  </a:cubicBezTo>
                  <a:moveTo>
                    <a:pt x="157480" y="185420"/>
                  </a:moveTo>
                  <a:cubicBezTo>
                    <a:pt x="158750" y="186690"/>
                    <a:pt x="158750" y="185420"/>
                    <a:pt x="158750" y="185420"/>
                  </a:cubicBezTo>
                  <a:cubicBezTo>
                    <a:pt x="158750" y="185420"/>
                    <a:pt x="157480" y="185420"/>
                    <a:pt x="157480" y="185420"/>
                  </a:cubicBezTo>
                </a:path>
              </a:pathLst>
            </a:custGeom>
            <a:solidFill>
              <a:srgbClr val="14B2A8"/>
            </a:solidFill>
            <a:ln cap="sq">
              <a:noFill/>
              <a:prstDash val="solid"/>
              <a:miter/>
            </a:ln>
          </p:spPr>
        </p:sp>
      </p:grpSp>
      <p:grpSp>
        <p:nvGrpSpPr>
          <p:cNvPr name="Group 14" id="14"/>
          <p:cNvGrpSpPr/>
          <p:nvPr/>
        </p:nvGrpSpPr>
        <p:grpSpPr>
          <a:xfrm rot="0">
            <a:off x="14773275" y="6415088"/>
            <a:ext cx="560070" cy="602932"/>
            <a:chOff x="0" y="0"/>
            <a:chExt cx="746760" cy="803910"/>
          </a:xfrm>
        </p:grpSpPr>
        <p:sp>
          <p:nvSpPr>
            <p:cNvPr name="Freeform 15" id="15"/>
            <p:cNvSpPr/>
            <p:nvPr/>
          </p:nvSpPr>
          <p:spPr>
            <a:xfrm flipH="false" flipV="false" rot="0">
              <a:off x="50800" y="50800"/>
              <a:ext cx="650240" cy="703580"/>
            </a:xfrm>
            <a:custGeom>
              <a:avLst/>
              <a:gdLst/>
              <a:ahLst/>
              <a:cxnLst/>
              <a:rect r="r" b="b" t="t" l="l"/>
              <a:pathLst>
                <a:path h="703580" w="650240">
                  <a:moveTo>
                    <a:pt x="0" y="516890"/>
                  </a:moveTo>
                  <a:cubicBezTo>
                    <a:pt x="0" y="515620"/>
                    <a:pt x="0" y="435610"/>
                    <a:pt x="0" y="427990"/>
                  </a:cubicBezTo>
                  <a:cubicBezTo>
                    <a:pt x="0" y="426720"/>
                    <a:pt x="1270" y="426720"/>
                    <a:pt x="1270" y="426720"/>
                  </a:cubicBezTo>
                  <a:cubicBezTo>
                    <a:pt x="1270" y="424180"/>
                    <a:pt x="1270" y="417830"/>
                    <a:pt x="1270" y="411480"/>
                  </a:cubicBezTo>
                  <a:cubicBezTo>
                    <a:pt x="1270" y="393700"/>
                    <a:pt x="0" y="350520"/>
                    <a:pt x="1270" y="322580"/>
                  </a:cubicBezTo>
                  <a:cubicBezTo>
                    <a:pt x="2540" y="295910"/>
                    <a:pt x="6350" y="254000"/>
                    <a:pt x="5080" y="246380"/>
                  </a:cubicBezTo>
                  <a:cubicBezTo>
                    <a:pt x="3810" y="245110"/>
                    <a:pt x="3810" y="245110"/>
                    <a:pt x="3810" y="245110"/>
                  </a:cubicBezTo>
                  <a:cubicBezTo>
                    <a:pt x="3810" y="243840"/>
                    <a:pt x="3810" y="241300"/>
                    <a:pt x="3810" y="240030"/>
                  </a:cubicBezTo>
                  <a:cubicBezTo>
                    <a:pt x="2540" y="238760"/>
                    <a:pt x="2540" y="237490"/>
                    <a:pt x="2540" y="236220"/>
                  </a:cubicBezTo>
                  <a:cubicBezTo>
                    <a:pt x="1270" y="232410"/>
                    <a:pt x="2540" y="229870"/>
                    <a:pt x="2540" y="226060"/>
                  </a:cubicBezTo>
                  <a:cubicBezTo>
                    <a:pt x="2540" y="223520"/>
                    <a:pt x="1270" y="219710"/>
                    <a:pt x="1270" y="217170"/>
                  </a:cubicBezTo>
                  <a:cubicBezTo>
                    <a:pt x="1270" y="214630"/>
                    <a:pt x="2540" y="213360"/>
                    <a:pt x="2540" y="212090"/>
                  </a:cubicBezTo>
                  <a:cubicBezTo>
                    <a:pt x="2540" y="210820"/>
                    <a:pt x="2540" y="209550"/>
                    <a:pt x="2540" y="207010"/>
                  </a:cubicBezTo>
                  <a:cubicBezTo>
                    <a:pt x="3810" y="204470"/>
                    <a:pt x="5080" y="201930"/>
                    <a:pt x="6350" y="198120"/>
                  </a:cubicBezTo>
                  <a:cubicBezTo>
                    <a:pt x="6350" y="195580"/>
                    <a:pt x="7620" y="191770"/>
                    <a:pt x="7620" y="189230"/>
                  </a:cubicBezTo>
                  <a:cubicBezTo>
                    <a:pt x="8890" y="187960"/>
                    <a:pt x="10160" y="186690"/>
                    <a:pt x="10160" y="185420"/>
                  </a:cubicBezTo>
                  <a:cubicBezTo>
                    <a:pt x="11430" y="184150"/>
                    <a:pt x="11430" y="182880"/>
                    <a:pt x="12700" y="180340"/>
                  </a:cubicBezTo>
                  <a:cubicBezTo>
                    <a:pt x="13970" y="179070"/>
                    <a:pt x="16510" y="176530"/>
                    <a:pt x="17780" y="173990"/>
                  </a:cubicBezTo>
                  <a:cubicBezTo>
                    <a:pt x="20320" y="171450"/>
                    <a:pt x="21590" y="167640"/>
                    <a:pt x="22860" y="165100"/>
                  </a:cubicBezTo>
                  <a:cubicBezTo>
                    <a:pt x="24130" y="163830"/>
                    <a:pt x="25400" y="163830"/>
                    <a:pt x="26670" y="162560"/>
                  </a:cubicBezTo>
                  <a:cubicBezTo>
                    <a:pt x="27940" y="161290"/>
                    <a:pt x="29210" y="160020"/>
                    <a:pt x="30480" y="158750"/>
                  </a:cubicBezTo>
                  <a:cubicBezTo>
                    <a:pt x="30480" y="157480"/>
                    <a:pt x="33020" y="157480"/>
                    <a:pt x="33020" y="156210"/>
                  </a:cubicBezTo>
                  <a:cubicBezTo>
                    <a:pt x="34290" y="156210"/>
                    <a:pt x="33020" y="153670"/>
                    <a:pt x="33020" y="153670"/>
                  </a:cubicBezTo>
                  <a:cubicBezTo>
                    <a:pt x="33020" y="153670"/>
                    <a:pt x="34290" y="146050"/>
                    <a:pt x="35560" y="142240"/>
                  </a:cubicBezTo>
                  <a:cubicBezTo>
                    <a:pt x="35560" y="139700"/>
                    <a:pt x="36830" y="132080"/>
                    <a:pt x="36830" y="132080"/>
                  </a:cubicBezTo>
                  <a:cubicBezTo>
                    <a:pt x="36830" y="132080"/>
                    <a:pt x="40640" y="125730"/>
                    <a:pt x="41910" y="121920"/>
                  </a:cubicBezTo>
                  <a:cubicBezTo>
                    <a:pt x="43180" y="119380"/>
                    <a:pt x="45720" y="113030"/>
                    <a:pt x="46990" y="113030"/>
                  </a:cubicBezTo>
                  <a:cubicBezTo>
                    <a:pt x="46990" y="113030"/>
                    <a:pt x="50800" y="109220"/>
                    <a:pt x="52070" y="106680"/>
                  </a:cubicBezTo>
                  <a:cubicBezTo>
                    <a:pt x="53340" y="104140"/>
                    <a:pt x="53340" y="100330"/>
                    <a:pt x="53340" y="96520"/>
                  </a:cubicBezTo>
                  <a:cubicBezTo>
                    <a:pt x="53340" y="93980"/>
                    <a:pt x="53340" y="87630"/>
                    <a:pt x="53340" y="87630"/>
                  </a:cubicBezTo>
                  <a:cubicBezTo>
                    <a:pt x="53340" y="87630"/>
                    <a:pt x="54610" y="80010"/>
                    <a:pt x="54610" y="76200"/>
                  </a:cubicBezTo>
                  <a:cubicBezTo>
                    <a:pt x="54610" y="73660"/>
                    <a:pt x="55880" y="66040"/>
                    <a:pt x="55880" y="66040"/>
                  </a:cubicBezTo>
                  <a:cubicBezTo>
                    <a:pt x="55880" y="66040"/>
                    <a:pt x="58420" y="59690"/>
                    <a:pt x="59690" y="57150"/>
                  </a:cubicBezTo>
                  <a:cubicBezTo>
                    <a:pt x="60960" y="53340"/>
                    <a:pt x="63500" y="46990"/>
                    <a:pt x="63500" y="46990"/>
                  </a:cubicBezTo>
                  <a:cubicBezTo>
                    <a:pt x="63500" y="46990"/>
                    <a:pt x="67310" y="40640"/>
                    <a:pt x="68580" y="38100"/>
                  </a:cubicBezTo>
                  <a:cubicBezTo>
                    <a:pt x="71120" y="35560"/>
                    <a:pt x="74930" y="29210"/>
                    <a:pt x="74930" y="29210"/>
                  </a:cubicBezTo>
                  <a:cubicBezTo>
                    <a:pt x="74930" y="29210"/>
                    <a:pt x="80010" y="24130"/>
                    <a:pt x="82550" y="22860"/>
                  </a:cubicBezTo>
                  <a:cubicBezTo>
                    <a:pt x="85090" y="20320"/>
                    <a:pt x="90170" y="15240"/>
                    <a:pt x="90170" y="15240"/>
                  </a:cubicBezTo>
                  <a:cubicBezTo>
                    <a:pt x="91440" y="15240"/>
                    <a:pt x="96520" y="12700"/>
                    <a:pt x="100330" y="10160"/>
                  </a:cubicBezTo>
                  <a:cubicBezTo>
                    <a:pt x="102870" y="8890"/>
                    <a:pt x="109220" y="5080"/>
                    <a:pt x="109220" y="5080"/>
                  </a:cubicBezTo>
                  <a:cubicBezTo>
                    <a:pt x="109220" y="5080"/>
                    <a:pt x="115570" y="3810"/>
                    <a:pt x="119380" y="2540"/>
                  </a:cubicBezTo>
                  <a:cubicBezTo>
                    <a:pt x="123190" y="2540"/>
                    <a:pt x="129540" y="0"/>
                    <a:pt x="129540" y="0"/>
                  </a:cubicBezTo>
                  <a:cubicBezTo>
                    <a:pt x="129540" y="0"/>
                    <a:pt x="137160" y="0"/>
                    <a:pt x="139700" y="0"/>
                  </a:cubicBezTo>
                  <a:cubicBezTo>
                    <a:pt x="143510" y="0"/>
                    <a:pt x="151130" y="0"/>
                    <a:pt x="151130" y="0"/>
                  </a:cubicBezTo>
                  <a:cubicBezTo>
                    <a:pt x="151130" y="0"/>
                    <a:pt x="157480" y="2540"/>
                    <a:pt x="161290" y="2540"/>
                  </a:cubicBezTo>
                  <a:cubicBezTo>
                    <a:pt x="163830" y="3810"/>
                    <a:pt x="171450" y="5080"/>
                    <a:pt x="171450" y="5080"/>
                  </a:cubicBezTo>
                  <a:cubicBezTo>
                    <a:pt x="171450" y="5080"/>
                    <a:pt x="177800" y="8890"/>
                    <a:pt x="180340" y="10160"/>
                  </a:cubicBezTo>
                  <a:cubicBezTo>
                    <a:pt x="184150" y="11430"/>
                    <a:pt x="189230" y="15240"/>
                    <a:pt x="189230" y="15240"/>
                  </a:cubicBezTo>
                  <a:cubicBezTo>
                    <a:pt x="190500" y="15240"/>
                    <a:pt x="195580" y="20320"/>
                    <a:pt x="198120" y="21590"/>
                  </a:cubicBezTo>
                  <a:cubicBezTo>
                    <a:pt x="200660" y="24130"/>
                    <a:pt x="205740" y="29210"/>
                    <a:pt x="205740" y="29210"/>
                  </a:cubicBezTo>
                  <a:cubicBezTo>
                    <a:pt x="205740" y="29210"/>
                    <a:pt x="205740" y="30480"/>
                    <a:pt x="207010" y="30480"/>
                  </a:cubicBezTo>
                  <a:cubicBezTo>
                    <a:pt x="209550" y="31750"/>
                    <a:pt x="215900" y="30480"/>
                    <a:pt x="224790" y="30480"/>
                  </a:cubicBezTo>
                  <a:cubicBezTo>
                    <a:pt x="242570" y="30480"/>
                    <a:pt x="281940" y="26670"/>
                    <a:pt x="308610" y="31750"/>
                  </a:cubicBezTo>
                  <a:cubicBezTo>
                    <a:pt x="337820" y="38100"/>
                    <a:pt x="382270" y="59690"/>
                    <a:pt x="391160" y="64770"/>
                  </a:cubicBezTo>
                  <a:cubicBezTo>
                    <a:pt x="393700" y="67310"/>
                    <a:pt x="394970" y="68580"/>
                    <a:pt x="394970" y="68580"/>
                  </a:cubicBezTo>
                  <a:cubicBezTo>
                    <a:pt x="396240" y="68580"/>
                    <a:pt x="396240" y="68580"/>
                    <a:pt x="396240" y="68580"/>
                  </a:cubicBezTo>
                  <a:cubicBezTo>
                    <a:pt x="396240" y="69850"/>
                    <a:pt x="398780" y="71120"/>
                    <a:pt x="401320" y="74930"/>
                  </a:cubicBezTo>
                  <a:cubicBezTo>
                    <a:pt x="408940" y="82550"/>
                    <a:pt x="431800" y="105410"/>
                    <a:pt x="449580" y="119380"/>
                  </a:cubicBezTo>
                  <a:cubicBezTo>
                    <a:pt x="469900" y="135890"/>
                    <a:pt x="510540" y="160020"/>
                    <a:pt x="516890" y="166370"/>
                  </a:cubicBezTo>
                  <a:cubicBezTo>
                    <a:pt x="518160" y="167640"/>
                    <a:pt x="518160" y="167640"/>
                    <a:pt x="518160" y="168910"/>
                  </a:cubicBezTo>
                  <a:cubicBezTo>
                    <a:pt x="520700" y="170180"/>
                    <a:pt x="524510" y="171450"/>
                    <a:pt x="529590" y="175260"/>
                  </a:cubicBezTo>
                  <a:cubicBezTo>
                    <a:pt x="543560" y="186690"/>
                    <a:pt x="581660" y="218440"/>
                    <a:pt x="599440" y="246380"/>
                  </a:cubicBezTo>
                  <a:cubicBezTo>
                    <a:pt x="619760" y="275590"/>
                    <a:pt x="638810" y="314960"/>
                    <a:pt x="645160" y="346710"/>
                  </a:cubicBezTo>
                  <a:cubicBezTo>
                    <a:pt x="650240" y="373380"/>
                    <a:pt x="645160" y="416560"/>
                    <a:pt x="645160" y="425450"/>
                  </a:cubicBezTo>
                  <a:cubicBezTo>
                    <a:pt x="645160" y="426720"/>
                    <a:pt x="645160" y="426720"/>
                    <a:pt x="645160" y="427990"/>
                  </a:cubicBezTo>
                  <a:cubicBezTo>
                    <a:pt x="645160" y="430530"/>
                    <a:pt x="645160" y="434340"/>
                    <a:pt x="645160" y="436880"/>
                  </a:cubicBezTo>
                  <a:cubicBezTo>
                    <a:pt x="645160" y="439420"/>
                    <a:pt x="643890" y="440690"/>
                    <a:pt x="643890" y="443230"/>
                  </a:cubicBezTo>
                  <a:cubicBezTo>
                    <a:pt x="642620" y="453390"/>
                    <a:pt x="648970" y="490220"/>
                    <a:pt x="641350" y="511810"/>
                  </a:cubicBezTo>
                  <a:cubicBezTo>
                    <a:pt x="632460" y="538480"/>
                    <a:pt x="596900" y="588010"/>
                    <a:pt x="585470" y="590550"/>
                  </a:cubicBezTo>
                  <a:cubicBezTo>
                    <a:pt x="581660" y="591820"/>
                    <a:pt x="579120" y="584200"/>
                    <a:pt x="576580" y="584200"/>
                  </a:cubicBezTo>
                  <a:cubicBezTo>
                    <a:pt x="571500" y="585470"/>
                    <a:pt x="567690" y="591820"/>
                    <a:pt x="563880" y="599440"/>
                  </a:cubicBezTo>
                  <a:cubicBezTo>
                    <a:pt x="554990" y="615950"/>
                    <a:pt x="558800" y="670560"/>
                    <a:pt x="539750" y="687070"/>
                  </a:cubicBezTo>
                  <a:cubicBezTo>
                    <a:pt x="521970" y="703580"/>
                    <a:pt x="486410" y="699770"/>
                    <a:pt x="458470" y="701040"/>
                  </a:cubicBezTo>
                  <a:cubicBezTo>
                    <a:pt x="430530" y="703580"/>
                    <a:pt x="401320" y="702310"/>
                    <a:pt x="374650" y="699770"/>
                  </a:cubicBezTo>
                  <a:cubicBezTo>
                    <a:pt x="349250" y="697230"/>
                    <a:pt x="320040" y="688340"/>
                    <a:pt x="299720" y="687070"/>
                  </a:cubicBezTo>
                  <a:cubicBezTo>
                    <a:pt x="285750" y="687070"/>
                    <a:pt x="278130" y="693420"/>
                    <a:pt x="262890" y="690880"/>
                  </a:cubicBezTo>
                  <a:cubicBezTo>
                    <a:pt x="237490" y="687070"/>
                    <a:pt x="189230" y="668020"/>
                    <a:pt x="167640" y="648970"/>
                  </a:cubicBezTo>
                  <a:cubicBezTo>
                    <a:pt x="151130" y="632460"/>
                    <a:pt x="143510" y="591820"/>
                    <a:pt x="135890" y="589280"/>
                  </a:cubicBezTo>
                  <a:cubicBezTo>
                    <a:pt x="133350" y="589280"/>
                    <a:pt x="130810" y="591820"/>
                    <a:pt x="128270" y="593090"/>
                  </a:cubicBezTo>
                  <a:cubicBezTo>
                    <a:pt x="125730" y="595630"/>
                    <a:pt x="119380" y="598170"/>
                    <a:pt x="119380" y="598170"/>
                  </a:cubicBezTo>
                  <a:cubicBezTo>
                    <a:pt x="119380" y="598170"/>
                    <a:pt x="113030" y="600710"/>
                    <a:pt x="109220" y="600710"/>
                  </a:cubicBezTo>
                  <a:cubicBezTo>
                    <a:pt x="105410" y="601980"/>
                    <a:pt x="99060" y="603250"/>
                    <a:pt x="99060" y="603250"/>
                  </a:cubicBezTo>
                  <a:cubicBezTo>
                    <a:pt x="99060" y="603250"/>
                    <a:pt x="91440" y="603250"/>
                    <a:pt x="88900" y="603250"/>
                  </a:cubicBezTo>
                  <a:cubicBezTo>
                    <a:pt x="85090" y="603250"/>
                    <a:pt x="77470" y="603250"/>
                    <a:pt x="77470" y="603250"/>
                  </a:cubicBezTo>
                  <a:cubicBezTo>
                    <a:pt x="77470" y="603250"/>
                    <a:pt x="71120" y="601980"/>
                    <a:pt x="67310" y="600710"/>
                  </a:cubicBezTo>
                  <a:cubicBezTo>
                    <a:pt x="63500" y="600710"/>
                    <a:pt x="57150" y="598170"/>
                    <a:pt x="57150" y="598170"/>
                  </a:cubicBezTo>
                  <a:cubicBezTo>
                    <a:pt x="57150" y="598170"/>
                    <a:pt x="50800" y="595630"/>
                    <a:pt x="48260" y="593090"/>
                  </a:cubicBezTo>
                  <a:cubicBezTo>
                    <a:pt x="44450" y="591820"/>
                    <a:pt x="38100" y="589280"/>
                    <a:pt x="38100" y="588010"/>
                  </a:cubicBezTo>
                  <a:cubicBezTo>
                    <a:pt x="38100" y="588010"/>
                    <a:pt x="33020" y="584200"/>
                    <a:pt x="30480" y="581660"/>
                  </a:cubicBezTo>
                  <a:cubicBezTo>
                    <a:pt x="27940" y="579120"/>
                    <a:pt x="22860" y="574040"/>
                    <a:pt x="22860" y="574040"/>
                  </a:cubicBezTo>
                  <a:cubicBezTo>
                    <a:pt x="22860" y="574040"/>
                    <a:pt x="19050" y="568960"/>
                    <a:pt x="16510" y="566420"/>
                  </a:cubicBezTo>
                  <a:cubicBezTo>
                    <a:pt x="13970" y="562610"/>
                    <a:pt x="10160" y="557530"/>
                    <a:pt x="10160" y="557530"/>
                  </a:cubicBezTo>
                  <a:cubicBezTo>
                    <a:pt x="10160" y="557530"/>
                    <a:pt x="7620" y="549910"/>
                    <a:pt x="6350" y="547370"/>
                  </a:cubicBezTo>
                  <a:cubicBezTo>
                    <a:pt x="5080" y="543560"/>
                    <a:pt x="2540" y="537210"/>
                    <a:pt x="2540" y="537210"/>
                  </a:cubicBezTo>
                  <a:cubicBezTo>
                    <a:pt x="2540" y="537210"/>
                    <a:pt x="2540" y="530860"/>
                    <a:pt x="1270" y="527050"/>
                  </a:cubicBezTo>
                  <a:cubicBezTo>
                    <a:pt x="1270" y="523240"/>
                    <a:pt x="0" y="516890"/>
                    <a:pt x="0" y="516890"/>
                  </a:cubicBezTo>
                </a:path>
              </a:pathLst>
            </a:custGeom>
            <a:solidFill>
              <a:srgbClr val="14B2A8"/>
            </a:solidFill>
            <a:ln cap="sq">
              <a:noFill/>
              <a:prstDash val="solid"/>
              <a:miter/>
            </a:ln>
          </p:spPr>
        </p:sp>
      </p:grpSp>
      <p:grpSp>
        <p:nvGrpSpPr>
          <p:cNvPr name="Group 16" id="16"/>
          <p:cNvGrpSpPr/>
          <p:nvPr/>
        </p:nvGrpSpPr>
        <p:grpSpPr>
          <a:xfrm rot="0">
            <a:off x="14372273" y="6465570"/>
            <a:ext cx="354330" cy="475297"/>
            <a:chOff x="0" y="0"/>
            <a:chExt cx="472440" cy="633730"/>
          </a:xfrm>
        </p:grpSpPr>
        <p:sp>
          <p:nvSpPr>
            <p:cNvPr name="Freeform 17" id="17"/>
            <p:cNvSpPr/>
            <p:nvPr/>
          </p:nvSpPr>
          <p:spPr>
            <a:xfrm flipH="false" flipV="false" rot="0">
              <a:off x="48260" y="50800"/>
              <a:ext cx="388620" cy="534670"/>
            </a:xfrm>
            <a:custGeom>
              <a:avLst/>
              <a:gdLst/>
              <a:ahLst/>
              <a:cxnLst/>
              <a:rect r="r" b="b" t="t" l="l"/>
              <a:pathLst>
                <a:path h="534670" w="388620">
                  <a:moveTo>
                    <a:pt x="127000" y="15240"/>
                  </a:moveTo>
                  <a:cubicBezTo>
                    <a:pt x="227330" y="97790"/>
                    <a:pt x="308610" y="175260"/>
                    <a:pt x="337820" y="228600"/>
                  </a:cubicBezTo>
                  <a:cubicBezTo>
                    <a:pt x="358140" y="266700"/>
                    <a:pt x="361950" y="300990"/>
                    <a:pt x="367030" y="337820"/>
                  </a:cubicBezTo>
                  <a:cubicBezTo>
                    <a:pt x="373380" y="373380"/>
                    <a:pt x="375920" y="417830"/>
                    <a:pt x="370840" y="448310"/>
                  </a:cubicBezTo>
                  <a:cubicBezTo>
                    <a:pt x="367030" y="469900"/>
                    <a:pt x="363220" y="490220"/>
                    <a:pt x="350520" y="504190"/>
                  </a:cubicBezTo>
                  <a:cubicBezTo>
                    <a:pt x="337820" y="518160"/>
                    <a:pt x="316230" y="529590"/>
                    <a:pt x="298450" y="532130"/>
                  </a:cubicBezTo>
                  <a:cubicBezTo>
                    <a:pt x="279400" y="534670"/>
                    <a:pt x="255270" y="527050"/>
                    <a:pt x="240030" y="518160"/>
                  </a:cubicBezTo>
                  <a:cubicBezTo>
                    <a:pt x="228600" y="511810"/>
                    <a:pt x="219710" y="500380"/>
                    <a:pt x="213360" y="488950"/>
                  </a:cubicBezTo>
                  <a:cubicBezTo>
                    <a:pt x="207010" y="477520"/>
                    <a:pt x="205740" y="469900"/>
                    <a:pt x="203200" y="449580"/>
                  </a:cubicBezTo>
                  <a:cubicBezTo>
                    <a:pt x="195580" y="389890"/>
                    <a:pt x="184150" y="142240"/>
                    <a:pt x="204470" y="76200"/>
                  </a:cubicBezTo>
                  <a:cubicBezTo>
                    <a:pt x="212090" y="50800"/>
                    <a:pt x="224790" y="36830"/>
                    <a:pt x="238760" y="26670"/>
                  </a:cubicBezTo>
                  <a:cubicBezTo>
                    <a:pt x="250190" y="17780"/>
                    <a:pt x="262890" y="12700"/>
                    <a:pt x="276860" y="11430"/>
                  </a:cubicBezTo>
                  <a:cubicBezTo>
                    <a:pt x="294640" y="11430"/>
                    <a:pt x="321310" y="15240"/>
                    <a:pt x="336550" y="26670"/>
                  </a:cubicBezTo>
                  <a:cubicBezTo>
                    <a:pt x="351790" y="36830"/>
                    <a:pt x="364490" y="55880"/>
                    <a:pt x="370840" y="76200"/>
                  </a:cubicBezTo>
                  <a:cubicBezTo>
                    <a:pt x="379730" y="105410"/>
                    <a:pt x="382270" y="156210"/>
                    <a:pt x="369570" y="184150"/>
                  </a:cubicBezTo>
                  <a:cubicBezTo>
                    <a:pt x="358140" y="208280"/>
                    <a:pt x="331470" y="231140"/>
                    <a:pt x="311150" y="238760"/>
                  </a:cubicBezTo>
                  <a:cubicBezTo>
                    <a:pt x="293370" y="245110"/>
                    <a:pt x="271780" y="242570"/>
                    <a:pt x="255270" y="236220"/>
                  </a:cubicBezTo>
                  <a:cubicBezTo>
                    <a:pt x="240030" y="229870"/>
                    <a:pt x="222250" y="217170"/>
                    <a:pt x="213360" y="200660"/>
                  </a:cubicBezTo>
                  <a:cubicBezTo>
                    <a:pt x="203200" y="180340"/>
                    <a:pt x="199390" y="140970"/>
                    <a:pt x="209550" y="119380"/>
                  </a:cubicBezTo>
                  <a:cubicBezTo>
                    <a:pt x="219710" y="97790"/>
                    <a:pt x="251460" y="76200"/>
                    <a:pt x="273050" y="71120"/>
                  </a:cubicBezTo>
                  <a:cubicBezTo>
                    <a:pt x="292100" y="66040"/>
                    <a:pt x="312420" y="72390"/>
                    <a:pt x="327660" y="80010"/>
                  </a:cubicBezTo>
                  <a:cubicBezTo>
                    <a:pt x="342900" y="87630"/>
                    <a:pt x="359410" y="102870"/>
                    <a:pt x="365760" y="119380"/>
                  </a:cubicBezTo>
                  <a:cubicBezTo>
                    <a:pt x="373380" y="140970"/>
                    <a:pt x="373380" y="180340"/>
                    <a:pt x="361950" y="200660"/>
                  </a:cubicBezTo>
                  <a:cubicBezTo>
                    <a:pt x="349250" y="220980"/>
                    <a:pt x="316230" y="241300"/>
                    <a:pt x="292100" y="242570"/>
                  </a:cubicBezTo>
                  <a:cubicBezTo>
                    <a:pt x="267970" y="243840"/>
                    <a:pt x="233680" y="224790"/>
                    <a:pt x="218440" y="208280"/>
                  </a:cubicBezTo>
                  <a:cubicBezTo>
                    <a:pt x="207010" y="194310"/>
                    <a:pt x="204470" y="175260"/>
                    <a:pt x="200660" y="156210"/>
                  </a:cubicBezTo>
                  <a:cubicBezTo>
                    <a:pt x="198120" y="133350"/>
                    <a:pt x="196850" y="99060"/>
                    <a:pt x="204470" y="76200"/>
                  </a:cubicBezTo>
                  <a:cubicBezTo>
                    <a:pt x="210820" y="57150"/>
                    <a:pt x="223520" y="36830"/>
                    <a:pt x="238760" y="26670"/>
                  </a:cubicBezTo>
                  <a:cubicBezTo>
                    <a:pt x="254000" y="15240"/>
                    <a:pt x="279400" y="10160"/>
                    <a:pt x="298450" y="11430"/>
                  </a:cubicBezTo>
                  <a:cubicBezTo>
                    <a:pt x="316230" y="13970"/>
                    <a:pt x="339090" y="26670"/>
                    <a:pt x="351790" y="40640"/>
                  </a:cubicBezTo>
                  <a:cubicBezTo>
                    <a:pt x="364490" y="54610"/>
                    <a:pt x="368300" y="69850"/>
                    <a:pt x="373380" y="97790"/>
                  </a:cubicBezTo>
                  <a:cubicBezTo>
                    <a:pt x="386080" y="166370"/>
                    <a:pt x="388620" y="403860"/>
                    <a:pt x="368300" y="468630"/>
                  </a:cubicBezTo>
                  <a:cubicBezTo>
                    <a:pt x="360680" y="494030"/>
                    <a:pt x="349250" y="506730"/>
                    <a:pt x="335280" y="518160"/>
                  </a:cubicBezTo>
                  <a:cubicBezTo>
                    <a:pt x="325120" y="525780"/>
                    <a:pt x="311150" y="530860"/>
                    <a:pt x="298450" y="532130"/>
                  </a:cubicBezTo>
                  <a:cubicBezTo>
                    <a:pt x="285750" y="533400"/>
                    <a:pt x="270510" y="532130"/>
                    <a:pt x="257810" y="527050"/>
                  </a:cubicBezTo>
                  <a:cubicBezTo>
                    <a:pt x="246380" y="523240"/>
                    <a:pt x="233680" y="514350"/>
                    <a:pt x="224790" y="505460"/>
                  </a:cubicBezTo>
                  <a:cubicBezTo>
                    <a:pt x="217170" y="495300"/>
                    <a:pt x="209550" y="485140"/>
                    <a:pt x="205740" y="469900"/>
                  </a:cubicBezTo>
                  <a:cubicBezTo>
                    <a:pt x="201930" y="444500"/>
                    <a:pt x="226060" y="396240"/>
                    <a:pt x="223520" y="363220"/>
                  </a:cubicBezTo>
                  <a:cubicBezTo>
                    <a:pt x="219710" y="331470"/>
                    <a:pt x="209550" y="304800"/>
                    <a:pt x="187960" y="274320"/>
                  </a:cubicBezTo>
                  <a:cubicBezTo>
                    <a:pt x="154940" y="227330"/>
                    <a:pt x="44450" y="161290"/>
                    <a:pt x="19050" y="128270"/>
                  </a:cubicBezTo>
                  <a:cubicBezTo>
                    <a:pt x="8890" y="114300"/>
                    <a:pt x="5080" y="105410"/>
                    <a:pt x="2540" y="93980"/>
                  </a:cubicBezTo>
                  <a:cubicBezTo>
                    <a:pt x="0" y="82550"/>
                    <a:pt x="0" y="68580"/>
                    <a:pt x="3810" y="55880"/>
                  </a:cubicBezTo>
                  <a:cubicBezTo>
                    <a:pt x="10160" y="41910"/>
                    <a:pt x="24130" y="21590"/>
                    <a:pt x="38100" y="11430"/>
                  </a:cubicBezTo>
                  <a:cubicBezTo>
                    <a:pt x="48260" y="3810"/>
                    <a:pt x="59690" y="0"/>
                    <a:pt x="73660" y="0"/>
                  </a:cubicBezTo>
                  <a:cubicBezTo>
                    <a:pt x="88900" y="0"/>
                    <a:pt x="127000" y="15240"/>
                    <a:pt x="127000" y="15240"/>
                  </a:cubicBezTo>
                </a:path>
              </a:pathLst>
            </a:custGeom>
            <a:solidFill>
              <a:srgbClr val="14B2A8"/>
            </a:solidFill>
            <a:ln cap="sq">
              <a:noFill/>
              <a:prstDash val="solid"/>
              <a:miter/>
            </a:ln>
          </p:spPr>
        </p:sp>
      </p:grpSp>
      <p:grpSp>
        <p:nvGrpSpPr>
          <p:cNvPr name="Group 18" id="18"/>
          <p:cNvGrpSpPr/>
          <p:nvPr/>
        </p:nvGrpSpPr>
        <p:grpSpPr>
          <a:xfrm rot="0">
            <a:off x="4274820" y="4822508"/>
            <a:ext cx="1129665" cy="348615"/>
            <a:chOff x="0" y="0"/>
            <a:chExt cx="1506220" cy="464820"/>
          </a:xfrm>
        </p:grpSpPr>
        <p:sp>
          <p:nvSpPr>
            <p:cNvPr name="Freeform 19" id="19"/>
            <p:cNvSpPr/>
            <p:nvPr/>
          </p:nvSpPr>
          <p:spPr>
            <a:xfrm flipH="false" flipV="false" rot="0">
              <a:off x="48260" y="45720"/>
              <a:ext cx="1414780" cy="368300"/>
            </a:xfrm>
            <a:custGeom>
              <a:avLst/>
              <a:gdLst/>
              <a:ahLst/>
              <a:cxnLst/>
              <a:rect r="r" b="b" t="t" l="l"/>
              <a:pathLst>
                <a:path h="368300" w="1414780">
                  <a:moveTo>
                    <a:pt x="125730" y="170180"/>
                  </a:moveTo>
                  <a:cubicBezTo>
                    <a:pt x="1325880" y="173990"/>
                    <a:pt x="1334770" y="184150"/>
                    <a:pt x="1344930" y="198120"/>
                  </a:cubicBezTo>
                  <a:cubicBezTo>
                    <a:pt x="1355090" y="213360"/>
                    <a:pt x="1360170" y="238760"/>
                    <a:pt x="1358900" y="255270"/>
                  </a:cubicBezTo>
                  <a:cubicBezTo>
                    <a:pt x="1357630" y="269240"/>
                    <a:pt x="1353820" y="281940"/>
                    <a:pt x="1344930" y="293370"/>
                  </a:cubicBezTo>
                  <a:cubicBezTo>
                    <a:pt x="1334770" y="306070"/>
                    <a:pt x="1323340" y="317500"/>
                    <a:pt x="1296670" y="326390"/>
                  </a:cubicBezTo>
                  <a:cubicBezTo>
                    <a:pt x="1205230" y="355600"/>
                    <a:pt x="788670" y="339090"/>
                    <a:pt x="655320" y="330200"/>
                  </a:cubicBezTo>
                  <a:cubicBezTo>
                    <a:pt x="593090" y="326390"/>
                    <a:pt x="567690" y="323850"/>
                    <a:pt x="519430" y="311150"/>
                  </a:cubicBezTo>
                  <a:cubicBezTo>
                    <a:pt x="459740" y="294640"/>
                    <a:pt x="391160" y="243840"/>
                    <a:pt x="326390" y="231140"/>
                  </a:cubicBezTo>
                  <a:cubicBezTo>
                    <a:pt x="265430" y="218440"/>
                    <a:pt x="198120" y="240030"/>
                    <a:pt x="144780" y="228600"/>
                  </a:cubicBezTo>
                  <a:cubicBezTo>
                    <a:pt x="97790" y="218440"/>
                    <a:pt x="39370" y="194310"/>
                    <a:pt x="17780" y="172720"/>
                  </a:cubicBezTo>
                  <a:cubicBezTo>
                    <a:pt x="6350" y="160020"/>
                    <a:pt x="3810" y="147320"/>
                    <a:pt x="2540" y="133350"/>
                  </a:cubicBezTo>
                  <a:cubicBezTo>
                    <a:pt x="0" y="120650"/>
                    <a:pt x="1270" y="105410"/>
                    <a:pt x="6350" y="92710"/>
                  </a:cubicBezTo>
                  <a:cubicBezTo>
                    <a:pt x="10160" y="80010"/>
                    <a:pt x="17780" y="67310"/>
                    <a:pt x="27940" y="57150"/>
                  </a:cubicBezTo>
                  <a:cubicBezTo>
                    <a:pt x="41910" y="45720"/>
                    <a:pt x="67310" y="35560"/>
                    <a:pt x="85090" y="34290"/>
                  </a:cubicBezTo>
                  <a:cubicBezTo>
                    <a:pt x="100330" y="31750"/>
                    <a:pt x="114300" y="36830"/>
                    <a:pt x="125730" y="41910"/>
                  </a:cubicBezTo>
                  <a:cubicBezTo>
                    <a:pt x="138430" y="48260"/>
                    <a:pt x="160020" y="66040"/>
                    <a:pt x="157480" y="68580"/>
                  </a:cubicBezTo>
                  <a:cubicBezTo>
                    <a:pt x="156210" y="73660"/>
                    <a:pt x="62230" y="43180"/>
                    <a:pt x="63500" y="36830"/>
                  </a:cubicBezTo>
                  <a:cubicBezTo>
                    <a:pt x="63500" y="30480"/>
                    <a:pt x="118110" y="30480"/>
                    <a:pt x="158750" y="29210"/>
                  </a:cubicBezTo>
                  <a:cubicBezTo>
                    <a:pt x="231140" y="25400"/>
                    <a:pt x="365760" y="35560"/>
                    <a:pt x="457200" y="30480"/>
                  </a:cubicBezTo>
                  <a:cubicBezTo>
                    <a:pt x="537210" y="26670"/>
                    <a:pt x="601980" y="12700"/>
                    <a:pt x="679450" y="8890"/>
                  </a:cubicBezTo>
                  <a:cubicBezTo>
                    <a:pt x="762000" y="3810"/>
                    <a:pt x="867410" y="0"/>
                    <a:pt x="938530" y="5080"/>
                  </a:cubicBezTo>
                  <a:cubicBezTo>
                    <a:pt x="986790" y="8890"/>
                    <a:pt x="1023620" y="19050"/>
                    <a:pt x="1060450" y="25400"/>
                  </a:cubicBezTo>
                  <a:cubicBezTo>
                    <a:pt x="1092200" y="30480"/>
                    <a:pt x="1115060" y="31750"/>
                    <a:pt x="1146810" y="41910"/>
                  </a:cubicBezTo>
                  <a:cubicBezTo>
                    <a:pt x="1192530" y="57150"/>
                    <a:pt x="1264920" y="86360"/>
                    <a:pt x="1301750" y="115570"/>
                  </a:cubicBezTo>
                  <a:cubicBezTo>
                    <a:pt x="1328420" y="137160"/>
                    <a:pt x="1341120" y="162560"/>
                    <a:pt x="1357630" y="185420"/>
                  </a:cubicBezTo>
                  <a:cubicBezTo>
                    <a:pt x="1372870" y="207010"/>
                    <a:pt x="1391920" y="228600"/>
                    <a:pt x="1399540" y="247650"/>
                  </a:cubicBezTo>
                  <a:cubicBezTo>
                    <a:pt x="1404620" y="261620"/>
                    <a:pt x="1408430" y="274320"/>
                    <a:pt x="1405890" y="288290"/>
                  </a:cubicBezTo>
                  <a:cubicBezTo>
                    <a:pt x="1403350" y="306070"/>
                    <a:pt x="1393190" y="330200"/>
                    <a:pt x="1379220" y="344170"/>
                  </a:cubicBezTo>
                  <a:cubicBezTo>
                    <a:pt x="1365250" y="356870"/>
                    <a:pt x="1341120" y="367030"/>
                    <a:pt x="1322070" y="368300"/>
                  </a:cubicBezTo>
                  <a:cubicBezTo>
                    <a:pt x="1303020" y="368300"/>
                    <a:pt x="1278890" y="358140"/>
                    <a:pt x="1263650" y="347980"/>
                  </a:cubicBezTo>
                  <a:cubicBezTo>
                    <a:pt x="1252220" y="339090"/>
                    <a:pt x="1244600" y="331470"/>
                    <a:pt x="1239520" y="314960"/>
                  </a:cubicBezTo>
                  <a:cubicBezTo>
                    <a:pt x="1228090" y="284480"/>
                    <a:pt x="1230630" y="200660"/>
                    <a:pt x="1234440" y="167640"/>
                  </a:cubicBezTo>
                  <a:cubicBezTo>
                    <a:pt x="1236980" y="149860"/>
                    <a:pt x="1238250" y="138430"/>
                    <a:pt x="1244600" y="127000"/>
                  </a:cubicBezTo>
                  <a:cubicBezTo>
                    <a:pt x="1250950" y="115570"/>
                    <a:pt x="1262380" y="104140"/>
                    <a:pt x="1272540" y="96520"/>
                  </a:cubicBezTo>
                  <a:cubicBezTo>
                    <a:pt x="1283970" y="88900"/>
                    <a:pt x="1297940" y="82550"/>
                    <a:pt x="1311910" y="81280"/>
                  </a:cubicBezTo>
                  <a:cubicBezTo>
                    <a:pt x="1324610" y="80010"/>
                    <a:pt x="1341120" y="82550"/>
                    <a:pt x="1352550" y="86360"/>
                  </a:cubicBezTo>
                  <a:cubicBezTo>
                    <a:pt x="1365250" y="91440"/>
                    <a:pt x="1377950" y="100330"/>
                    <a:pt x="1386840" y="110490"/>
                  </a:cubicBezTo>
                  <a:cubicBezTo>
                    <a:pt x="1395730" y="120650"/>
                    <a:pt x="1403350" y="134620"/>
                    <a:pt x="1405890" y="147320"/>
                  </a:cubicBezTo>
                  <a:cubicBezTo>
                    <a:pt x="1409700" y="162560"/>
                    <a:pt x="1409700" y="180340"/>
                    <a:pt x="1404620" y="195580"/>
                  </a:cubicBezTo>
                  <a:cubicBezTo>
                    <a:pt x="1398270" y="210820"/>
                    <a:pt x="1386840" y="229870"/>
                    <a:pt x="1370330" y="240030"/>
                  </a:cubicBezTo>
                  <a:cubicBezTo>
                    <a:pt x="1351280" y="250190"/>
                    <a:pt x="1311910" y="257810"/>
                    <a:pt x="1290320" y="248920"/>
                  </a:cubicBezTo>
                  <a:cubicBezTo>
                    <a:pt x="1267460" y="240030"/>
                    <a:pt x="1242060" y="210820"/>
                    <a:pt x="1236980" y="186690"/>
                  </a:cubicBezTo>
                  <a:cubicBezTo>
                    <a:pt x="1231900" y="163830"/>
                    <a:pt x="1242060" y="125730"/>
                    <a:pt x="1258570" y="107950"/>
                  </a:cubicBezTo>
                  <a:cubicBezTo>
                    <a:pt x="1275080" y="91440"/>
                    <a:pt x="1311910" y="78740"/>
                    <a:pt x="1334770" y="82550"/>
                  </a:cubicBezTo>
                  <a:cubicBezTo>
                    <a:pt x="1358900" y="86360"/>
                    <a:pt x="1389380" y="111760"/>
                    <a:pt x="1400810" y="130810"/>
                  </a:cubicBezTo>
                  <a:cubicBezTo>
                    <a:pt x="1409700" y="147320"/>
                    <a:pt x="1410970" y="168910"/>
                    <a:pt x="1407160" y="185420"/>
                  </a:cubicBezTo>
                  <a:cubicBezTo>
                    <a:pt x="1403350" y="203200"/>
                    <a:pt x="1391920" y="222250"/>
                    <a:pt x="1377950" y="233680"/>
                  </a:cubicBezTo>
                  <a:cubicBezTo>
                    <a:pt x="1365250" y="245110"/>
                    <a:pt x="1344930" y="254000"/>
                    <a:pt x="1327150" y="254000"/>
                  </a:cubicBezTo>
                  <a:cubicBezTo>
                    <a:pt x="1309370" y="255270"/>
                    <a:pt x="1287780" y="251460"/>
                    <a:pt x="1273810" y="240030"/>
                  </a:cubicBezTo>
                  <a:cubicBezTo>
                    <a:pt x="1256030" y="226060"/>
                    <a:pt x="1235710" y="190500"/>
                    <a:pt x="1234440" y="167640"/>
                  </a:cubicBezTo>
                  <a:cubicBezTo>
                    <a:pt x="1233170" y="147320"/>
                    <a:pt x="1244600" y="124460"/>
                    <a:pt x="1257300" y="109220"/>
                  </a:cubicBezTo>
                  <a:cubicBezTo>
                    <a:pt x="1270000" y="95250"/>
                    <a:pt x="1292860" y="83820"/>
                    <a:pt x="1311910" y="81280"/>
                  </a:cubicBezTo>
                  <a:cubicBezTo>
                    <a:pt x="1330960" y="78740"/>
                    <a:pt x="1356360" y="87630"/>
                    <a:pt x="1371600" y="96520"/>
                  </a:cubicBezTo>
                  <a:cubicBezTo>
                    <a:pt x="1384300" y="104140"/>
                    <a:pt x="1393190" y="111760"/>
                    <a:pt x="1399540" y="128270"/>
                  </a:cubicBezTo>
                  <a:cubicBezTo>
                    <a:pt x="1412240" y="162560"/>
                    <a:pt x="1414780" y="269240"/>
                    <a:pt x="1402080" y="308610"/>
                  </a:cubicBezTo>
                  <a:cubicBezTo>
                    <a:pt x="1393190" y="331470"/>
                    <a:pt x="1376680" y="346710"/>
                    <a:pt x="1362710" y="356870"/>
                  </a:cubicBezTo>
                  <a:cubicBezTo>
                    <a:pt x="1350010" y="364490"/>
                    <a:pt x="1336040" y="367030"/>
                    <a:pt x="1322070" y="368300"/>
                  </a:cubicBezTo>
                  <a:cubicBezTo>
                    <a:pt x="1309370" y="368300"/>
                    <a:pt x="1294130" y="364490"/>
                    <a:pt x="1281430" y="359410"/>
                  </a:cubicBezTo>
                  <a:cubicBezTo>
                    <a:pt x="1270000" y="353060"/>
                    <a:pt x="1259840" y="345440"/>
                    <a:pt x="1249680" y="332740"/>
                  </a:cubicBezTo>
                  <a:cubicBezTo>
                    <a:pt x="1235710" y="313690"/>
                    <a:pt x="1236980" y="271780"/>
                    <a:pt x="1214120" y="250190"/>
                  </a:cubicBezTo>
                  <a:cubicBezTo>
                    <a:pt x="1181100" y="220980"/>
                    <a:pt x="1097280" y="207010"/>
                    <a:pt x="1047750" y="194310"/>
                  </a:cubicBezTo>
                  <a:cubicBezTo>
                    <a:pt x="1007110" y="184150"/>
                    <a:pt x="981710" y="177800"/>
                    <a:pt x="938530" y="173990"/>
                  </a:cubicBezTo>
                  <a:cubicBezTo>
                    <a:pt x="871220" y="167640"/>
                    <a:pt x="769620" y="170180"/>
                    <a:pt x="687070" y="175260"/>
                  </a:cubicBezTo>
                  <a:cubicBezTo>
                    <a:pt x="609600" y="179070"/>
                    <a:pt x="541020" y="196850"/>
                    <a:pt x="457200" y="200660"/>
                  </a:cubicBezTo>
                  <a:cubicBezTo>
                    <a:pt x="356870" y="205740"/>
                    <a:pt x="205740" y="208280"/>
                    <a:pt x="125730" y="198120"/>
                  </a:cubicBezTo>
                  <a:cubicBezTo>
                    <a:pt x="80010" y="193040"/>
                    <a:pt x="36830" y="187960"/>
                    <a:pt x="17780" y="172720"/>
                  </a:cubicBezTo>
                  <a:cubicBezTo>
                    <a:pt x="6350" y="162560"/>
                    <a:pt x="3810" y="147320"/>
                    <a:pt x="2540" y="133350"/>
                  </a:cubicBezTo>
                  <a:cubicBezTo>
                    <a:pt x="0" y="120650"/>
                    <a:pt x="1270" y="105410"/>
                    <a:pt x="6350" y="92710"/>
                  </a:cubicBezTo>
                  <a:cubicBezTo>
                    <a:pt x="10160" y="80010"/>
                    <a:pt x="17780" y="67310"/>
                    <a:pt x="27940" y="57150"/>
                  </a:cubicBezTo>
                  <a:cubicBezTo>
                    <a:pt x="41910" y="45720"/>
                    <a:pt x="67310" y="35560"/>
                    <a:pt x="85090" y="34290"/>
                  </a:cubicBezTo>
                  <a:cubicBezTo>
                    <a:pt x="100330" y="31750"/>
                    <a:pt x="114300" y="36830"/>
                    <a:pt x="125730" y="41910"/>
                  </a:cubicBezTo>
                  <a:cubicBezTo>
                    <a:pt x="138430" y="48260"/>
                    <a:pt x="157480" y="69850"/>
                    <a:pt x="157480" y="68580"/>
                  </a:cubicBezTo>
                  <a:cubicBezTo>
                    <a:pt x="158750" y="68580"/>
                    <a:pt x="143510" y="58420"/>
                    <a:pt x="144780" y="55880"/>
                  </a:cubicBezTo>
                  <a:cubicBezTo>
                    <a:pt x="149860" y="45720"/>
                    <a:pt x="252730" y="48260"/>
                    <a:pt x="313690" y="59690"/>
                  </a:cubicBezTo>
                  <a:cubicBezTo>
                    <a:pt x="392430" y="73660"/>
                    <a:pt x="513080" y="135890"/>
                    <a:pt x="575310" y="151130"/>
                  </a:cubicBezTo>
                  <a:cubicBezTo>
                    <a:pt x="608330" y="158750"/>
                    <a:pt x="615950" y="158750"/>
                    <a:pt x="655320" y="161290"/>
                  </a:cubicBezTo>
                  <a:cubicBezTo>
                    <a:pt x="765810" y="168910"/>
                    <a:pt x="1205230" y="137160"/>
                    <a:pt x="1296670" y="165100"/>
                  </a:cubicBezTo>
                  <a:cubicBezTo>
                    <a:pt x="1323340" y="173990"/>
                    <a:pt x="1334770" y="184150"/>
                    <a:pt x="1344930" y="198120"/>
                  </a:cubicBezTo>
                  <a:cubicBezTo>
                    <a:pt x="1355090" y="213360"/>
                    <a:pt x="1361440" y="237490"/>
                    <a:pt x="1358900" y="255270"/>
                  </a:cubicBezTo>
                  <a:cubicBezTo>
                    <a:pt x="1356360" y="274320"/>
                    <a:pt x="1344930" y="295910"/>
                    <a:pt x="1332230" y="308610"/>
                  </a:cubicBezTo>
                  <a:cubicBezTo>
                    <a:pt x="1318260" y="320040"/>
                    <a:pt x="1308100" y="323850"/>
                    <a:pt x="1276350" y="328930"/>
                  </a:cubicBezTo>
                  <a:cubicBezTo>
                    <a:pt x="1137920" y="353060"/>
                    <a:pt x="233680" y="359410"/>
                    <a:pt x="107950" y="320040"/>
                  </a:cubicBezTo>
                  <a:cubicBezTo>
                    <a:pt x="80010" y="311150"/>
                    <a:pt x="72390" y="303530"/>
                    <a:pt x="62230" y="289560"/>
                  </a:cubicBezTo>
                  <a:cubicBezTo>
                    <a:pt x="53340" y="275590"/>
                    <a:pt x="48260" y="254000"/>
                    <a:pt x="49530" y="236220"/>
                  </a:cubicBezTo>
                  <a:cubicBezTo>
                    <a:pt x="52070" y="219710"/>
                    <a:pt x="62230" y="199390"/>
                    <a:pt x="74930" y="189230"/>
                  </a:cubicBezTo>
                  <a:cubicBezTo>
                    <a:pt x="87630" y="177800"/>
                    <a:pt x="125730" y="170180"/>
                    <a:pt x="125730" y="170180"/>
                  </a:cubicBezTo>
                </a:path>
              </a:pathLst>
            </a:custGeom>
            <a:solidFill>
              <a:srgbClr val="FFFFFF"/>
            </a:solidFill>
            <a:ln cap="sq">
              <a:noFill/>
              <a:prstDash val="solid"/>
              <a:miter/>
            </a:ln>
          </p:spPr>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2657797" y="198984"/>
            <a:ext cx="12616990" cy="2073234"/>
            <a:chOff x="0" y="0"/>
            <a:chExt cx="16822653" cy="2764312"/>
          </a:xfrm>
        </p:grpSpPr>
        <p:sp>
          <p:nvSpPr>
            <p:cNvPr name="Freeform 4" id="4"/>
            <p:cNvSpPr/>
            <p:nvPr/>
          </p:nvSpPr>
          <p:spPr>
            <a:xfrm flipH="false" flipV="false" rot="0">
              <a:off x="0" y="0"/>
              <a:ext cx="16822654" cy="2764312"/>
            </a:xfrm>
            <a:custGeom>
              <a:avLst/>
              <a:gdLst/>
              <a:ahLst/>
              <a:cxnLst/>
              <a:rect r="r" b="b" t="t" l="l"/>
              <a:pathLst>
                <a:path h="2764312" w="16822654">
                  <a:moveTo>
                    <a:pt x="0" y="0"/>
                  </a:moveTo>
                  <a:lnTo>
                    <a:pt x="16822654" y="0"/>
                  </a:lnTo>
                  <a:lnTo>
                    <a:pt x="16822654" y="2764312"/>
                  </a:lnTo>
                  <a:lnTo>
                    <a:pt x="0" y="2764312"/>
                  </a:lnTo>
                  <a:close/>
                </a:path>
              </a:pathLst>
            </a:custGeom>
            <a:solidFill>
              <a:srgbClr val="000000">
                <a:alpha val="0"/>
              </a:srgbClr>
            </a:solidFill>
          </p:spPr>
        </p:sp>
        <p:sp>
          <p:nvSpPr>
            <p:cNvPr name="TextBox 5" id="5"/>
            <p:cNvSpPr txBox="true"/>
            <p:nvPr/>
          </p:nvSpPr>
          <p:spPr>
            <a:xfrm>
              <a:off x="0" y="-57150"/>
              <a:ext cx="16822653" cy="2821462"/>
            </a:xfrm>
            <a:prstGeom prst="rect">
              <a:avLst/>
            </a:prstGeom>
          </p:spPr>
          <p:txBody>
            <a:bodyPr anchor="ctr" rtlCol="false" tIns="0" lIns="0" bIns="0" rIns="0"/>
            <a:lstStyle/>
            <a:p>
              <a:pPr algn="ctr">
                <a:lnSpc>
                  <a:spcPts val="7128"/>
                </a:lnSpc>
              </a:pPr>
              <a:r>
                <a:rPr lang="en-US" sz="6600">
                  <a:solidFill>
                    <a:srgbClr val="14B2A8"/>
                  </a:solidFill>
                  <a:latin typeface="Impact"/>
                  <a:ea typeface="Impact"/>
                  <a:cs typeface="Impact"/>
                  <a:sym typeface="Impact"/>
                </a:rPr>
                <a:t>EVENT AANMAKEN IN DE BOMENPLANNER</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936185" y="2079576"/>
            <a:ext cx="13975302" cy="7109935"/>
          </a:xfrm>
          <a:custGeom>
            <a:avLst/>
            <a:gdLst/>
            <a:ahLst/>
            <a:cxnLst/>
            <a:rect r="r" b="b" t="t" l="l"/>
            <a:pathLst>
              <a:path h="7109935" w="13975302">
                <a:moveTo>
                  <a:pt x="0" y="0"/>
                </a:moveTo>
                <a:lnTo>
                  <a:pt x="13975302" y="0"/>
                </a:lnTo>
                <a:lnTo>
                  <a:pt x="13975302" y="7109934"/>
                </a:lnTo>
                <a:lnTo>
                  <a:pt x="0" y="7109934"/>
                </a:lnTo>
                <a:lnTo>
                  <a:pt x="0" y="0"/>
                </a:lnTo>
                <a:close/>
              </a:path>
            </a:pathLst>
          </a:custGeom>
          <a:blipFill>
            <a:blip r:embed="rId7"/>
            <a:stretch>
              <a:fillRect l="0" t="0" r="0" b="0"/>
            </a:stretch>
          </a:blipFill>
        </p:spPr>
      </p:sp>
      <p:grpSp>
        <p:nvGrpSpPr>
          <p:cNvPr name="Group 8" id="8"/>
          <p:cNvGrpSpPr/>
          <p:nvPr/>
        </p:nvGrpSpPr>
        <p:grpSpPr>
          <a:xfrm rot="0">
            <a:off x="6897053" y="3279458"/>
            <a:ext cx="381953" cy="401003"/>
            <a:chOff x="0" y="0"/>
            <a:chExt cx="509270" cy="534670"/>
          </a:xfrm>
        </p:grpSpPr>
        <p:sp>
          <p:nvSpPr>
            <p:cNvPr name="Freeform 9" id="9"/>
            <p:cNvSpPr/>
            <p:nvPr/>
          </p:nvSpPr>
          <p:spPr>
            <a:xfrm flipH="false" flipV="false" rot="0">
              <a:off x="41910" y="41910"/>
              <a:ext cx="426720" cy="453390"/>
            </a:xfrm>
            <a:custGeom>
              <a:avLst/>
              <a:gdLst/>
              <a:ahLst/>
              <a:cxnLst/>
              <a:rect r="r" b="b" t="t" l="l"/>
              <a:pathLst>
                <a:path h="453390" w="426720">
                  <a:moveTo>
                    <a:pt x="140970" y="163830"/>
                  </a:moveTo>
                  <a:cubicBezTo>
                    <a:pt x="207010" y="229870"/>
                    <a:pt x="170180" y="276860"/>
                    <a:pt x="179070" y="287020"/>
                  </a:cubicBezTo>
                  <a:cubicBezTo>
                    <a:pt x="189230" y="297180"/>
                    <a:pt x="246380" y="287020"/>
                    <a:pt x="256540" y="270510"/>
                  </a:cubicBezTo>
                  <a:cubicBezTo>
                    <a:pt x="269240" y="251460"/>
                    <a:pt x="238760" y="201930"/>
                    <a:pt x="241300" y="173990"/>
                  </a:cubicBezTo>
                  <a:cubicBezTo>
                    <a:pt x="242570" y="153670"/>
                    <a:pt x="247650" y="135890"/>
                    <a:pt x="259080" y="121920"/>
                  </a:cubicBezTo>
                  <a:cubicBezTo>
                    <a:pt x="269240" y="107950"/>
                    <a:pt x="288290" y="95250"/>
                    <a:pt x="304800" y="90170"/>
                  </a:cubicBezTo>
                  <a:cubicBezTo>
                    <a:pt x="322580" y="86360"/>
                    <a:pt x="344170" y="87630"/>
                    <a:pt x="360680" y="93980"/>
                  </a:cubicBezTo>
                  <a:cubicBezTo>
                    <a:pt x="377190" y="100330"/>
                    <a:pt x="393700" y="115570"/>
                    <a:pt x="402590" y="130810"/>
                  </a:cubicBezTo>
                  <a:cubicBezTo>
                    <a:pt x="411480" y="146050"/>
                    <a:pt x="416560" y="167640"/>
                    <a:pt x="414020" y="185420"/>
                  </a:cubicBezTo>
                  <a:cubicBezTo>
                    <a:pt x="412750" y="201930"/>
                    <a:pt x="402590" y="222250"/>
                    <a:pt x="391160" y="234950"/>
                  </a:cubicBezTo>
                  <a:cubicBezTo>
                    <a:pt x="378460" y="247650"/>
                    <a:pt x="360680" y="259080"/>
                    <a:pt x="341630" y="261620"/>
                  </a:cubicBezTo>
                  <a:cubicBezTo>
                    <a:pt x="318770" y="262890"/>
                    <a:pt x="280670" y="251460"/>
                    <a:pt x="264160" y="234950"/>
                  </a:cubicBezTo>
                  <a:cubicBezTo>
                    <a:pt x="247650" y="217170"/>
                    <a:pt x="237490" y="179070"/>
                    <a:pt x="242570" y="156210"/>
                  </a:cubicBezTo>
                  <a:cubicBezTo>
                    <a:pt x="247650" y="132080"/>
                    <a:pt x="274320" y="102870"/>
                    <a:pt x="295910" y="93980"/>
                  </a:cubicBezTo>
                  <a:cubicBezTo>
                    <a:pt x="318770" y="85090"/>
                    <a:pt x="358140" y="88900"/>
                    <a:pt x="377190" y="102870"/>
                  </a:cubicBezTo>
                  <a:cubicBezTo>
                    <a:pt x="397510" y="116840"/>
                    <a:pt x="408940" y="144780"/>
                    <a:pt x="415290" y="175260"/>
                  </a:cubicBezTo>
                  <a:cubicBezTo>
                    <a:pt x="425450" y="218440"/>
                    <a:pt x="426720" y="294640"/>
                    <a:pt x="410210" y="339090"/>
                  </a:cubicBezTo>
                  <a:cubicBezTo>
                    <a:pt x="396240" y="375920"/>
                    <a:pt x="372110" y="411480"/>
                    <a:pt x="336550" y="429260"/>
                  </a:cubicBezTo>
                  <a:cubicBezTo>
                    <a:pt x="292100" y="453390"/>
                    <a:pt x="198120" y="445770"/>
                    <a:pt x="147320" y="441960"/>
                  </a:cubicBezTo>
                  <a:cubicBezTo>
                    <a:pt x="111760" y="438150"/>
                    <a:pt x="82550" y="436880"/>
                    <a:pt x="60960" y="419100"/>
                  </a:cubicBezTo>
                  <a:cubicBezTo>
                    <a:pt x="34290" y="397510"/>
                    <a:pt x="16510" y="351790"/>
                    <a:pt x="8890" y="311150"/>
                  </a:cubicBezTo>
                  <a:cubicBezTo>
                    <a:pt x="0" y="264160"/>
                    <a:pt x="6350" y="194310"/>
                    <a:pt x="21590" y="152400"/>
                  </a:cubicBezTo>
                  <a:cubicBezTo>
                    <a:pt x="34290" y="120650"/>
                    <a:pt x="53340" y="97790"/>
                    <a:pt x="76200" y="74930"/>
                  </a:cubicBezTo>
                  <a:cubicBezTo>
                    <a:pt x="100330" y="49530"/>
                    <a:pt x="128270" y="15240"/>
                    <a:pt x="162560" y="8890"/>
                  </a:cubicBezTo>
                  <a:cubicBezTo>
                    <a:pt x="201930" y="0"/>
                    <a:pt x="269240" y="13970"/>
                    <a:pt x="300990" y="39370"/>
                  </a:cubicBezTo>
                  <a:cubicBezTo>
                    <a:pt x="332740" y="66040"/>
                    <a:pt x="347980" y="124460"/>
                    <a:pt x="355600" y="162560"/>
                  </a:cubicBezTo>
                  <a:cubicBezTo>
                    <a:pt x="361950" y="194310"/>
                    <a:pt x="359410" y="222250"/>
                    <a:pt x="354330" y="251460"/>
                  </a:cubicBezTo>
                  <a:cubicBezTo>
                    <a:pt x="350520" y="280670"/>
                    <a:pt x="349250" y="317500"/>
                    <a:pt x="328930" y="337820"/>
                  </a:cubicBezTo>
                  <a:cubicBezTo>
                    <a:pt x="304800" y="363220"/>
                    <a:pt x="245110" y="377190"/>
                    <a:pt x="207010" y="375920"/>
                  </a:cubicBezTo>
                  <a:cubicBezTo>
                    <a:pt x="171450" y="373380"/>
                    <a:pt x="135890" y="350520"/>
                    <a:pt x="106680" y="334010"/>
                  </a:cubicBezTo>
                  <a:cubicBezTo>
                    <a:pt x="83820" y="321310"/>
                    <a:pt x="62230" y="306070"/>
                    <a:pt x="46990" y="289560"/>
                  </a:cubicBezTo>
                  <a:cubicBezTo>
                    <a:pt x="33020" y="275590"/>
                    <a:pt x="20320" y="259080"/>
                    <a:pt x="17780" y="242570"/>
                  </a:cubicBezTo>
                  <a:cubicBezTo>
                    <a:pt x="13970" y="226060"/>
                    <a:pt x="17780" y="203200"/>
                    <a:pt x="26670" y="187960"/>
                  </a:cubicBezTo>
                  <a:cubicBezTo>
                    <a:pt x="34290" y="172720"/>
                    <a:pt x="52070" y="157480"/>
                    <a:pt x="68580" y="152400"/>
                  </a:cubicBezTo>
                  <a:cubicBezTo>
                    <a:pt x="88900" y="147320"/>
                    <a:pt x="140970" y="163830"/>
                    <a:pt x="140970" y="163830"/>
                  </a:cubicBezTo>
                </a:path>
              </a:pathLst>
            </a:custGeom>
            <a:solidFill>
              <a:srgbClr val="FFFFFF"/>
            </a:solidFill>
            <a:ln cap="sq">
              <a:noFill/>
              <a:prstDash val="solid"/>
              <a:miter/>
            </a:ln>
          </p:spPr>
        </p:sp>
      </p:grpSp>
      <p:grpSp>
        <p:nvGrpSpPr>
          <p:cNvPr name="Group 10" id="10"/>
          <p:cNvGrpSpPr/>
          <p:nvPr/>
        </p:nvGrpSpPr>
        <p:grpSpPr>
          <a:xfrm rot="0">
            <a:off x="13646468" y="4154805"/>
            <a:ext cx="439103" cy="444818"/>
            <a:chOff x="0" y="0"/>
            <a:chExt cx="585470" cy="593090"/>
          </a:xfrm>
        </p:grpSpPr>
        <p:sp>
          <p:nvSpPr>
            <p:cNvPr name="Freeform 11" id="11"/>
            <p:cNvSpPr/>
            <p:nvPr/>
          </p:nvSpPr>
          <p:spPr>
            <a:xfrm flipH="false" flipV="false" rot="0">
              <a:off x="49530" y="31750"/>
              <a:ext cx="488950" cy="511810"/>
            </a:xfrm>
            <a:custGeom>
              <a:avLst/>
              <a:gdLst/>
              <a:ahLst/>
              <a:cxnLst/>
              <a:rect r="r" b="b" t="t" l="l"/>
              <a:pathLst>
                <a:path h="511810" w="488950">
                  <a:moveTo>
                    <a:pt x="265430" y="162560"/>
                  </a:moveTo>
                  <a:cubicBezTo>
                    <a:pt x="276860" y="449580"/>
                    <a:pt x="271780" y="457200"/>
                    <a:pt x="262890" y="466090"/>
                  </a:cubicBezTo>
                  <a:cubicBezTo>
                    <a:pt x="251460" y="477520"/>
                    <a:pt x="231140" y="491490"/>
                    <a:pt x="212090" y="492760"/>
                  </a:cubicBezTo>
                  <a:cubicBezTo>
                    <a:pt x="191770" y="494030"/>
                    <a:pt x="157480" y="481330"/>
                    <a:pt x="143510" y="466090"/>
                  </a:cubicBezTo>
                  <a:cubicBezTo>
                    <a:pt x="129540" y="453390"/>
                    <a:pt x="120650" y="433070"/>
                    <a:pt x="123190" y="412750"/>
                  </a:cubicBezTo>
                  <a:cubicBezTo>
                    <a:pt x="125730" y="382270"/>
                    <a:pt x="158750" y="335280"/>
                    <a:pt x="193040" y="303530"/>
                  </a:cubicBezTo>
                  <a:cubicBezTo>
                    <a:pt x="234950" y="265430"/>
                    <a:pt x="321310" y="222250"/>
                    <a:pt x="367030" y="212090"/>
                  </a:cubicBezTo>
                  <a:cubicBezTo>
                    <a:pt x="392430" y="207010"/>
                    <a:pt x="412750" y="207010"/>
                    <a:pt x="430530" y="214630"/>
                  </a:cubicBezTo>
                  <a:cubicBezTo>
                    <a:pt x="448310" y="220980"/>
                    <a:pt x="467360" y="236220"/>
                    <a:pt x="476250" y="252730"/>
                  </a:cubicBezTo>
                  <a:cubicBezTo>
                    <a:pt x="485140" y="269240"/>
                    <a:pt x="487680" y="294640"/>
                    <a:pt x="485140" y="311150"/>
                  </a:cubicBezTo>
                  <a:cubicBezTo>
                    <a:pt x="482600" y="325120"/>
                    <a:pt x="474980" y="336550"/>
                    <a:pt x="467360" y="346710"/>
                  </a:cubicBezTo>
                  <a:cubicBezTo>
                    <a:pt x="458470" y="356870"/>
                    <a:pt x="452120" y="364490"/>
                    <a:pt x="435610" y="369570"/>
                  </a:cubicBezTo>
                  <a:cubicBezTo>
                    <a:pt x="397510" y="382270"/>
                    <a:pt x="289560" y="379730"/>
                    <a:pt x="237490" y="375920"/>
                  </a:cubicBezTo>
                  <a:cubicBezTo>
                    <a:pt x="204470" y="374650"/>
                    <a:pt x="184150" y="374650"/>
                    <a:pt x="156210" y="363220"/>
                  </a:cubicBezTo>
                  <a:cubicBezTo>
                    <a:pt x="120650" y="350520"/>
                    <a:pt x="71120" y="326390"/>
                    <a:pt x="44450" y="297180"/>
                  </a:cubicBezTo>
                  <a:cubicBezTo>
                    <a:pt x="20320" y="269240"/>
                    <a:pt x="3810" y="228600"/>
                    <a:pt x="1270" y="191770"/>
                  </a:cubicBezTo>
                  <a:cubicBezTo>
                    <a:pt x="0" y="154940"/>
                    <a:pt x="13970" y="102870"/>
                    <a:pt x="35560" y="74930"/>
                  </a:cubicBezTo>
                  <a:cubicBezTo>
                    <a:pt x="57150" y="49530"/>
                    <a:pt x="91440" y="38100"/>
                    <a:pt x="127000" y="27940"/>
                  </a:cubicBezTo>
                  <a:cubicBezTo>
                    <a:pt x="173990" y="16510"/>
                    <a:pt x="248920" y="12700"/>
                    <a:pt x="298450" y="22860"/>
                  </a:cubicBezTo>
                  <a:cubicBezTo>
                    <a:pt x="340360" y="31750"/>
                    <a:pt x="378460" y="50800"/>
                    <a:pt x="407670" y="76200"/>
                  </a:cubicBezTo>
                  <a:cubicBezTo>
                    <a:pt x="435610" y="100330"/>
                    <a:pt x="459740" y="137160"/>
                    <a:pt x="471170" y="167640"/>
                  </a:cubicBezTo>
                  <a:cubicBezTo>
                    <a:pt x="481330" y="193040"/>
                    <a:pt x="482600" y="215900"/>
                    <a:pt x="482600" y="242570"/>
                  </a:cubicBezTo>
                  <a:cubicBezTo>
                    <a:pt x="482600" y="276860"/>
                    <a:pt x="486410" y="322580"/>
                    <a:pt x="468630" y="353060"/>
                  </a:cubicBezTo>
                  <a:cubicBezTo>
                    <a:pt x="452120" y="384810"/>
                    <a:pt x="411480" y="410210"/>
                    <a:pt x="378460" y="426720"/>
                  </a:cubicBezTo>
                  <a:cubicBezTo>
                    <a:pt x="347980" y="441960"/>
                    <a:pt x="313690" y="444500"/>
                    <a:pt x="281940" y="449580"/>
                  </a:cubicBezTo>
                  <a:cubicBezTo>
                    <a:pt x="248920" y="454660"/>
                    <a:pt x="215900" y="463550"/>
                    <a:pt x="182880" y="458470"/>
                  </a:cubicBezTo>
                  <a:cubicBezTo>
                    <a:pt x="146050" y="450850"/>
                    <a:pt x="96520" y="431800"/>
                    <a:pt x="71120" y="405130"/>
                  </a:cubicBezTo>
                  <a:cubicBezTo>
                    <a:pt x="48260" y="379730"/>
                    <a:pt x="39370" y="346710"/>
                    <a:pt x="30480" y="308610"/>
                  </a:cubicBezTo>
                  <a:cubicBezTo>
                    <a:pt x="19050" y="259080"/>
                    <a:pt x="10160" y="180340"/>
                    <a:pt x="21590" y="129540"/>
                  </a:cubicBezTo>
                  <a:cubicBezTo>
                    <a:pt x="29210" y="86360"/>
                    <a:pt x="44450" y="38100"/>
                    <a:pt x="74930" y="19050"/>
                  </a:cubicBezTo>
                  <a:cubicBezTo>
                    <a:pt x="106680" y="0"/>
                    <a:pt x="168910" y="12700"/>
                    <a:pt x="212090" y="21590"/>
                  </a:cubicBezTo>
                  <a:cubicBezTo>
                    <a:pt x="252730" y="30480"/>
                    <a:pt x="303530" y="49530"/>
                    <a:pt x="330200" y="72390"/>
                  </a:cubicBezTo>
                  <a:cubicBezTo>
                    <a:pt x="350520" y="91440"/>
                    <a:pt x="355600" y="111760"/>
                    <a:pt x="369570" y="139700"/>
                  </a:cubicBezTo>
                  <a:cubicBezTo>
                    <a:pt x="389890" y="184150"/>
                    <a:pt x="420370" y="259080"/>
                    <a:pt x="429260" y="314960"/>
                  </a:cubicBezTo>
                  <a:cubicBezTo>
                    <a:pt x="438150" y="361950"/>
                    <a:pt x="439420" y="417830"/>
                    <a:pt x="427990" y="449580"/>
                  </a:cubicBezTo>
                  <a:cubicBezTo>
                    <a:pt x="421640" y="469900"/>
                    <a:pt x="410210" y="485140"/>
                    <a:pt x="394970" y="495300"/>
                  </a:cubicBezTo>
                  <a:cubicBezTo>
                    <a:pt x="374650" y="506730"/>
                    <a:pt x="334010" y="511810"/>
                    <a:pt x="312420" y="504190"/>
                  </a:cubicBezTo>
                  <a:cubicBezTo>
                    <a:pt x="293370" y="499110"/>
                    <a:pt x="278130" y="483870"/>
                    <a:pt x="267970" y="468630"/>
                  </a:cubicBezTo>
                  <a:cubicBezTo>
                    <a:pt x="259080" y="453390"/>
                    <a:pt x="252730" y="431800"/>
                    <a:pt x="255270" y="412750"/>
                  </a:cubicBezTo>
                  <a:cubicBezTo>
                    <a:pt x="260350" y="391160"/>
                    <a:pt x="281940" y="356870"/>
                    <a:pt x="302260" y="344170"/>
                  </a:cubicBezTo>
                  <a:cubicBezTo>
                    <a:pt x="317500" y="334010"/>
                    <a:pt x="340360" y="331470"/>
                    <a:pt x="358140" y="334010"/>
                  </a:cubicBezTo>
                  <a:cubicBezTo>
                    <a:pt x="374650" y="336550"/>
                    <a:pt x="396240" y="345440"/>
                    <a:pt x="407670" y="360680"/>
                  </a:cubicBezTo>
                  <a:cubicBezTo>
                    <a:pt x="422910" y="378460"/>
                    <a:pt x="433070" y="417830"/>
                    <a:pt x="430530" y="440690"/>
                  </a:cubicBezTo>
                  <a:cubicBezTo>
                    <a:pt x="427990" y="459740"/>
                    <a:pt x="415290" y="477520"/>
                    <a:pt x="402590" y="488950"/>
                  </a:cubicBezTo>
                  <a:cubicBezTo>
                    <a:pt x="388620" y="500380"/>
                    <a:pt x="368300" y="510540"/>
                    <a:pt x="349250" y="510540"/>
                  </a:cubicBezTo>
                  <a:cubicBezTo>
                    <a:pt x="326390" y="510540"/>
                    <a:pt x="289560" y="492760"/>
                    <a:pt x="274320" y="476250"/>
                  </a:cubicBezTo>
                  <a:cubicBezTo>
                    <a:pt x="260350" y="462280"/>
                    <a:pt x="259080" y="444500"/>
                    <a:pt x="255270" y="422910"/>
                  </a:cubicBezTo>
                  <a:cubicBezTo>
                    <a:pt x="250190" y="393700"/>
                    <a:pt x="264160" y="353060"/>
                    <a:pt x="256540" y="318770"/>
                  </a:cubicBezTo>
                  <a:cubicBezTo>
                    <a:pt x="247650" y="280670"/>
                    <a:pt x="205740" y="203200"/>
                    <a:pt x="199390" y="204470"/>
                  </a:cubicBezTo>
                  <a:cubicBezTo>
                    <a:pt x="193040" y="207010"/>
                    <a:pt x="193040" y="289560"/>
                    <a:pt x="210820" y="300990"/>
                  </a:cubicBezTo>
                  <a:cubicBezTo>
                    <a:pt x="228600" y="313690"/>
                    <a:pt x="294640" y="294640"/>
                    <a:pt x="307340" y="275590"/>
                  </a:cubicBezTo>
                  <a:cubicBezTo>
                    <a:pt x="320040" y="257810"/>
                    <a:pt x="316230" y="213360"/>
                    <a:pt x="298450" y="196850"/>
                  </a:cubicBezTo>
                  <a:cubicBezTo>
                    <a:pt x="273050" y="172720"/>
                    <a:pt x="133350" y="177800"/>
                    <a:pt x="132080" y="182880"/>
                  </a:cubicBezTo>
                  <a:cubicBezTo>
                    <a:pt x="132080" y="186690"/>
                    <a:pt x="176530" y="201930"/>
                    <a:pt x="209550" y="207010"/>
                  </a:cubicBezTo>
                  <a:cubicBezTo>
                    <a:pt x="262890" y="217170"/>
                    <a:pt x="391160" y="201930"/>
                    <a:pt x="430530" y="214630"/>
                  </a:cubicBezTo>
                  <a:cubicBezTo>
                    <a:pt x="448310" y="219710"/>
                    <a:pt x="455930" y="227330"/>
                    <a:pt x="464820" y="236220"/>
                  </a:cubicBezTo>
                  <a:cubicBezTo>
                    <a:pt x="473710" y="246380"/>
                    <a:pt x="480060" y="259080"/>
                    <a:pt x="483870" y="271780"/>
                  </a:cubicBezTo>
                  <a:cubicBezTo>
                    <a:pt x="487680" y="283210"/>
                    <a:pt x="488950" y="297180"/>
                    <a:pt x="485140" y="311150"/>
                  </a:cubicBezTo>
                  <a:cubicBezTo>
                    <a:pt x="480060" y="327660"/>
                    <a:pt x="471170" y="346710"/>
                    <a:pt x="452120" y="360680"/>
                  </a:cubicBezTo>
                  <a:cubicBezTo>
                    <a:pt x="420370" y="384810"/>
                    <a:pt x="311150" y="386080"/>
                    <a:pt x="283210" y="412750"/>
                  </a:cubicBezTo>
                  <a:cubicBezTo>
                    <a:pt x="266700" y="427990"/>
                    <a:pt x="274320" y="453390"/>
                    <a:pt x="262890" y="466090"/>
                  </a:cubicBezTo>
                  <a:cubicBezTo>
                    <a:pt x="251460" y="478790"/>
                    <a:pt x="229870" y="490220"/>
                    <a:pt x="212090" y="492760"/>
                  </a:cubicBezTo>
                  <a:cubicBezTo>
                    <a:pt x="195580" y="494030"/>
                    <a:pt x="172720" y="488950"/>
                    <a:pt x="157480" y="478790"/>
                  </a:cubicBezTo>
                  <a:cubicBezTo>
                    <a:pt x="140970" y="467360"/>
                    <a:pt x="127000" y="444500"/>
                    <a:pt x="119380" y="422910"/>
                  </a:cubicBezTo>
                  <a:cubicBezTo>
                    <a:pt x="110490" y="398780"/>
                    <a:pt x="110490" y="374650"/>
                    <a:pt x="109220" y="339090"/>
                  </a:cubicBezTo>
                  <a:cubicBezTo>
                    <a:pt x="106680" y="284480"/>
                    <a:pt x="99060" y="165100"/>
                    <a:pt x="118110" y="125730"/>
                  </a:cubicBezTo>
                  <a:cubicBezTo>
                    <a:pt x="128270" y="105410"/>
                    <a:pt x="146050" y="95250"/>
                    <a:pt x="160020" y="88900"/>
                  </a:cubicBezTo>
                  <a:cubicBezTo>
                    <a:pt x="172720" y="83820"/>
                    <a:pt x="184150" y="82550"/>
                    <a:pt x="196850" y="83820"/>
                  </a:cubicBezTo>
                  <a:cubicBezTo>
                    <a:pt x="213360" y="87630"/>
                    <a:pt x="234950" y="97790"/>
                    <a:pt x="246380" y="110490"/>
                  </a:cubicBezTo>
                  <a:cubicBezTo>
                    <a:pt x="257810" y="123190"/>
                    <a:pt x="265430" y="162560"/>
                    <a:pt x="265430" y="162560"/>
                  </a:cubicBezTo>
                </a:path>
              </a:pathLst>
            </a:custGeom>
            <a:solidFill>
              <a:srgbClr val="FFFFFF"/>
            </a:solidFill>
            <a:ln cap="sq">
              <a:noFill/>
              <a:prstDash val="solid"/>
              <a:miter/>
            </a:ln>
          </p:spPr>
        </p:sp>
      </p:grpSp>
      <p:grpSp>
        <p:nvGrpSpPr>
          <p:cNvPr name="Group 12" id="12"/>
          <p:cNvGrpSpPr/>
          <p:nvPr/>
        </p:nvGrpSpPr>
        <p:grpSpPr>
          <a:xfrm rot="0">
            <a:off x="2914650" y="8293418"/>
            <a:ext cx="1158240" cy="360045"/>
            <a:chOff x="0" y="0"/>
            <a:chExt cx="1544320" cy="480060"/>
          </a:xfrm>
        </p:grpSpPr>
        <p:sp>
          <p:nvSpPr>
            <p:cNvPr name="Freeform 13" id="13"/>
            <p:cNvSpPr/>
            <p:nvPr/>
          </p:nvSpPr>
          <p:spPr>
            <a:xfrm flipH="false" flipV="false" rot="0">
              <a:off x="48260" y="16510"/>
              <a:ext cx="1446530" cy="431800"/>
            </a:xfrm>
            <a:custGeom>
              <a:avLst/>
              <a:gdLst/>
              <a:ahLst/>
              <a:cxnLst/>
              <a:rect r="r" b="b" t="t" l="l"/>
              <a:pathLst>
                <a:path h="431800" w="1446530">
                  <a:moveTo>
                    <a:pt x="139700" y="176530"/>
                  </a:moveTo>
                  <a:cubicBezTo>
                    <a:pt x="408940" y="246380"/>
                    <a:pt x="429260" y="247650"/>
                    <a:pt x="492760" y="250190"/>
                  </a:cubicBezTo>
                  <a:cubicBezTo>
                    <a:pt x="657860" y="259080"/>
                    <a:pt x="1257300" y="212090"/>
                    <a:pt x="1367790" y="245110"/>
                  </a:cubicBezTo>
                  <a:cubicBezTo>
                    <a:pt x="1397000" y="254000"/>
                    <a:pt x="1407160" y="264160"/>
                    <a:pt x="1417320" y="279400"/>
                  </a:cubicBezTo>
                  <a:cubicBezTo>
                    <a:pt x="1427480" y="294640"/>
                    <a:pt x="1433830" y="318770"/>
                    <a:pt x="1431290" y="337820"/>
                  </a:cubicBezTo>
                  <a:cubicBezTo>
                    <a:pt x="1430020" y="356870"/>
                    <a:pt x="1417320" y="378460"/>
                    <a:pt x="1403350" y="391160"/>
                  </a:cubicBezTo>
                  <a:cubicBezTo>
                    <a:pt x="1389380" y="402590"/>
                    <a:pt x="1366520" y="415290"/>
                    <a:pt x="1347470" y="411480"/>
                  </a:cubicBezTo>
                  <a:cubicBezTo>
                    <a:pt x="1325880" y="407670"/>
                    <a:pt x="1310640" y="370840"/>
                    <a:pt x="1283970" y="358140"/>
                  </a:cubicBezTo>
                  <a:cubicBezTo>
                    <a:pt x="1253490" y="342900"/>
                    <a:pt x="1217930" y="350520"/>
                    <a:pt x="1170940" y="337820"/>
                  </a:cubicBezTo>
                  <a:cubicBezTo>
                    <a:pt x="1088390" y="314960"/>
                    <a:pt x="971550" y="234950"/>
                    <a:pt x="834390" y="208280"/>
                  </a:cubicBezTo>
                  <a:cubicBezTo>
                    <a:pt x="636270" y="171450"/>
                    <a:pt x="179070" y="215900"/>
                    <a:pt x="86360" y="204470"/>
                  </a:cubicBezTo>
                  <a:cubicBezTo>
                    <a:pt x="64770" y="201930"/>
                    <a:pt x="59690" y="201930"/>
                    <a:pt x="46990" y="194310"/>
                  </a:cubicBezTo>
                  <a:cubicBezTo>
                    <a:pt x="31750" y="185420"/>
                    <a:pt x="13970" y="167640"/>
                    <a:pt x="7620" y="149860"/>
                  </a:cubicBezTo>
                  <a:cubicBezTo>
                    <a:pt x="0" y="132080"/>
                    <a:pt x="2540" y="105410"/>
                    <a:pt x="7620" y="88900"/>
                  </a:cubicBezTo>
                  <a:cubicBezTo>
                    <a:pt x="11430" y="76200"/>
                    <a:pt x="20320" y="64770"/>
                    <a:pt x="30480" y="55880"/>
                  </a:cubicBezTo>
                  <a:cubicBezTo>
                    <a:pt x="39370" y="46990"/>
                    <a:pt x="50800" y="41910"/>
                    <a:pt x="66040" y="36830"/>
                  </a:cubicBezTo>
                  <a:cubicBezTo>
                    <a:pt x="91440" y="30480"/>
                    <a:pt x="127000" y="30480"/>
                    <a:pt x="168910" y="34290"/>
                  </a:cubicBezTo>
                  <a:cubicBezTo>
                    <a:pt x="242570" y="43180"/>
                    <a:pt x="377190" y="96520"/>
                    <a:pt x="461010" y="107950"/>
                  </a:cubicBezTo>
                  <a:cubicBezTo>
                    <a:pt x="520700" y="116840"/>
                    <a:pt x="574040" y="105410"/>
                    <a:pt x="619760" y="111760"/>
                  </a:cubicBezTo>
                  <a:cubicBezTo>
                    <a:pt x="655320" y="118110"/>
                    <a:pt x="683260" y="124460"/>
                    <a:pt x="713740" y="138430"/>
                  </a:cubicBezTo>
                  <a:cubicBezTo>
                    <a:pt x="744220" y="151130"/>
                    <a:pt x="759460" y="181610"/>
                    <a:pt x="802640" y="193040"/>
                  </a:cubicBezTo>
                  <a:cubicBezTo>
                    <a:pt x="895350" y="218440"/>
                    <a:pt x="1159510" y="195580"/>
                    <a:pt x="1262380" y="190500"/>
                  </a:cubicBezTo>
                  <a:cubicBezTo>
                    <a:pt x="1314450" y="186690"/>
                    <a:pt x="1350010" y="168910"/>
                    <a:pt x="1379220" y="176530"/>
                  </a:cubicBezTo>
                  <a:cubicBezTo>
                    <a:pt x="1400810" y="182880"/>
                    <a:pt x="1418590" y="195580"/>
                    <a:pt x="1430020" y="212090"/>
                  </a:cubicBezTo>
                  <a:cubicBezTo>
                    <a:pt x="1440180" y="227330"/>
                    <a:pt x="1446530" y="252730"/>
                    <a:pt x="1443990" y="270510"/>
                  </a:cubicBezTo>
                  <a:cubicBezTo>
                    <a:pt x="1441450" y="289560"/>
                    <a:pt x="1430020" y="312420"/>
                    <a:pt x="1416050" y="325120"/>
                  </a:cubicBezTo>
                  <a:cubicBezTo>
                    <a:pt x="1402080" y="337820"/>
                    <a:pt x="1379220" y="346710"/>
                    <a:pt x="1358900" y="346710"/>
                  </a:cubicBezTo>
                  <a:cubicBezTo>
                    <a:pt x="1333500" y="346710"/>
                    <a:pt x="1309370" y="321310"/>
                    <a:pt x="1276350" y="313690"/>
                  </a:cubicBezTo>
                  <a:cubicBezTo>
                    <a:pt x="1229360" y="302260"/>
                    <a:pt x="1136650" y="326390"/>
                    <a:pt x="1098550" y="295910"/>
                  </a:cubicBezTo>
                  <a:cubicBezTo>
                    <a:pt x="1062990" y="267970"/>
                    <a:pt x="1036320" y="186690"/>
                    <a:pt x="1047750" y="151130"/>
                  </a:cubicBezTo>
                  <a:cubicBezTo>
                    <a:pt x="1056640" y="121920"/>
                    <a:pt x="1099820" y="99060"/>
                    <a:pt x="1127760" y="88900"/>
                  </a:cubicBezTo>
                  <a:cubicBezTo>
                    <a:pt x="1153160" y="80010"/>
                    <a:pt x="1183640" y="78740"/>
                    <a:pt x="1207770" y="87630"/>
                  </a:cubicBezTo>
                  <a:cubicBezTo>
                    <a:pt x="1230630" y="96520"/>
                    <a:pt x="1259840" y="119380"/>
                    <a:pt x="1267460" y="142240"/>
                  </a:cubicBezTo>
                  <a:cubicBezTo>
                    <a:pt x="1275080" y="165100"/>
                    <a:pt x="1270000" y="204470"/>
                    <a:pt x="1254760" y="223520"/>
                  </a:cubicBezTo>
                  <a:cubicBezTo>
                    <a:pt x="1240790" y="242570"/>
                    <a:pt x="1203960" y="257810"/>
                    <a:pt x="1181100" y="259080"/>
                  </a:cubicBezTo>
                  <a:cubicBezTo>
                    <a:pt x="1163320" y="259080"/>
                    <a:pt x="1143000" y="250190"/>
                    <a:pt x="1130300" y="238760"/>
                  </a:cubicBezTo>
                  <a:cubicBezTo>
                    <a:pt x="1116330" y="227330"/>
                    <a:pt x="1104900" y="208280"/>
                    <a:pt x="1099820" y="191770"/>
                  </a:cubicBezTo>
                  <a:cubicBezTo>
                    <a:pt x="1096010" y="173990"/>
                    <a:pt x="1096010" y="152400"/>
                    <a:pt x="1106170" y="135890"/>
                  </a:cubicBezTo>
                  <a:cubicBezTo>
                    <a:pt x="1116330" y="116840"/>
                    <a:pt x="1145540" y="90170"/>
                    <a:pt x="1169670" y="86360"/>
                  </a:cubicBezTo>
                  <a:cubicBezTo>
                    <a:pt x="1193800" y="81280"/>
                    <a:pt x="1230630" y="96520"/>
                    <a:pt x="1247140" y="110490"/>
                  </a:cubicBezTo>
                  <a:cubicBezTo>
                    <a:pt x="1261110" y="123190"/>
                    <a:pt x="1270000" y="143510"/>
                    <a:pt x="1271270" y="161290"/>
                  </a:cubicBezTo>
                  <a:cubicBezTo>
                    <a:pt x="1273810" y="177800"/>
                    <a:pt x="1271270" y="200660"/>
                    <a:pt x="1259840" y="215900"/>
                  </a:cubicBezTo>
                  <a:cubicBezTo>
                    <a:pt x="1247140" y="233680"/>
                    <a:pt x="1205230" y="262890"/>
                    <a:pt x="1191260" y="257810"/>
                  </a:cubicBezTo>
                  <a:cubicBezTo>
                    <a:pt x="1181100" y="255270"/>
                    <a:pt x="1176020" y="238760"/>
                    <a:pt x="1173480" y="223520"/>
                  </a:cubicBezTo>
                  <a:cubicBezTo>
                    <a:pt x="1169670" y="201930"/>
                    <a:pt x="1164590" y="152400"/>
                    <a:pt x="1181100" y="138430"/>
                  </a:cubicBezTo>
                  <a:cubicBezTo>
                    <a:pt x="1198880" y="121920"/>
                    <a:pt x="1250950" y="137160"/>
                    <a:pt x="1283970" y="144780"/>
                  </a:cubicBezTo>
                  <a:cubicBezTo>
                    <a:pt x="1316990" y="151130"/>
                    <a:pt x="1355090" y="166370"/>
                    <a:pt x="1379220" y="176530"/>
                  </a:cubicBezTo>
                  <a:cubicBezTo>
                    <a:pt x="1394460" y="184150"/>
                    <a:pt x="1405890" y="186690"/>
                    <a:pt x="1416050" y="195580"/>
                  </a:cubicBezTo>
                  <a:cubicBezTo>
                    <a:pt x="1426210" y="204470"/>
                    <a:pt x="1435100" y="215900"/>
                    <a:pt x="1438910" y="229870"/>
                  </a:cubicBezTo>
                  <a:cubicBezTo>
                    <a:pt x="1443990" y="246380"/>
                    <a:pt x="1443990" y="274320"/>
                    <a:pt x="1438910" y="290830"/>
                  </a:cubicBezTo>
                  <a:cubicBezTo>
                    <a:pt x="1435100" y="304800"/>
                    <a:pt x="1428750" y="314960"/>
                    <a:pt x="1416050" y="325120"/>
                  </a:cubicBezTo>
                  <a:cubicBezTo>
                    <a:pt x="1395730" y="340360"/>
                    <a:pt x="1366520" y="353060"/>
                    <a:pt x="1320800" y="361950"/>
                  </a:cubicBezTo>
                  <a:cubicBezTo>
                    <a:pt x="1211580" y="381000"/>
                    <a:pt x="855980" y="386080"/>
                    <a:pt x="751840" y="351790"/>
                  </a:cubicBezTo>
                  <a:cubicBezTo>
                    <a:pt x="706120" y="337820"/>
                    <a:pt x="699770" y="304800"/>
                    <a:pt x="662940" y="290830"/>
                  </a:cubicBezTo>
                  <a:cubicBezTo>
                    <a:pt x="613410" y="274320"/>
                    <a:pt x="543560" y="289560"/>
                    <a:pt x="472440" y="278130"/>
                  </a:cubicBezTo>
                  <a:cubicBezTo>
                    <a:pt x="382270" y="264160"/>
                    <a:pt x="241300" y="214630"/>
                    <a:pt x="166370" y="204470"/>
                  </a:cubicBezTo>
                  <a:cubicBezTo>
                    <a:pt x="124460" y="199390"/>
                    <a:pt x="90170" y="208280"/>
                    <a:pt x="66040" y="201930"/>
                  </a:cubicBezTo>
                  <a:cubicBezTo>
                    <a:pt x="50800" y="198120"/>
                    <a:pt x="39370" y="191770"/>
                    <a:pt x="30480" y="182880"/>
                  </a:cubicBezTo>
                  <a:cubicBezTo>
                    <a:pt x="20320" y="173990"/>
                    <a:pt x="11430" y="161290"/>
                    <a:pt x="7620" y="149860"/>
                  </a:cubicBezTo>
                  <a:cubicBezTo>
                    <a:pt x="2540" y="137160"/>
                    <a:pt x="0" y="121920"/>
                    <a:pt x="2540" y="109220"/>
                  </a:cubicBezTo>
                  <a:cubicBezTo>
                    <a:pt x="3810" y="96520"/>
                    <a:pt x="7620" y="82550"/>
                    <a:pt x="16510" y="71120"/>
                  </a:cubicBezTo>
                  <a:cubicBezTo>
                    <a:pt x="26670" y="58420"/>
                    <a:pt x="36830" y="45720"/>
                    <a:pt x="66040" y="36830"/>
                  </a:cubicBezTo>
                  <a:cubicBezTo>
                    <a:pt x="168910" y="5080"/>
                    <a:pt x="612140" y="0"/>
                    <a:pt x="847090" y="45720"/>
                  </a:cubicBezTo>
                  <a:cubicBezTo>
                    <a:pt x="1051560" y="85090"/>
                    <a:pt x="1337310" y="204470"/>
                    <a:pt x="1403350" y="264160"/>
                  </a:cubicBezTo>
                  <a:cubicBezTo>
                    <a:pt x="1424940" y="283210"/>
                    <a:pt x="1428750" y="300990"/>
                    <a:pt x="1431290" y="317500"/>
                  </a:cubicBezTo>
                  <a:cubicBezTo>
                    <a:pt x="1433830" y="331470"/>
                    <a:pt x="1431290" y="345440"/>
                    <a:pt x="1426210" y="356870"/>
                  </a:cubicBezTo>
                  <a:cubicBezTo>
                    <a:pt x="1422400" y="369570"/>
                    <a:pt x="1414780" y="382270"/>
                    <a:pt x="1403350" y="391160"/>
                  </a:cubicBezTo>
                  <a:cubicBezTo>
                    <a:pt x="1390650" y="401320"/>
                    <a:pt x="1377950" y="406400"/>
                    <a:pt x="1347470" y="411480"/>
                  </a:cubicBezTo>
                  <a:cubicBezTo>
                    <a:pt x="1236980" y="431800"/>
                    <a:pt x="725170" y="411480"/>
                    <a:pt x="542290" y="400050"/>
                  </a:cubicBezTo>
                  <a:cubicBezTo>
                    <a:pt x="447040" y="394970"/>
                    <a:pt x="401320" y="392430"/>
                    <a:pt x="326390" y="377190"/>
                  </a:cubicBezTo>
                  <a:cubicBezTo>
                    <a:pt x="243840" y="361950"/>
                    <a:pt x="105410" y="337820"/>
                    <a:pt x="66040" y="304800"/>
                  </a:cubicBezTo>
                  <a:cubicBezTo>
                    <a:pt x="49530" y="289560"/>
                    <a:pt x="44450" y="273050"/>
                    <a:pt x="43180" y="256540"/>
                  </a:cubicBezTo>
                  <a:cubicBezTo>
                    <a:pt x="41910" y="238760"/>
                    <a:pt x="49530" y="217170"/>
                    <a:pt x="58420" y="204470"/>
                  </a:cubicBezTo>
                  <a:cubicBezTo>
                    <a:pt x="64770" y="193040"/>
                    <a:pt x="74930" y="185420"/>
                    <a:pt x="86360" y="181610"/>
                  </a:cubicBezTo>
                  <a:cubicBezTo>
                    <a:pt x="100330" y="175260"/>
                    <a:pt x="139700" y="176530"/>
                    <a:pt x="139700" y="176530"/>
                  </a:cubicBezTo>
                </a:path>
              </a:pathLst>
            </a:custGeom>
            <a:solidFill>
              <a:srgbClr val="FFFFFF"/>
            </a:solidFill>
            <a:ln cap="sq">
              <a:noFill/>
              <a:prstDash val="solid"/>
              <a:miter/>
            </a:ln>
          </p:spPr>
        </p:sp>
      </p:grpSp>
      <p:grpSp>
        <p:nvGrpSpPr>
          <p:cNvPr name="Group 14" id="14"/>
          <p:cNvGrpSpPr/>
          <p:nvPr/>
        </p:nvGrpSpPr>
        <p:grpSpPr>
          <a:xfrm rot="0">
            <a:off x="3801428" y="8396288"/>
            <a:ext cx="310515" cy="210503"/>
            <a:chOff x="0" y="0"/>
            <a:chExt cx="414020" cy="280670"/>
          </a:xfrm>
        </p:grpSpPr>
        <p:sp>
          <p:nvSpPr>
            <p:cNvPr name="Freeform 15" id="15"/>
            <p:cNvSpPr/>
            <p:nvPr/>
          </p:nvSpPr>
          <p:spPr>
            <a:xfrm flipH="false" flipV="false" rot="0">
              <a:off x="48260" y="44450"/>
              <a:ext cx="316230" cy="185420"/>
            </a:xfrm>
            <a:custGeom>
              <a:avLst/>
              <a:gdLst/>
              <a:ahLst/>
              <a:cxnLst/>
              <a:rect r="r" b="b" t="t" l="l"/>
              <a:pathLst>
                <a:path h="185420" w="316230">
                  <a:moveTo>
                    <a:pt x="218440" y="185420"/>
                  </a:moveTo>
                  <a:cubicBezTo>
                    <a:pt x="25400" y="142240"/>
                    <a:pt x="7620" y="120650"/>
                    <a:pt x="3810" y="99060"/>
                  </a:cubicBezTo>
                  <a:cubicBezTo>
                    <a:pt x="0" y="77470"/>
                    <a:pt x="12700" y="44450"/>
                    <a:pt x="25400" y="29210"/>
                  </a:cubicBezTo>
                  <a:cubicBezTo>
                    <a:pt x="36830" y="16510"/>
                    <a:pt x="54610" y="8890"/>
                    <a:pt x="69850" y="6350"/>
                  </a:cubicBezTo>
                  <a:cubicBezTo>
                    <a:pt x="86360" y="5080"/>
                    <a:pt x="105410" y="6350"/>
                    <a:pt x="119380" y="16510"/>
                  </a:cubicBezTo>
                  <a:cubicBezTo>
                    <a:pt x="135890" y="27940"/>
                    <a:pt x="156210" y="58420"/>
                    <a:pt x="158750" y="78740"/>
                  </a:cubicBezTo>
                  <a:cubicBezTo>
                    <a:pt x="161290" y="95250"/>
                    <a:pt x="154940" y="113030"/>
                    <a:pt x="147320" y="127000"/>
                  </a:cubicBezTo>
                  <a:cubicBezTo>
                    <a:pt x="138430" y="139700"/>
                    <a:pt x="123190" y="152400"/>
                    <a:pt x="107950" y="158750"/>
                  </a:cubicBezTo>
                  <a:cubicBezTo>
                    <a:pt x="92710" y="163830"/>
                    <a:pt x="72390" y="163830"/>
                    <a:pt x="57150" y="160020"/>
                  </a:cubicBezTo>
                  <a:cubicBezTo>
                    <a:pt x="41910" y="154940"/>
                    <a:pt x="25400" y="143510"/>
                    <a:pt x="16510" y="129540"/>
                  </a:cubicBezTo>
                  <a:cubicBezTo>
                    <a:pt x="7620" y="116840"/>
                    <a:pt x="1270" y="97790"/>
                    <a:pt x="2540" y="82550"/>
                  </a:cubicBezTo>
                  <a:cubicBezTo>
                    <a:pt x="2540" y="66040"/>
                    <a:pt x="10160" y="46990"/>
                    <a:pt x="19050" y="35560"/>
                  </a:cubicBezTo>
                  <a:cubicBezTo>
                    <a:pt x="29210" y="22860"/>
                    <a:pt x="43180" y="12700"/>
                    <a:pt x="62230" y="7620"/>
                  </a:cubicBezTo>
                  <a:cubicBezTo>
                    <a:pt x="92710" y="0"/>
                    <a:pt x="157480" y="12700"/>
                    <a:pt x="195580" y="20320"/>
                  </a:cubicBezTo>
                  <a:cubicBezTo>
                    <a:pt x="224790" y="25400"/>
                    <a:pt x="252730" y="27940"/>
                    <a:pt x="273050" y="41910"/>
                  </a:cubicBezTo>
                  <a:cubicBezTo>
                    <a:pt x="292100" y="55880"/>
                    <a:pt x="311150" y="80010"/>
                    <a:pt x="313690" y="101600"/>
                  </a:cubicBezTo>
                  <a:cubicBezTo>
                    <a:pt x="316230" y="121920"/>
                    <a:pt x="303530" y="154940"/>
                    <a:pt x="288290" y="168910"/>
                  </a:cubicBezTo>
                  <a:cubicBezTo>
                    <a:pt x="271780" y="182880"/>
                    <a:pt x="218440" y="185420"/>
                    <a:pt x="218440" y="185420"/>
                  </a:cubicBezTo>
                </a:path>
              </a:pathLst>
            </a:custGeom>
            <a:solidFill>
              <a:srgbClr val="FFFFFF"/>
            </a:solidFill>
            <a:ln cap="sq">
              <a:noFill/>
              <a:prstDash val="solid"/>
              <a:miter/>
            </a:ln>
          </p:spPr>
        </p:sp>
      </p:grpSp>
      <p:grpSp>
        <p:nvGrpSpPr>
          <p:cNvPr name="Group 16" id="16"/>
          <p:cNvGrpSpPr/>
          <p:nvPr/>
        </p:nvGrpSpPr>
        <p:grpSpPr>
          <a:xfrm rot="0">
            <a:off x="3864292" y="8338185"/>
            <a:ext cx="205740" cy="289560"/>
            <a:chOff x="0" y="0"/>
            <a:chExt cx="274320" cy="386080"/>
          </a:xfrm>
        </p:grpSpPr>
        <p:sp>
          <p:nvSpPr>
            <p:cNvPr name="Freeform 17" id="17"/>
            <p:cNvSpPr/>
            <p:nvPr/>
          </p:nvSpPr>
          <p:spPr>
            <a:xfrm flipH="false" flipV="false" rot="0">
              <a:off x="43180" y="46990"/>
              <a:ext cx="189230" cy="292100"/>
            </a:xfrm>
            <a:custGeom>
              <a:avLst/>
              <a:gdLst/>
              <a:ahLst/>
              <a:cxnLst/>
              <a:rect r="r" b="b" t="t" l="l"/>
              <a:pathLst>
                <a:path h="292100" w="189230">
                  <a:moveTo>
                    <a:pt x="15240" y="168910"/>
                  </a:moveTo>
                  <a:cubicBezTo>
                    <a:pt x="48260" y="124460"/>
                    <a:pt x="50800" y="137160"/>
                    <a:pt x="50800" y="137160"/>
                  </a:cubicBezTo>
                  <a:cubicBezTo>
                    <a:pt x="50800" y="137160"/>
                    <a:pt x="30480" y="107950"/>
                    <a:pt x="27940" y="92710"/>
                  </a:cubicBezTo>
                  <a:cubicBezTo>
                    <a:pt x="25400" y="76200"/>
                    <a:pt x="29210" y="57150"/>
                    <a:pt x="36830" y="43180"/>
                  </a:cubicBezTo>
                  <a:cubicBezTo>
                    <a:pt x="44450" y="29210"/>
                    <a:pt x="59690" y="15240"/>
                    <a:pt x="74930" y="8890"/>
                  </a:cubicBezTo>
                  <a:cubicBezTo>
                    <a:pt x="88900" y="2540"/>
                    <a:pt x="107950" y="0"/>
                    <a:pt x="124460" y="5080"/>
                  </a:cubicBezTo>
                  <a:cubicBezTo>
                    <a:pt x="143510" y="11430"/>
                    <a:pt x="172720" y="33020"/>
                    <a:pt x="180340" y="53340"/>
                  </a:cubicBezTo>
                  <a:cubicBezTo>
                    <a:pt x="187960" y="73660"/>
                    <a:pt x="182880" y="109220"/>
                    <a:pt x="170180" y="127000"/>
                  </a:cubicBezTo>
                  <a:cubicBezTo>
                    <a:pt x="157480" y="144780"/>
                    <a:pt x="124460" y="158750"/>
                    <a:pt x="104140" y="160020"/>
                  </a:cubicBezTo>
                  <a:cubicBezTo>
                    <a:pt x="87630" y="161290"/>
                    <a:pt x="69850" y="152400"/>
                    <a:pt x="57150" y="143510"/>
                  </a:cubicBezTo>
                  <a:cubicBezTo>
                    <a:pt x="44450" y="133350"/>
                    <a:pt x="33020" y="116840"/>
                    <a:pt x="29210" y="100330"/>
                  </a:cubicBezTo>
                  <a:cubicBezTo>
                    <a:pt x="25400" y="85090"/>
                    <a:pt x="27940" y="64770"/>
                    <a:pt x="33020" y="50800"/>
                  </a:cubicBezTo>
                  <a:cubicBezTo>
                    <a:pt x="39370" y="35560"/>
                    <a:pt x="53340" y="21590"/>
                    <a:pt x="67310" y="12700"/>
                  </a:cubicBezTo>
                  <a:cubicBezTo>
                    <a:pt x="81280" y="5080"/>
                    <a:pt x="100330" y="1270"/>
                    <a:pt x="116840" y="3810"/>
                  </a:cubicBezTo>
                  <a:cubicBezTo>
                    <a:pt x="132080" y="5080"/>
                    <a:pt x="151130" y="10160"/>
                    <a:pt x="161290" y="25400"/>
                  </a:cubicBezTo>
                  <a:cubicBezTo>
                    <a:pt x="181610" y="55880"/>
                    <a:pt x="189230" y="165100"/>
                    <a:pt x="175260" y="209550"/>
                  </a:cubicBezTo>
                  <a:cubicBezTo>
                    <a:pt x="165100" y="241300"/>
                    <a:pt x="138430" y="267970"/>
                    <a:pt x="116840" y="279400"/>
                  </a:cubicBezTo>
                  <a:cubicBezTo>
                    <a:pt x="100330" y="288290"/>
                    <a:pt x="80010" y="292100"/>
                    <a:pt x="62230" y="287020"/>
                  </a:cubicBezTo>
                  <a:cubicBezTo>
                    <a:pt x="43180" y="280670"/>
                    <a:pt x="16510" y="260350"/>
                    <a:pt x="7620" y="240030"/>
                  </a:cubicBezTo>
                  <a:cubicBezTo>
                    <a:pt x="0" y="219710"/>
                    <a:pt x="15240" y="168910"/>
                    <a:pt x="15240" y="168910"/>
                  </a:cubicBezTo>
                </a:path>
              </a:pathLst>
            </a:custGeom>
            <a:solidFill>
              <a:srgbClr val="FFFFFF"/>
            </a:solidFill>
            <a:ln cap="sq">
              <a:noFill/>
              <a:prstDash val="solid"/>
              <a:miter/>
            </a:ln>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5868516"/>
            <a:chOff x="0" y="0"/>
            <a:chExt cx="24384000" cy="7824688"/>
          </a:xfrm>
        </p:grpSpPr>
        <p:pic>
          <p:nvPicPr>
            <p:cNvPr name="Picture 4" id="4"/>
            <p:cNvPicPr>
              <a:picLocks noChangeAspect="true"/>
            </p:cNvPicPr>
            <p:nvPr/>
          </p:nvPicPr>
          <p:blipFill>
            <a:blip r:embed="rId5"/>
            <a:srcRect l="0" t="34465" r="0" b="8537"/>
            <a:stretch>
              <a:fillRect/>
            </a:stretch>
          </p:blipFill>
          <p:spPr>
            <a:xfrm flipH="false" flipV="false">
              <a:off x="0" y="0"/>
              <a:ext cx="24384000" cy="7824688"/>
            </a:xfrm>
            <a:prstGeom prst="rect">
              <a:avLst/>
            </a:prstGeom>
          </p:spPr>
        </p:pic>
      </p:grpSp>
      <p:sp>
        <p:nvSpPr>
          <p:cNvPr name="Freeform 5" id="5"/>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l="0" t="-841" r="0" b="-841"/>
            </a:stretch>
          </a:blipFill>
        </p:spPr>
      </p:sp>
      <p:sp>
        <p:nvSpPr>
          <p:cNvPr name="Freeform 6" id="6"/>
          <p:cNvSpPr/>
          <p:nvPr/>
        </p:nvSpPr>
        <p:spPr>
          <a:xfrm flipH="false" flipV="false" rot="0">
            <a:off x="6897469" y="4372475"/>
            <a:ext cx="11390531" cy="4833910"/>
          </a:xfrm>
          <a:custGeom>
            <a:avLst/>
            <a:gdLst/>
            <a:ahLst/>
            <a:cxnLst/>
            <a:rect r="r" b="b" t="t" l="l"/>
            <a:pathLst>
              <a:path h="4833910" w="11390531">
                <a:moveTo>
                  <a:pt x="0" y="0"/>
                </a:moveTo>
                <a:lnTo>
                  <a:pt x="11390531" y="0"/>
                </a:lnTo>
                <a:lnTo>
                  <a:pt x="11390531" y="4833910"/>
                </a:lnTo>
                <a:lnTo>
                  <a:pt x="0" y="4833910"/>
                </a:lnTo>
                <a:lnTo>
                  <a:pt x="0" y="0"/>
                </a:lnTo>
                <a:close/>
              </a:path>
            </a:pathLst>
          </a:custGeom>
          <a:blipFill>
            <a:blip r:embed="rId8">
              <a:extLst>
                <a:ext uri="{96DAC541-7B7A-43D3-8B79-37D633B846F1}">
                  <asvg:svgBlip xmlns:asvg="http://schemas.microsoft.com/office/drawing/2016/SVG/main" r:embed="rId9"/>
                </a:ext>
              </a:extLst>
            </a:blip>
            <a:stretch>
              <a:fillRect l="0" t="-102923" r="-1168" b="0"/>
            </a:stretch>
          </a:blipFill>
        </p:spPr>
      </p:sp>
      <p:sp>
        <p:nvSpPr>
          <p:cNvPr name="TextBox 7" id="7"/>
          <p:cNvSpPr txBox="true"/>
          <p:nvPr/>
        </p:nvSpPr>
        <p:spPr>
          <a:xfrm rot="60000">
            <a:off x="7532096" y="4454512"/>
            <a:ext cx="6449731" cy="613393"/>
          </a:xfrm>
          <a:prstGeom prst="rect">
            <a:avLst/>
          </a:prstGeom>
        </p:spPr>
        <p:txBody>
          <a:bodyPr anchor="t" rtlCol="false" tIns="0" lIns="0" bIns="0" rIns="0">
            <a:spAutoFit/>
          </a:bodyPr>
          <a:lstStyle/>
          <a:p>
            <a:pPr algn="l">
              <a:lnSpc>
                <a:spcPts val="5089"/>
              </a:lnSpc>
            </a:pPr>
            <a:r>
              <a:rPr lang="en-US" b="true" sz="3635">
                <a:solidFill>
                  <a:srgbClr val="231F20"/>
                </a:solidFill>
                <a:latin typeface="TT Chocolates Bold"/>
                <a:ea typeface="TT Chocolates Bold"/>
                <a:cs typeface="TT Chocolates Bold"/>
                <a:sym typeface="TT Chocolates Bold"/>
              </a:rPr>
              <a:t>De campagne heeft drie doelen</a:t>
            </a:r>
          </a:p>
        </p:txBody>
      </p:sp>
      <p:sp>
        <p:nvSpPr>
          <p:cNvPr name="TextBox 8" id="8"/>
          <p:cNvSpPr txBox="true"/>
          <p:nvPr/>
        </p:nvSpPr>
        <p:spPr>
          <a:xfrm rot="60000">
            <a:off x="7625511" y="7395856"/>
            <a:ext cx="2485033" cy="739713"/>
          </a:xfrm>
          <a:prstGeom prst="rect">
            <a:avLst/>
          </a:prstGeom>
        </p:spPr>
        <p:txBody>
          <a:bodyPr anchor="t" rtlCol="false" tIns="0" lIns="0" bIns="0" rIns="0">
            <a:spAutoFit/>
          </a:bodyPr>
          <a:lstStyle/>
          <a:p>
            <a:pPr algn="ctr">
              <a:lnSpc>
                <a:spcPts val="2907"/>
              </a:lnSpc>
            </a:pPr>
            <a:r>
              <a:rPr lang="en-US" b="true" sz="2181" spc="6">
                <a:solidFill>
                  <a:srgbClr val="FFFFFF"/>
                </a:solidFill>
                <a:latin typeface="TT Chocolates Bold"/>
                <a:ea typeface="TT Chocolates Bold"/>
                <a:cs typeface="TT Chocolates Bold"/>
                <a:sym typeface="TT Chocolates Bold"/>
              </a:rPr>
              <a:t>Klimaatverandering tegenhouden </a:t>
            </a:r>
          </a:p>
        </p:txBody>
      </p:sp>
      <p:sp>
        <p:nvSpPr>
          <p:cNvPr name="TextBox 9" id="9"/>
          <p:cNvSpPr txBox="true"/>
          <p:nvPr/>
        </p:nvSpPr>
        <p:spPr>
          <a:xfrm rot="60000">
            <a:off x="11633551" y="7459228"/>
            <a:ext cx="1713409" cy="370488"/>
          </a:xfrm>
          <a:prstGeom prst="rect">
            <a:avLst/>
          </a:prstGeom>
        </p:spPr>
        <p:txBody>
          <a:bodyPr anchor="t" rtlCol="false" tIns="0" lIns="0" bIns="0" rIns="0">
            <a:spAutoFit/>
          </a:bodyPr>
          <a:lstStyle/>
          <a:p>
            <a:pPr algn="l">
              <a:lnSpc>
                <a:spcPts val="2907"/>
              </a:lnSpc>
            </a:pPr>
            <a:r>
              <a:rPr lang="en-US" b="true" sz="2181" spc="2">
                <a:solidFill>
                  <a:srgbClr val="FFFFFF"/>
                </a:solidFill>
                <a:latin typeface="TT Chocolates Bold"/>
                <a:ea typeface="TT Chocolates Bold"/>
                <a:cs typeface="TT Chocolates Bold"/>
                <a:sym typeface="TT Chocolates Bold"/>
              </a:rPr>
              <a:t>Biodiversiteit </a:t>
            </a:r>
          </a:p>
        </p:txBody>
      </p:sp>
      <p:sp>
        <p:nvSpPr>
          <p:cNvPr name="TextBox 10" id="10"/>
          <p:cNvSpPr txBox="true"/>
          <p:nvPr/>
        </p:nvSpPr>
        <p:spPr>
          <a:xfrm rot="60000">
            <a:off x="11884768" y="7828453"/>
            <a:ext cx="1138979" cy="370488"/>
          </a:xfrm>
          <a:prstGeom prst="rect">
            <a:avLst/>
          </a:prstGeom>
        </p:spPr>
        <p:txBody>
          <a:bodyPr anchor="t" rtlCol="false" tIns="0" lIns="0" bIns="0" rIns="0">
            <a:spAutoFit/>
          </a:bodyPr>
          <a:lstStyle/>
          <a:p>
            <a:pPr algn="l">
              <a:lnSpc>
                <a:spcPts val="2907"/>
              </a:lnSpc>
            </a:pPr>
            <a:r>
              <a:rPr lang="en-US" b="true" sz="2181">
                <a:solidFill>
                  <a:srgbClr val="FFFFFF"/>
                </a:solidFill>
                <a:latin typeface="TT Chocolates Bold"/>
                <a:ea typeface="TT Chocolates Bold"/>
                <a:cs typeface="TT Chocolates Bold"/>
                <a:sym typeface="TT Chocolates Bold"/>
              </a:rPr>
              <a:t>verhogen</a:t>
            </a:r>
          </a:p>
        </p:txBody>
      </p:sp>
      <p:sp>
        <p:nvSpPr>
          <p:cNvPr name="TextBox 11" id="11"/>
          <p:cNvSpPr txBox="true"/>
          <p:nvPr/>
        </p:nvSpPr>
        <p:spPr>
          <a:xfrm rot="60000">
            <a:off x="14615163" y="7521456"/>
            <a:ext cx="2899812" cy="739713"/>
          </a:xfrm>
          <a:prstGeom prst="rect">
            <a:avLst/>
          </a:prstGeom>
        </p:spPr>
        <p:txBody>
          <a:bodyPr anchor="t" rtlCol="false" tIns="0" lIns="0" bIns="0" rIns="0">
            <a:spAutoFit/>
          </a:bodyPr>
          <a:lstStyle/>
          <a:p>
            <a:pPr algn="just">
              <a:lnSpc>
                <a:spcPts val="2907"/>
              </a:lnSpc>
            </a:pPr>
            <a:r>
              <a:rPr lang="en-US" b="true" sz="2181" spc="10">
                <a:solidFill>
                  <a:srgbClr val="FFFFFF"/>
                </a:solidFill>
                <a:latin typeface="TT Chocolates Bold"/>
                <a:ea typeface="TT Chocolates Bold"/>
                <a:cs typeface="TT Chocolates Bold"/>
                <a:sym typeface="TT Chocolates Bold"/>
              </a:rPr>
              <a:t>Handelingsperspectief geven aan mensen met </a:t>
            </a:r>
          </a:p>
        </p:txBody>
      </p:sp>
      <p:sp>
        <p:nvSpPr>
          <p:cNvPr name="TextBox 12" id="12"/>
          <p:cNvSpPr txBox="true"/>
          <p:nvPr/>
        </p:nvSpPr>
        <p:spPr>
          <a:xfrm rot="60000">
            <a:off x="15140891" y="8259905"/>
            <a:ext cx="1764477" cy="370488"/>
          </a:xfrm>
          <a:prstGeom prst="rect">
            <a:avLst/>
          </a:prstGeom>
        </p:spPr>
        <p:txBody>
          <a:bodyPr anchor="t" rtlCol="false" tIns="0" lIns="0" bIns="0" rIns="0">
            <a:spAutoFit/>
          </a:bodyPr>
          <a:lstStyle/>
          <a:p>
            <a:pPr algn="l">
              <a:lnSpc>
                <a:spcPts val="2907"/>
              </a:lnSpc>
            </a:pPr>
            <a:r>
              <a:rPr lang="en-US" b="true" sz="2181" spc="6">
                <a:solidFill>
                  <a:srgbClr val="FFFFFF"/>
                </a:solidFill>
                <a:latin typeface="TT Chocolates Bold"/>
                <a:ea typeface="TT Chocolates Bold"/>
                <a:cs typeface="TT Chocolates Bold"/>
                <a:sym typeface="TT Chocolates Bold"/>
              </a:rPr>
              <a:t>klimaatzorgen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2657797" y="341859"/>
            <a:ext cx="12616990" cy="2096414"/>
            <a:chOff x="0" y="0"/>
            <a:chExt cx="16822653" cy="2795219"/>
          </a:xfrm>
        </p:grpSpPr>
        <p:sp>
          <p:nvSpPr>
            <p:cNvPr name="Freeform 4" id="4"/>
            <p:cNvSpPr/>
            <p:nvPr/>
          </p:nvSpPr>
          <p:spPr>
            <a:xfrm flipH="false" flipV="false" rot="0">
              <a:off x="0" y="0"/>
              <a:ext cx="16822654" cy="2795219"/>
            </a:xfrm>
            <a:custGeom>
              <a:avLst/>
              <a:gdLst/>
              <a:ahLst/>
              <a:cxnLst/>
              <a:rect r="r" b="b" t="t" l="l"/>
              <a:pathLst>
                <a:path h="2795219" w="16822654">
                  <a:moveTo>
                    <a:pt x="0" y="0"/>
                  </a:moveTo>
                  <a:lnTo>
                    <a:pt x="16822654" y="0"/>
                  </a:lnTo>
                  <a:lnTo>
                    <a:pt x="16822654" y="2795219"/>
                  </a:lnTo>
                  <a:lnTo>
                    <a:pt x="0" y="2795219"/>
                  </a:lnTo>
                  <a:close/>
                </a:path>
              </a:pathLst>
            </a:custGeom>
            <a:solidFill>
              <a:srgbClr val="000000">
                <a:alpha val="0"/>
              </a:srgbClr>
            </a:solidFill>
          </p:spPr>
        </p:sp>
        <p:sp>
          <p:nvSpPr>
            <p:cNvPr name="TextBox 5" id="5"/>
            <p:cNvSpPr txBox="true"/>
            <p:nvPr/>
          </p:nvSpPr>
          <p:spPr>
            <a:xfrm>
              <a:off x="0" y="-57150"/>
              <a:ext cx="16822653" cy="2852369"/>
            </a:xfrm>
            <a:prstGeom prst="rect">
              <a:avLst/>
            </a:prstGeom>
          </p:spPr>
          <p:txBody>
            <a:bodyPr anchor="ctr" rtlCol="false" tIns="0" lIns="0" bIns="0" rIns="0"/>
            <a:lstStyle/>
            <a:p>
              <a:pPr algn="ctr">
                <a:lnSpc>
                  <a:spcPts val="7128"/>
                </a:lnSpc>
              </a:pPr>
              <a:r>
                <a:rPr lang="en-US" sz="6600">
                  <a:solidFill>
                    <a:srgbClr val="F59D46"/>
                  </a:solidFill>
                  <a:latin typeface="Impact"/>
                  <a:ea typeface="Impact"/>
                  <a:cs typeface="Impact"/>
                  <a:sym typeface="Impact"/>
                </a:rPr>
                <a:t>BEVESTIGINGSMAIL STUREN NAAR VRIJWILLIGERS EN PLANTLOCATIES</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579437" y="2486025"/>
            <a:ext cx="5937336" cy="6324600"/>
          </a:xfrm>
          <a:prstGeom prst="rect">
            <a:avLst/>
          </a:prstGeom>
        </p:spPr>
        <p:txBody>
          <a:bodyPr anchor="t" rtlCol="false" tIns="0" lIns="0" bIns="0" rIns="0">
            <a:spAutoFit/>
          </a:bodyPr>
          <a:lstStyle/>
          <a:p>
            <a:pPr algn="l">
              <a:lnSpc>
                <a:spcPts val="3599"/>
              </a:lnSpc>
            </a:pPr>
            <a:r>
              <a:rPr lang="en-US" sz="2999" b="true">
                <a:solidFill>
                  <a:srgbClr val="000000"/>
                </a:solidFill>
                <a:latin typeface="Arial Bold"/>
                <a:ea typeface="Arial Bold"/>
                <a:cs typeface="Arial Bold"/>
                <a:sym typeface="Arial Bold"/>
              </a:rPr>
              <a:t>Naar vrijwilligers:</a:t>
            </a:r>
          </a:p>
          <a:p>
            <a:pPr algn="l" marL="647698" indent="-323849" lvl="1">
              <a:lnSpc>
                <a:spcPts val="3599"/>
              </a:lnSpc>
              <a:buFont typeface="Arial"/>
              <a:buChar char="•"/>
            </a:pPr>
            <a:r>
              <a:rPr lang="en-US" sz="2999">
                <a:solidFill>
                  <a:srgbClr val="000000"/>
                </a:solidFill>
                <a:latin typeface="Arial"/>
                <a:ea typeface="Arial"/>
                <a:cs typeface="Arial"/>
                <a:sym typeface="Arial"/>
              </a:rPr>
              <a:t>Tijd</a:t>
            </a:r>
          </a:p>
          <a:p>
            <a:pPr algn="l" marL="647698" indent="-323849" lvl="1">
              <a:lnSpc>
                <a:spcPts val="3599"/>
              </a:lnSpc>
              <a:buFont typeface="Arial"/>
              <a:buChar char="•"/>
            </a:pPr>
            <a:r>
              <a:rPr lang="en-US" sz="2999">
                <a:solidFill>
                  <a:srgbClr val="000000"/>
                </a:solidFill>
                <a:latin typeface="Arial"/>
                <a:ea typeface="Arial"/>
                <a:cs typeface="Arial"/>
                <a:sym typeface="Arial"/>
              </a:rPr>
              <a:t>Locatie (waar verzamelen, OV Mogelijkheden, parkeren)</a:t>
            </a:r>
          </a:p>
          <a:p>
            <a:pPr algn="l" marL="647698" indent="-323849" lvl="1">
              <a:lnSpc>
                <a:spcPts val="3599"/>
              </a:lnSpc>
              <a:buFont typeface="Arial"/>
              <a:buChar char="•"/>
            </a:pPr>
            <a:r>
              <a:rPr lang="en-US" sz="2999">
                <a:solidFill>
                  <a:srgbClr val="000000"/>
                </a:solidFill>
                <a:latin typeface="Arial"/>
                <a:ea typeface="Arial"/>
                <a:cs typeface="Arial"/>
                <a:sym typeface="Arial"/>
              </a:rPr>
              <a:t>Contactpersoon</a:t>
            </a:r>
          </a:p>
          <a:p>
            <a:pPr algn="l" marL="647698" indent="-323849" lvl="1">
              <a:lnSpc>
                <a:spcPts val="3599"/>
              </a:lnSpc>
              <a:buFont typeface="Arial"/>
              <a:buChar char="•"/>
            </a:pPr>
            <a:r>
              <a:rPr lang="en-US" sz="2999">
                <a:solidFill>
                  <a:srgbClr val="000000"/>
                </a:solidFill>
                <a:latin typeface="Arial"/>
                <a:ea typeface="Arial"/>
                <a:cs typeface="Arial"/>
                <a:sym typeface="Arial"/>
              </a:rPr>
              <a:t>Taken (wat wordt er verwacht van hen)</a:t>
            </a:r>
          </a:p>
          <a:p>
            <a:pPr algn="l" marL="647698" indent="-323849" lvl="1">
              <a:lnSpc>
                <a:spcPts val="3599"/>
              </a:lnSpc>
              <a:buFont typeface="Arial"/>
              <a:buChar char="•"/>
            </a:pPr>
            <a:r>
              <a:rPr lang="en-US" sz="2999">
                <a:solidFill>
                  <a:srgbClr val="000000"/>
                </a:solidFill>
                <a:latin typeface="Arial"/>
                <a:ea typeface="Arial"/>
                <a:cs typeface="Arial"/>
                <a:sym typeface="Arial"/>
              </a:rPr>
              <a:t>Hoe ziet de dag eruit</a:t>
            </a:r>
          </a:p>
          <a:p>
            <a:pPr algn="l" marL="647698" indent="-323849" lvl="1">
              <a:lnSpc>
                <a:spcPts val="3599"/>
              </a:lnSpc>
              <a:buFont typeface="Arial"/>
              <a:buChar char="•"/>
            </a:pPr>
            <a:r>
              <a:rPr lang="en-US" sz="2999">
                <a:solidFill>
                  <a:srgbClr val="000000"/>
                </a:solidFill>
                <a:latin typeface="Arial"/>
                <a:ea typeface="Arial"/>
                <a:cs typeface="Arial"/>
                <a:sym typeface="Arial"/>
              </a:rPr>
              <a:t>Catering</a:t>
            </a:r>
          </a:p>
          <a:p>
            <a:pPr algn="l" marL="647698" indent="-323849" lvl="1">
              <a:lnSpc>
                <a:spcPts val="3599"/>
              </a:lnSpc>
              <a:buFont typeface="Arial"/>
              <a:buChar char="•"/>
            </a:pPr>
            <a:r>
              <a:rPr lang="en-US" sz="2999">
                <a:solidFill>
                  <a:srgbClr val="000000"/>
                </a:solidFill>
                <a:latin typeface="Arial"/>
                <a:ea typeface="Arial"/>
                <a:cs typeface="Arial"/>
                <a:sym typeface="Arial"/>
              </a:rPr>
              <a:t>Faciliteiten (toilet, regentent etc.)</a:t>
            </a:r>
          </a:p>
          <a:p>
            <a:pPr algn="l" marL="647698" indent="-323849" lvl="1">
              <a:lnSpc>
                <a:spcPts val="3599"/>
              </a:lnSpc>
              <a:buFont typeface="Arial"/>
              <a:buChar char="•"/>
            </a:pPr>
            <a:r>
              <a:rPr lang="en-US" sz="2999">
                <a:solidFill>
                  <a:srgbClr val="000000"/>
                </a:solidFill>
                <a:latin typeface="Arial"/>
                <a:ea typeface="Arial"/>
                <a:cs typeface="Arial"/>
                <a:sym typeface="Arial"/>
              </a:rPr>
              <a:t>Wat meenemen/aandoen</a:t>
            </a:r>
          </a:p>
          <a:p>
            <a:pPr algn="l" marL="647698" indent="-323849" lvl="1">
              <a:lnSpc>
                <a:spcPts val="3599"/>
              </a:lnSpc>
              <a:buFont typeface="Arial"/>
              <a:buChar char="•"/>
            </a:pPr>
            <a:r>
              <a:rPr lang="en-US" sz="2999">
                <a:solidFill>
                  <a:srgbClr val="000000"/>
                </a:solidFill>
                <a:latin typeface="Arial"/>
                <a:ea typeface="Arial"/>
                <a:cs typeface="Arial"/>
                <a:sym typeface="Arial"/>
              </a:rPr>
              <a:t>Download de MBN app</a:t>
            </a:r>
          </a:p>
          <a:p>
            <a:pPr algn="l" marL="647698" indent="-323849" lvl="1">
              <a:lnSpc>
                <a:spcPts val="3599"/>
              </a:lnSpc>
              <a:buFont typeface="Arial"/>
              <a:buChar char="•"/>
            </a:pPr>
            <a:r>
              <a:rPr lang="en-US" sz="2999">
                <a:solidFill>
                  <a:srgbClr val="000000"/>
                </a:solidFill>
                <a:latin typeface="Arial"/>
                <a:ea typeface="Arial"/>
                <a:cs typeface="Arial"/>
                <a:sym typeface="Arial"/>
              </a:rPr>
              <a:t>Nogmaals event link</a:t>
            </a:r>
          </a:p>
        </p:txBody>
      </p:sp>
      <p:sp>
        <p:nvSpPr>
          <p:cNvPr name="TextBox 8" id="8"/>
          <p:cNvSpPr txBox="true"/>
          <p:nvPr/>
        </p:nvSpPr>
        <p:spPr>
          <a:xfrm rot="0">
            <a:off x="6736703" y="2476500"/>
            <a:ext cx="10871752" cy="6924675"/>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Arial Bold"/>
                <a:ea typeface="Arial Bold"/>
                <a:cs typeface="Arial Bold"/>
                <a:sym typeface="Arial Bold"/>
              </a:rPr>
              <a:t>Naar Plantlocaties:</a:t>
            </a:r>
          </a:p>
          <a:p>
            <a:pPr algn="l" marL="647700" indent="-323850" lvl="1">
              <a:lnSpc>
                <a:spcPts val="3600"/>
              </a:lnSpc>
              <a:buFont typeface="Arial"/>
              <a:buChar char="•"/>
            </a:pPr>
            <a:r>
              <a:rPr lang="en-US" sz="3000">
                <a:solidFill>
                  <a:srgbClr val="000000"/>
                </a:solidFill>
                <a:latin typeface="Arial"/>
                <a:ea typeface="Arial"/>
                <a:cs typeface="Arial"/>
                <a:sym typeface="Arial"/>
              </a:rPr>
              <a:t>Tijd, Locatie, Contactpersoon</a:t>
            </a:r>
          </a:p>
          <a:p>
            <a:pPr algn="l" marL="647700" indent="-323850" lvl="1">
              <a:lnSpc>
                <a:spcPts val="3600"/>
              </a:lnSpc>
              <a:buFont typeface="Arial"/>
              <a:buChar char="•"/>
            </a:pPr>
            <a:r>
              <a:rPr lang="en-US" sz="3000">
                <a:solidFill>
                  <a:srgbClr val="000000"/>
                </a:solidFill>
                <a:latin typeface="Arial"/>
                <a:ea typeface="Arial"/>
                <a:cs typeface="Arial"/>
                <a:sym typeface="Arial"/>
              </a:rPr>
              <a:t>Verwijs naar Bomenvinder, Knoppenkaart en Plantinstructies</a:t>
            </a:r>
          </a:p>
          <a:p>
            <a:pPr algn="l" marL="647700" indent="-323850" lvl="1">
              <a:lnSpc>
                <a:spcPts val="3600"/>
              </a:lnSpc>
              <a:buFont typeface="Arial"/>
              <a:buChar char="•"/>
            </a:pPr>
            <a:r>
              <a:rPr lang="en-US" sz="3000">
                <a:solidFill>
                  <a:srgbClr val="000000"/>
                </a:solidFill>
                <a:latin typeface="Arial"/>
                <a:ea typeface="Arial"/>
                <a:cs typeface="Arial"/>
                <a:sym typeface="Arial"/>
              </a:rPr>
              <a:t>Te verwachten soorten en grootte zaailingen</a:t>
            </a:r>
          </a:p>
          <a:p>
            <a:pPr algn="l" marL="647700" indent="-323850" lvl="1">
              <a:lnSpc>
                <a:spcPts val="3600"/>
              </a:lnSpc>
              <a:buFont typeface="Arial"/>
              <a:buChar char="•"/>
            </a:pPr>
            <a:r>
              <a:rPr lang="en-US" sz="3000">
                <a:solidFill>
                  <a:srgbClr val="000000"/>
                </a:solidFill>
                <a:latin typeface="Arial"/>
                <a:ea typeface="Arial"/>
                <a:cs typeface="Arial"/>
                <a:sym typeface="Arial"/>
              </a:rPr>
              <a:t>QR-code mee met bevestigingsmail (digitaal)</a:t>
            </a:r>
          </a:p>
          <a:p>
            <a:pPr algn="l" marL="647700" indent="-323850" lvl="1">
              <a:lnSpc>
                <a:spcPts val="3600"/>
              </a:lnSpc>
              <a:buFont typeface="Arial"/>
              <a:buChar char="•"/>
            </a:pPr>
            <a:r>
              <a:rPr lang="en-US" sz="3000">
                <a:solidFill>
                  <a:srgbClr val="000000"/>
                </a:solidFill>
                <a:latin typeface="Arial"/>
                <a:ea typeface="Arial"/>
                <a:cs typeface="Arial"/>
                <a:sym typeface="Arial"/>
              </a:rPr>
              <a:t>Spelregels: (op=op, geen reservering mogelijk, kom op t gekozen tijdsslot, we verdelen zo eerlijk mogelijk)</a:t>
            </a:r>
          </a:p>
          <a:p>
            <a:pPr algn="l" marL="647700" indent="-323850" lvl="1">
              <a:lnSpc>
                <a:spcPts val="3600"/>
              </a:lnSpc>
              <a:buFont typeface="Arial"/>
              <a:buChar char="•"/>
            </a:pPr>
            <a:r>
              <a:rPr lang="en-US" sz="3000">
                <a:solidFill>
                  <a:srgbClr val="000000"/>
                </a:solidFill>
                <a:latin typeface="Arial"/>
                <a:ea typeface="Arial"/>
                <a:cs typeface="Arial"/>
                <a:sym typeface="Arial"/>
              </a:rPr>
              <a:t>Thuis steek je de zaailing direct in de grond of een bak met water om uitdroging te voorkomen</a:t>
            </a:r>
          </a:p>
          <a:p>
            <a:pPr algn="l" marL="647700" indent="-323850" lvl="1">
              <a:lnSpc>
                <a:spcPts val="3600"/>
              </a:lnSpc>
              <a:buFont typeface="Arial"/>
              <a:buChar char="•"/>
            </a:pPr>
            <a:r>
              <a:rPr lang="en-US" sz="3000">
                <a:solidFill>
                  <a:srgbClr val="000000"/>
                </a:solidFill>
                <a:latin typeface="Arial"/>
                <a:ea typeface="Arial"/>
                <a:cs typeface="Arial"/>
                <a:sym typeface="Arial"/>
              </a:rPr>
              <a:t>Niet zelf zaailingen oppakken maar met MBN vrijwilliger</a:t>
            </a:r>
          </a:p>
          <a:p>
            <a:pPr algn="l" marL="647700" indent="-323850" lvl="1">
              <a:lnSpc>
                <a:spcPts val="3600"/>
              </a:lnSpc>
              <a:buFont typeface="Arial"/>
              <a:buChar char="•"/>
            </a:pPr>
            <a:r>
              <a:rPr lang="en-US" sz="3000">
                <a:solidFill>
                  <a:srgbClr val="000000"/>
                </a:solidFill>
                <a:latin typeface="Arial"/>
                <a:ea typeface="Arial"/>
                <a:cs typeface="Arial"/>
                <a:sym typeface="Arial"/>
              </a:rPr>
              <a:t>Een paar zaailingen passen in een fietstas</a:t>
            </a:r>
          </a:p>
          <a:p>
            <a:pPr algn="l" marL="647700" indent="-323850" lvl="1">
              <a:lnSpc>
                <a:spcPts val="3600"/>
              </a:lnSpc>
              <a:buFont typeface="Arial"/>
              <a:buChar char="•"/>
            </a:pPr>
            <a:r>
              <a:rPr lang="en-US" sz="3000">
                <a:solidFill>
                  <a:srgbClr val="000000"/>
                </a:solidFill>
                <a:latin typeface="Arial"/>
                <a:ea typeface="Arial"/>
                <a:cs typeface="Arial"/>
                <a:sym typeface="Arial"/>
              </a:rPr>
              <a:t>Als je met de auto komt neem een zeil/kleed mee en een oude handdoek die nat kan worden gemaakt om de wortels niet uit te laten drogen</a:t>
            </a:r>
          </a:p>
          <a:p>
            <a:pPr algn="l" marL="647700" indent="-323850" lvl="1">
              <a:lnSpc>
                <a:spcPts val="3600"/>
              </a:lnSpc>
              <a:buFont typeface="Arial"/>
              <a:buChar char="•"/>
            </a:pPr>
            <a:r>
              <a:rPr lang="en-US" sz="3000">
                <a:solidFill>
                  <a:srgbClr val="000000"/>
                </a:solidFill>
                <a:latin typeface="Arial"/>
                <a:ea typeface="Arial"/>
                <a:cs typeface="Arial"/>
                <a:sym typeface="Arial"/>
              </a:rPr>
              <a:t>Event link, Doneren link</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725107" y="529604"/>
            <a:ext cx="15267424" cy="2073234"/>
            <a:chOff x="0" y="0"/>
            <a:chExt cx="20356566" cy="2764312"/>
          </a:xfrm>
        </p:grpSpPr>
        <p:sp>
          <p:nvSpPr>
            <p:cNvPr name="Freeform 4" id="4"/>
            <p:cNvSpPr/>
            <p:nvPr/>
          </p:nvSpPr>
          <p:spPr>
            <a:xfrm flipH="false" flipV="false" rot="0">
              <a:off x="0" y="0"/>
              <a:ext cx="20356567" cy="2764312"/>
            </a:xfrm>
            <a:custGeom>
              <a:avLst/>
              <a:gdLst/>
              <a:ahLst/>
              <a:cxnLst/>
              <a:rect r="r" b="b" t="t" l="l"/>
              <a:pathLst>
                <a:path h="2764312" w="20356567">
                  <a:moveTo>
                    <a:pt x="0" y="0"/>
                  </a:moveTo>
                  <a:lnTo>
                    <a:pt x="20356567" y="0"/>
                  </a:lnTo>
                  <a:lnTo>
                    <a:pt x="20356567" y="2764312"/>
                  </a:lnTo>
                  <a:lnTo>
                    <a:pt x="0" y="2764312"/>
                  </a:lnTo>
                  <a:close/>
                </a:path>
              </a:pathLst>
            </a:custGeom>
            <a:solidFill>
              <a:srgbClr val="000000">
                <a:alpha val="0"/>
              </a:srgbClr>
            </a:solidFill>
          </p:spPr>
        </p:sp>
        <p:sp>
          <p:nvSpPr>
            <p:cNvPr name="TextBox 5" id="5"/>
            <p:cNvSpPr txBox="true"/>
            <p:nvPr/>
          </p:nvSpPr>
          <p:spPr>
            <a:xfrm>
              <a:off x="0" y="-57150"/>
              <a:ext cx="20356566"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UITDEELDAG VOORBEREIDEN (OP LOCATIE DAG ZELF)</a:t>
              </a:r>
            </a:p>
          </p:txBody>
        </p:sp>
      </p:grpSp>
      <p:sp>
        <p:nvSpPr>
          <p:cNvPr name="Freeform 6" id="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65650" y="4063602"/>
            <a:ext cx="6478391" cy="6223398"/>
          </a:xfrm>
          <a:custGeom>
            <a:avLst/>
            <a:gdLst/>
            <a:ahLst/>
            <a:cxnLst/>
            <a:rect r="r" b="b" t="t" l="l"/>
            <a:pathLst>
              <a:path h="6223398" w="6478391">
                <a:moveTo>
                  <a:pt x="0" y="0"/>
                </a:moveTo>
                <a:lnTo>
                  <a:pt x="6478391" y="0"/>
                </a:lnTo>
                <a:lnTo>
                  <a:pt x="6478391" y="6223398"/>
                </a:lnTo>
                <a:lnTo>
                  <a:pt x="0" y="6223398"/>
                </a:lnTo>
                <a:lnTo>
                  <a:pt x="0" y="0"/>
                </a:lnTo>
                <a:close/>
              </a:path>
            </a:pathLst>
          </a:custGeom>
          <a:blipFill>
            <a:blip r:embed="rId7"/>
            <a:stretch>
              <a:fillRect l="-22179" t="0" r="0" b="0"/>
            </a:stretch>
          </a:blipFill>
        </p:spPr>
      </p:sp>
      <p:sp>
        <p:nvSpPr>
          <p:cNvPr name="TextBox 8" id="8"/>
          <p:cNvSpPr txBox="true"/>
          <p:nvPr/>
        </p:nvSpPr>
        <p:spPr>
          <a:xfrm rot="0">
            <a:off x="5740492" y="2037031"/>
            <a:ext cx="11958028" cy="6924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Registratie extra makkelijk met</a:t>
            </a:r>
            <a:r>
              <a:rPr lang="en-US" sz="3000">
                <a:solidFill>
                  <a:srgbClr val="000000"/>
                </a:solidFill>
                <a:latin typeface="Arial"/>
                <a:ea typeface="Arial"/>
                <a:cs typeface="Arial"/>
                <a:sym typeface="Arial"/>
              </a:rPr>
              <a:t> de </a:t>
            </a:r>
            <a:r>
              <a:rPr lang="en-US" sz="3000">
                <a:solidFill>
                  <a:srgbClr val="000000"/>
                </a:solidFill>
                <a:latin typeface="Arial"/>
                <a:ea typeface="Arial"/>
                <a:cs typeface="Arial"/>
                <a:sym typeface="Arial"/>
              </a:rPr>
              <a:t>a</a:t>
            </a:r>
            <a:r>
              <a:rPr lang="en-US" sz="3000">
                <a:solidFill>
                  <a:srgbClr val="000000"/>
                </a:solidFill>
                <a:latin typeface="Arial"/>
                <a:ea typeface="Arial"/>
                <a:cs typeface="Arial"/>
                <a:sym typeface="Arial"/>
              </a:rPr>
              <a:t>pp</a:t>
            </a:r>
            <a:r>
              <a:rPr lang="en-US" sz="3000">
                <a:solidFill>
                  <a:srgbClr val="000000"/>
                </a:solidFill>
                <a:latin typeface="Arial"/>
                <a:ea typeface="Arial"/>
                <a:cs typeface="Arial"/>
                <a:sym typeface="Arial"/>
              </a:rPr>
              <a:t>:</a:t>
            </a:r>
            <a:r>
              <a:rPr lang="en-US" sz="3000">
                <a:solidFill>
                  <a:srgbClr val="000000"/>
                </a:solidFill>
                <a:latin typeface="Arial"/>
                <a:ea typeface="Arial"/>
                <a:cs typeface="Arial"/>
                <a:sym typeface="Arial"/>
              </a:rPr>
              <a:t> s</a:t>
            </a:r>
            <a:r>
              <a:rPr lang="en-US" sz="3000">
                <a:solidFill>
                  <a:srgbClr val="000000"/>
                </a:solidFill>
                <a:latin typeface="Arial"/>
                <a:ea typeface="Arial"/>
                <a:cs typeface="Arial"/>
                <a:sym typeface="Arial"/>
              </a:rPr>
              <a:t>ca</a:t>
            </a:r>
            <a:r>
              <a:rPr lang="en-US" sz="3000">
                <a:solidFill>
                  <a:srgbClr val="000000"/>
                </a:solidFill>
                <a:latin typeface="Arial"/>
                <a:ea typeface="Arial"/>
                <a:cs typeface="Arial"/>
                <a:sym typeface="Arial"/>
              </a:rPr>
              <a:t>n </a:t>
            </a:r>
            <a:r>
              <a:rPr lang="en-US" sz="3000">
                <a:solidFill>
                  <a:srgbClr val="000000"/>
                </a:solidFill>
                <a:latin typeface="Arial"/>
                <a:ea typeface="Arial"/>
                <a:cs typeface="Arial"/>
                <a:sym typeface="Arial"/>
              </a:rPr>
              <a:t>d</a:t>
            </a:r>
            <a:r>
              <a:rPr lang="en-US" sz="3000">
                <a:solidFill>
                  <a:srgbClr val="000000"/>
                </a:solidFill>
                <a:latin typeface="Arial"/>
                <a:ea typeface="Arial"/>
                <a:cs typeface="Arial"/>
                <a:sym typeface="Arial"/>
              </a:rPr>
              <a:t>e </a:t>
            </a:r>
            <a:r>
              <a:rPr lang="en-US" sz="3000">
                <a:solidFill>
                  <a:srgbClr val="000000"/>
                </a:solidFill>
                <a:latin typeface="Arial"/>
                <a:ea typeface="Arial"/>
                <a:cs typeface="Arial"/>
                <a:sym typeface="Arial"/>
              </a:rPr>
              <a:t>QR</a:t>
            </a:r>
            <a:r>
              <a:rPr lang="en-US" sz="3000">
                <a:solidFill>
                  <a:srgbClr val="000000"/>
                </a:solidFill>
                <a:latin typeface="Arial"/>
                <a:ea typeface="Arial"/>
                <a:cs typeface="Arial"/>
                <a:sym typeface="Arial"/>
              </a:rPr>
              <a:t> c</a:t>
            </a:r>
            <a:r>
              <a:rPr lang="en-US" sz="3000">
                <a:solidFill>
                  <a:srgbClr val="000000"/>
                </a:solidFill>
                <a:latin typeface="Arial"/>
                <a:ea typeface="Arial"/>
                <a:cs typeface="Arial"/>
                <a:sym typeface="Arial"/>
              </a:rPr>
              <a:t>od</a:t>
            </a:r>
            <a:r>
              <a:rPr lang="en-US" sz="3000">
                <a:solidFill>
                  <a:srgbClr val="000000"/>
                </a:solidFill>
                <a:latin typeface="Arial"/>
                <a:ea typeface="Arial"/>
                <a:cs typeface="Arial"/>
                <a:sym typeface="Arial"/>
              </a:rPr>
              <a:t>e</a:t>
            </a:r>
          </a:p>
          <a:p>
            <a:pPr algn="l" marL="542925" indent="-271462" lvl="1">
              <a:lnSpc>
                <a:spcPts val="3600"/>
              </a:lnSpc>
              <a:buFont typeface="Arial"/>
              <a:buChar char="•"/>
            </a:pPr>
            <a:r>
              <a:rPr lang="en-US" sz="3000">
                <a:solidFill>
                  <a:srgbClr val="000000"/>
                </a:solidFill>
                <a:latin typeface="Arial"/>
                <a:ea typeface="Arial"/>
                <a:cs typeface="Arial"/>
                <a:sym typeface="Arial"/>
              </a:rPr>
              <a:t>Deel het terrein handig in: kunnen mensen makkelijk do</a:t>
            </a:r>
            <a:r>
              <a:rPr lang="en-US" sz="3000" u="none">
                <a:solidFill>
                  <a:srgbClr val="000000"/>
                </a:solidFill>
                <a:latin typeface="Arial"/>
                <a:ea typeface="Arial"/>
                <a:cs typeface="Arial"/>
                <a:sym typeface="Arial"/>
              </a:rPr>
              <a:t>or</a:t>
            </a:r>
            <a:r>
              <a:rPr lang="en-US" sz="3000">
                <a:solidFill>
                  <a:srgbClr val="000000"/>
                </a:solidFill>
                <a:latin typeface="Arial"/>
                <a:ea typeface="Arial"/>
                <a:cs typeface="Arial"/>
                <a:sym typeface="Arial"/>
              </a:rPr>
              <a:t>rijden met de fiets/</a:t>
            </a:r>
            <a:r>
              <a:rPr lang="en-US" sz="3000">
                <a:solidFill>
                  <a:srgbClr val="000000"/>
                </a:solidFill>
                <a:latin typeface="Arial"/>
                <a:ea typeface="Arial"/>
                <a:cs typeface="Arial"/>
                <a:sym typeface="Arial"/>
              </a:rPr>
              <a:t>auto (rotonde achtig), aanmeldbalie maken</a:t>
            </a:r>
          </a:p>
          <a:p>
            <a:pPr algn="l" marL="542925" indent="-271462" lvl="1">
              <a:lnSpc>
                <a:spcPts val="3600"/>
              </a:lnSpc>
              <a:buFont typeface="Arial"/>
              <a:buChar char="•"/>
            </a:pPr>
            <a:r>
              <a:rPr lang="en-US" sz="3000">
                <a:solidFill>
                  <a:srgbClr val="000000"/>
                </a:solidFill>
                <a:latin typeface="Arial"/>
                <a:ea typeface="Arial"/>
                <a:cs typeface="Arial"/>
                <a:sym typeface="Arial"/>
              </a:rPr>
              <a:t>Zorg dat je weet welke zaailingen je hebt liggen en waar deze geschikt voor zijn (pakketten maken of via bomenbordjes)</a:t>
            </a:r>
          </a:p>
          <a:p>
            <a:pPr algn="l" marL="542925" indent="-271462" lvl="1">
              <a:lnSpc>
                <a:spcPts val="3600"/>
              </a:lnSpc>
              <a:buFont typeface="Arial"/>
              <a:buChar char="•"/>
            </a:pPr>
            <a:r>
              <a:rPr lang="en-US" sz="3000">
                <a:solidFill>
                  <a:srgbClr val="000000"/>
                </a:solidFill>
                <a:latin typeface="Arial"/>
                <a:ea typeface="Arial"/>
                <a:cs typeface="Arial"/>
                <a:sym typeface="Arial"/>
              </a:rPr>
              <a:t>Kuil van ieder soort alvast een deel uit en bescherm de wortels (jute zakken)</a:t>
            </a:r>
          </a:p>
          <a:p>
            <a:pPr algn="l" marL="542925" indent="-271462" lvl="1">
              <a:lnSpc>
                <a:spcPts val="3600"/>
              </a:lnSpc>
              <a:buFont typeface="Arial"/>
              <a:buChar char="•"/>
            </a:pPr>
            <a:r>
              <a:rPr lang="en-US" sz="3000">
                <a:solidFill>
                  <a:srgbClr val="000000"/>
                </a:solidFill>
                <a:latin typeface="Arial"/>
                <a:ea typeface="Arial"/>
                <a:cs typeface="Arial"/>
                <a:sym typeface="Arial"/>
              </a:rPr>
              <a:t>Zorg dat alle vrijwilligers de MBN app hebben gedownload en uitleg hebben gekregen</a:t>
            </a:r>
          </a:p>
          <a:p>
            <a:pPr algn="l" marL="542925" indent="-271462" lvl="1">
              <a:lnSpc>
                <a:spcPts val="3600"/>
              </a:lnSpc>
              <a:buFont typeface="Arial"/>
              <a:buChar char="•"/>
            </a:pPr>
            <a:r>
              <a:rPr lang="en-US" sz="3000">
                <a:solidFill>
                  <a:srgbClr val="000000"/>
                </a:solidFill>
                <a:latin typeface="Arial"/>
                <a:ea typeface="Arial"/>
                <a:cs typeface="Arial"/>
                <a:sym typeface="Arial"/>
              </a:rPr>
              <a:t>Zorg dat alle vrijwilligers weten wat zij moeten doen en evt. taken rouleren</a:t>
            </a:r>
          </a:p>
          <a:p>
            <a:pPr algn="l" marL="542925" indent="-271462" lvl="1">
              <a:lnSpc>
                <a:spcPts val="3600"/>
              </a:lnSpc>
              <a:buFont typeface="Arial"/>
              <a:buChar char="•"/>
            </a:pPr>
            <a:r>
              <a:rPr lang="en-US" sz="3000">
                <a:solidFill>
                  <a:srgbClr val="000000"/>
                </a:solidFill>
                <a:latin typeface="Arial"/>
                <a:ea typeface="Arial"/>
                <a:cs typeface="Arial"/>
                <a:sym typeface="Arial"/>
              </a:rPr>
              <a:t>Zorg dat iedereen een MBN hesje aan heeft</a:t>
            </a:r>
          </a:p>
          <a:p>
            <a:pPr algn="l" marL="542925" indent="-271462" lvl="1">
              <a:lnSpc>
                <a:spcPts val="3600"/>
              </a:lnSpc>
              <a:buFont typeface="Arial"/>
              <a:buChar char="•"/>
            </a:pPr>
            <a:r>
              <a:rPr lang="en-US" sz="3000">
                <a:solidFill>
                  <a:srgbClr val="000000"/>
                </a:solidFill>
                <a:latin typeface="Arial"/>
                <a:ea typeface="Arial"/>
                <a:cs typeface="Arial"/>
                <a:sym typeface="Arial"/>
              </a:rPr>
              <a:t>Zet MBN vlaggen neer</a:t>
            </a:r>
          </a:p>
          <a:p>
            <a:pPr algn="l" marL="542925" indent="-271462" lvl="1">
              <a:lnSpc>
                <a:spcPts val="3600"/>
              </a:lnSpc>
              <a:buFont typeface="Arial"/>
              <a:buChar char="•"/>
            </a:pPr>
            <a:r>
              <a:rPr lang="en-US" sz="3000">
                <a:solidFill>
                  <a:srgbClr val="000000"/>
                </a:solidFill>
                <a:latin typeface="Arial"/>
                <a:ea typeface="Arial"/>
                <a:cs typeface="Arial"/>
                <a:sym typeface="Arial"/>
              </a:rPr>
              <a:t>Zorg voor eten/drinken</a:t>
            </a:r>
          </a:p>
          <a:p>
            <a:pPr algn="l">
              <a:lnSpc>
                <a:spcPts val="3600"/>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8025" y="1473441"/>
            <a:ext cx="17611951" cy="8657548"/>
            <a:chOff x="0" y="0"/>
            <a:chExt cx="23482601" cy="11543397"/>
          </a:xfrm>
        </p:grpSpPr>
        <p:pic>
          <p:nvPicPr>
            <p:cNvPr name="Picture 3" id="3"/>
            <p:cNvPicPr>
              <a:picLocks noChangeAspect="true"/>
            </p:cNvPicPr>
            <p:nvPr/>
          </p:nvPicPr>
          <p:blipFill>
            <a:blip r:embed="rId3"/>
            <a:srcRect l="2822" t="0" r="2822" b="0"/>
            <a:stretch>
              <a:fillRect/>
            </a:stretch>
          </p:blipFill>
          <p:spPr>
            <a:xfrm flipH="false" flipV="false">
              <a:off x="0" y="0"/>
              <a:ext cx="7700534" cy="11543397"/>
            </a:xfrm>
            <a:prstGeom prst="rect">
              <a:avLst/>
            </a:prstGeom>
          </p:spPr>
        </p:pic>
        <p:pic>
          <p:nvPicPr>
            <p:cNvPr name="Picture 4" id="4"/>
            <p:cNvPicPr>
              <a:picLocks noChangeAspect="true"/>
            </p:cNvPicPr>
            <p:nvPr/>
          </p:nvPicPr>
          <p:blipFill>
            <a:blip r:embed="rId4"/>
            <a:srcRect l="2822" t="0" r="2822" b="0"/>
            <a:stretch>
              <a:fillRect/>
            </a:stretch>
          </p:blipFill>
          <p:spPr>
            <a:xfrm flipH="false" flipV="false">
              <a:off x="7891034" y="0"/>
              <a:ext cx="7700534" cy="11543397"/>
            </a:xfrm>
            <a:prstGeom prst="rect">
              <a:avLst/>
            </a:prstGeom>
          </p:spPr>
        </p:pic>
        <p:pic>
          <p:nvPicPr>
            <p:cNvPr name="Picture 5" id="5"/>
            <p:cNvPicPr>
              <a:picLocks noChangeAspect="true"/>
            </p:cNvPicPr>
            <p:nvPr/>
          </p:nvPicPr>
          <p:blipFill>
            <a:blip r:embed="rId5"/>
            <a:srcRect l="2822" t="0" r="2822" b="0"/>
            <a:stretch>
              <a:fillRect/>
            </a:stretch>
          </p:blipFill>
          <p:spPr>
            <a:xfrm flipH="false" flipV="false">
              <a:off x="15782067" y="0"/>
              <a:ext cx="7700534" cy="11543397"/>
            </a:xfrm>
            <a:prstGeom prst="rect">
              <a:avLst/>
            </a:prstGeom>
          </p:spPr>
        </p:pic>
      </p:grpSp>
      <p:grpSp>
        <p:nvGrpSpPr>
          <p:cNvPr name="Group 6" id="6"/>
          <p:cNvGrpSpPr/>
          <p:nvPr/>
        </p:nvGrpSpPr>
        <p:grpSpPr>
          <a:xfrm rot="0">
            <a:off x="6313114" y="-7917"/>
            <a:ext cx="4639181" cy="2073234"/>
            <a:chOff x="0" y="0"/>
            <a:chExt cx="6185574" cy="2764312"/>
          </a:xfrm>
        </p:grpSpPr>
        <p:sp>
          <p:nvSpPr>
            <p:cNvPr name="Freeform 7" id="7"/>
            <p:cNvSpPr/>
            <p:nvPr/>
          </p:nvSpPr>
          <p:spPr>
            <a:xfrm flipH="false" flipV="false" rot="0">
              <a:off x="0" y="0"/>
              <a:ext cx="6185575" cy="2764312"/>
            </a:xfrm>
            <a:custGeom>
              <a:avLst/>
              <a:gdLst/>
              <a:ahLst/>
              <a:cxnLst/>
              <a:rect r="r" b="b" t="t" l="l"/>
              <a:pathLst>
                <a:path h="2764312" w="6185575">
                  <a:moveTo>
                    <a:pt x="0" y="0"/>
                  </a:moveTo>
                  <a:lnTo>
                    <a:pt x="6185575" y="0"/>
                  </a:lnTo>
                  <a:lnTo>
                    <a:pt x="6185575" y="2764312"/>
                  </a:lnTo>
                  <a:lnTo>
                    <a:pt x="0" y="2764312"/>
                  </a:lnTo>
                  <a:close/>
                </a:path>
              </a:pathLst>
            </a:custGeom>
            <a:solidFill>
              <a:srgbClr val="000000">
                <a:alpha val="0"/>
              </a:srgbClr>
            </a:solidFill>
          </p:spPr>
        </p:sp>
        <p:sp>
          <p:nvSpPr>
            <p:cNvPr name="TextBox 8" id="8"/>
            <p:cNvSpPr txBox="true"/>
            <p:nvPr/>
          </p:nvSpPr>
          <p:spPr>
            <a:xfrm>
              <a:off x="0" y="-57150"/>
              <a:ext cx="6185574" cy="2821462"/>
            </a:xfrm>
            <a:prstGeom prst="rect">
              <a:avLst/>
            </a:prstGeom>
          </p:spPr>
          <p:txBody>
            <a:bodyPr anchor="ctr" rtlCol="false" tIns="0" lIns="0" bIns="0" rIns="0"/>
            <a:lstStyle/>
            <a:p>
              <a:pPr algn="ctr">
                <a:lnSpc>
                  <a:spcPts val="7128"/>
                </a:lnSpc>
              </a:pPr>
              <a:r>
                <a:rPr lang="en-US" sz="6600">
                  <a:solidFill>
                    <a:srgbClr val="14B2A8"/>
                  </a:solidFill>
                  <a:latin typeface="Impact"/>
                  <a:ea typeface="Impact"/>
                  <a:cs typeface="Impact"/>
                  <a:sym typeface="Impact"/>
                </a:rPr>
                <a:t>BOMENBORDJES</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7345" y="3293651"/>
            <a:ext cx="6307285" cy="5895860"/>
          </a:xfrm>
          <a:custGeom>
            <a:avLst/>
            <a:gdLst/>
            <a:ahLst/>
            <a:cxnLst/>
            <a:rect r="r" b="b" t="t" l="l"/>
            <a:pathLst>
              <a:path h="5895860" w="6307285">
                <a:moveTo>
                  <a:pt x="0" y="0"/>
                </a:moveTo>
                <a:lnTo>
                  <a:pt x="6307285" y="0"/>
                </a:lnTo>
                <a:lnTo>
                  <a:pt x="6307285" y="5895859"/>
                </a:lnTo>
                <a:lnTo>
                  <a:pt x="0" y="5895859"/>
                </a:lnTo>
                <a:lnTo>
                  <a:pt x="0" y="0"/>
                </a:lnTo>
                <a:close/>
              </a:path>
            </a:pathLst>
          </a:custGeom>
          <a:blipFill>
            <a:blip r:embed="rId3"/>
            <a:stretch>
              <a:fillRect l="0" t="0" r="-32356" b="0"/>
            </a:stretch>
          </a:blipFill>
        </p:spPr>
      </p:sp>
      <p:sp>
        <p:nvSpPr>
          <p:cNvPr name="Freeform 3" id="3"/>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4">
              <a:extLst>
                <a:ext uri="{96DAC541-7B7A-43D3-8B79-37D633B846F1}">
                  <asvg:svgBlip xmlns:asvg="http://schemas.microsoft.com/office/drawing/2016/SVG/main" r:embed="rId5"/>
                </a:ext>
              </a:extLst>
            </a:blip>
            <a:stretch>
              <a:fillRect l="0" t="-56" r="0" b="-56"/>
            </a:stretch>
          </a:blipFill>
        </p:spPr>
      </p:sp>
      <p:sp>
        <p:nvSpPr>
          <p:cNvPr name="Freeform 4" id="4"/>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969940" y="1406783"/>
            <a:ext cx="11716528" cy="7782727"/>
          </a:xfrm>
          <a:custGeom>
            <a:avLst/>
            <a:gdLst/>
            <a:ahLst/>
            <a:cxnLst/>
            <a:rect r="r" b="b" t="t" l="l"/>
            <a:pathLst>
              <a:path h="7782727" w="11716528">
                <a:moveTo>
                  <a:pt x="0" y="0"/>
                </a:moveTo>
                <a:lnTo>
                  <a:pt x="11716528" y="0"/>
                </a:lnTo>
                <a:lnTo>
                  <a:pt x="11716528" y="7782727"/>
                </a:lnTo>
                <a:lnTo>
                  <a:pt x="0" y="7782727"/>
                </a:lnTo>
                <a:lnTo>
                  <a:pt x="0" y="0"/>
                </a:lnTo>
                <a:close/>
              </a:path>
            </a:pathLst>
          </a:custGeom>
          <a:blipFill>
            <a:blip r:embed="rId8"/>
            <a:stretch>
              <a:fillRect l="0" t="0" r="-1341" b="0"/>
            </a:stretch>
          </a:blipFill>
        </p:spPr>
      </p:sp>
      <p:sp>
        <p:nvSpPr>
          <p:cNvPr name="TextBox 6" id="6"/>
          <p:cNvSpPr txBox="true"/>
          <p:nvPr/>
        </p:nvSpPr>
        <p:spPr>
          <a:xfrm rot="0">
            <a:off x="1028700" y="468821"/>
            <a:ext cx="9409748" cy="1062609"/>
          </a:xfrm>
          <a:prstGeom prst="rect">
            <a:avLst/>
          </a:prstGeom>
        </p:spPr>
        <p:txBody>
          <a:bodyPr anchor="t" rtlCol="false" tIns="0" lIns="0" bIns="0" rIns="0">
            <a:spAutoFit/>
          </a:bodyPr>
          <a:lstStyle/>
          <a:p>
            <a:pPr algn="ctr">
              <a:lnSpc>
                <a:spcPts val="7128"/>
              </a:lnSpc>
              <a:spcBef>
                <a:spcPct val="0"/>
              </a:spcBef>
            </a:pPr>
            <a:r>
              <a:rPr lang="en-US" sz="6600">
                <a:solidFill>
                  <a:srgbClr val="F59D46"/>
                </a:solidFill>
                <a:latin typeface="Impact"/>
                <a:ea typeface="Impact"/>
                <a:cs typeface="Impact"/>
                <a:sym typeface="Impact"/>
              </a:rPr>
              <a:t>HOE ZIET EEN UITDEELDAG ERUIT?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0" y="-30690"/>
            <a:ext cx="18299506" cy="10293472"/>
          </a:xfrm>
          <a:custGeom>
            <a:avLst/>
            <a:gdLst/>
            <a:ahLst/>
            <a:cxnLst/>
            <a:rect r="r" b="b" t="t" l="l"/>
            <a:pathLst>
              <a:path h="10293472" w="18299506">
                <a:moveTo>
                  <a:pt x="0" y="0"/>
                </a:moveTo>
                <a:lnTo>
                  <a:pt x="18299506" y="0"/>
                </a:lnTo>
                <a:lnTo>
                  <a:pt x="18299506" y="10293472"/>
                </a:lnTo>
                <a:lnTo>
                  <a:pt x="0" y="10293472"/>
                </a:lnTo>
                <a:lnTo>
                  <a:pt x="0" y="0"/>
                </a:lnTo>
                <a:close/>
              </a:path>
            </a:pathLst>
          </a:custGeom>
          <a:blipFill>
            <a:blip r:embed="rId5"/>
            <a:stretch>
              <a:fillRect l="0" t="0" r="0" b="0"/>
            </a:stretch>
          </a:blipFill>
        </p:spPr>
      </p:sp>
      <p:sp>
        <p:nvSpPr>
          <p:cNvPr name="Freeform 4" id="4"/>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262535" y="9100635"/>
            <a:ext cx="13592443" cy="1438275"/>
          </a:xfrm>
          <a:prstGeom prst="rect">
            <a:avLst/>
          </a:prstGeom>
        </p:spPr>
        <p:txBody>
          <a:bodyPr anchor="t" rtlCol="false" tIns="0" lIns="0" bIns="0" rIns="0">
            <a:spAutoFit/>
          </a:bodyPr>
          <a:lstStyle/>
          <a:p>
            <a:pPr algn="just">
              <a:lnSpc>
                <a:spcPts val="3600"/>
              </a:lnSpc>
            </a:pPr>
            <a:r>
              <a:rPr lang="en-US" sz="3000">
                <a:solidFill>
                  <a:srgbClr val="000000"/>
                </a:solidFill>
                <a:latin typeface="Arial"/>
                <a:ea typeface="Arial"/>
                <a:cs typeface="Arial"/>
                <a:sym typeface="Arial"/>
              </a:rPr>
              <a:t>Van braakliggende parkeerplaats,</a:t>
            </a:r>
            <a:r>
              <a:rPr lang="en-US" sz="3000">
                <a:solidFill>
                  <a:srgbClr val="000000"/>
                </a:solidFill>
                <a:latin typeface="Arial"/>
                <a:ea typeface="Arial"/>
                <a:cs typeface="Arial"/>
                <a:sym typeface="Arial"/>
              </a:rPr>
              <a:t> tot groene ontmoetingsplek</a:t>
            </a:r>
          </a:p>
          <a:p>
            <a:pPr algn="just">
              <a:lnSpc>
                <a:spcPts val="3600"/>
              </a:lnSpc>
            </a:pPr>
            <a:r>
              <a:rPr lang="en-US" sz="3000">
                <a:solidFill>
                  <a:srgbClr val="000000"/>
                </a:solidFill>
                <a:latin typeface="Arial"/>
                <a:ea typeface="Arial"/>
                <a:cs typeface="Arial"/>
                <a:sym typeface="Arial"/>
              </a:rPr>
              <a:t>die de rest van</a:t>
            </a:r>
            <a:r>
              <a:rPr lang="en-US" sz="3000" u="none">
                <a:solidFill>
                  <a:srgbClr val="000000"/>
                </a:solidFill>
                <a:latin typeface="Arial"/>
                <a:ea typeface="Arial"/>
                <a:cs typeface="Arial"/>
                <a:sym typeface="Arial"/>
              </a:rPr>
              <a:t> de stad</a:t>
            </a:r>
            <a:r>
              <a:rPr lang="en-US" sz="3000">
                <a:solidFill>
                  <a:srgbClr val="000000"/>
                </a:solidFill>
                <a:latin typeface="Arial"/>
                <a:ea typeface="Arial"/>
                <a:cs typeface="Arial"/>
                <a:sym typeface="Arial"/>
              </a:rPr>
              <a:t> v</a:t>
            </a:r>
            <a:r>
              <a:rPr lang="en-US" sz="3000" u="none">
                <a:solidFill>
                  <a:srgbClr val="000000"/>
                </a:solidFill>
                <a:latin typeface="Arial"/>
                <a:ea typeface="Arial"/>
                <a:cs typeface="Arial"/>
                <a:sym typeface="Arial"/>
              </a:rPr>
              <a:t>erder </a:t>
            </a:r>
            <a:r>
              <a:rPr lang="en-US" sz="3000">
                <a:solidFill>
                  <a:srgbClr val="000000"/>
                </a:solidFill>
                <a:latin typeface="Arial"/>
                <a:ea typeface="Arial"/>
                <a:cs typeface="Arial"/>
                <a:sym typeface="Arial"/>
              </a:rPr>
              <a:t>v</a:t>
            </a:r>
            <a:r>
              <a:rPr lang="en-US" sz="3000" u="none">
                <a:solidFill>
                  <a:srgbClr val="000000"/>
                </a:solidFill>
                <a:latin typeface="Arial"/>
                <a:ea typeface="Arial"/>
                <a:cs typeface="Arial"/>
                <a:sym typeface="Arial"/>
              </a:rPr>
              <a:t>erg</a:t>
            </a:r>
            <a:r>
              <a:rPr lang="en-US" sz="3000">
                <a:solidFill>
                  <a:srgbClr val="000000"/>
                </a:solidFill>
                <a:latin typeface="Arial"/>
                <a:ea typeface="Arial"/>
                <a:cs typeface="Arial"/>
                <a:sym typeface="Arial"/>
              </a:rPr>
              <a:t>ro</a:t>
            </a:r>
            <a:r>
              <a:rPr lang="en-US" sz="3000" u="none">
                <a:solidFill>
                  <a:srgbClr val="000000"/>
                </a:solidFill>
                <a:latin typeface="Arial"/>
                <a:ea typeface="Arial"/>
                <a:cs typeface="Arial"/>
                <a:sym typeface="Arial"/>
              </a:rPr>
              <a:t>ent</a:t>
            </a:r>
          </a:p>
          <a:p>
            <a:pPr algn="just">
              <a:lnSpc>
                <a:spcPts val="3600"/>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1506" y="0"/>
            <a:ext cx="18288000" cy="10287000"/>
            <a:chOff x="0" y="0"/>
            <a:chExt cx="24384000" cy="13716000"/>
          </a:xfrm>
        </p:grpSpPr>
        <p:pic>
          <p:nvPicPr>
            <p:cNvPr name="Picture 4" id="4"/>
            <p:cNvPicPr>
              <a:picLocks noChangeAspect="true"/>
            </p:cNvPicPr>
            <p:nvPr/>
          </p:nvPicPr>
          <p:blipFill>
            <a:blip r:embed="rId5"/>
            <a:srcRect l="11686" t="0" r="2098" b="0"/>
            <a:stretch>
              <a:fillRect/>
            </a:stretch>
          </p:blipFill>
          <p:spPr>
            <a:xfrm flipH="false" flipV="false">
              <a:off x="0" y="0"/>
              <a:ext cx="24384000" cy="13716000"/>
            </a:xfrm>
            <a:prstGeom prst="rect">
              <a:avLst/>
            </a:prstGeom>
          </p:spPr>
        </p:pic>
      </p:grpSp>
      <p:sp>
        <p:nvSpPr>
          <p:cNvPr name="Freeform 5" id="5"/>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TextBox 6" id="6"/>
          <p:cNvSpPr txBox="true"/>
          <p:nvPr/>
        </p:nvSpPr>
        <p:spPr>
          <a:xfrm rot="0">
            <a:off x="5418594" y="1284525"/>
            <a:ext cx="7450812" cy="2133600"/>
          </a:xfrm>
          <a:prstGeom prst="rect">
            <a:avLst/>
          </a:prstGeom>
        </p:spPr>
        <p:txBody>
          <a:bodyPr anchor="t" rtlCol="false" tIns="0" lIns="0" bIns="0" rIns="0">
            <a:spAutoFit/>
          </a:bodyPr>
          <a:lstStyle/>
          <a:p>
            <a:pPr algn="ctr">
              <a:lnSpc>
                <a:spcPts val="7920"/>
              </a:lnSpc>
            </a:pPr>
            <a:r>
              <a:rPr lang="en-US" sz="6600">
                <a:solidFill>
                  <a:srgbClr val="FFFFFF"/>
                </a:solidFill>
                <a:latin typeface="Impact"/>
                <a:ea typeface="Impact"/>
                <a:cs typeface="Impact"/>
                <a:sym typeface="Impact"/>
              </a:rPr>
              <a:t>Buitenonderdeel</a:t>
            </a:r>
          </a:p>
          <a:p>
            <a:pPr algn="ctr">
              <a:lnSpc>
                <a:spcPts val="7920"/>
              </a:lnSpc>
              <a:spcBef>
                <a:spcPct val="0"/>
              </a:spcBef>
            </a:pPr>
            <a:r>
              <a:rPr lang="en-US" sz="6600">
                <a:solidFill>
                  <a:srgbClr val="FFFFFF"/>
                </a:solidFill>
                <a:latin typeface="Impact"/>
                <a:ea typeface="Impact"/>
                <a:cs typeface="Impact"/>
                <a:sym typeface="Impact"/>
              </a:rPr>
              <a:t>KIJKEN OP EEN BOMENHUB</a:t>
            </a:r>
          </a:p>
        </p:txBody>
      </p:sp>
      <p:sp>
        <p:nvSpPr>
          <p:cNvPr name="TextBox 7" id="7"/>
          <p:cNvSpPr txBox="true"/>
          <p:nvPr/>
        </p:nvSpPr>
        <p:spPr>
          <a:xfrm rot="0">
            <a:off x="7587612" y="3165395"/>
            <a:ext cx="3112777" cy="448310"/>
          </a:xfrm>
          <a:prstGeom prst="rect">
            <a:avLst/>
          </a:prstGeom>
        </p:spPr>
        <p:txBody>
          <a:bodyPr anchor="t" rtlCol="false" tIns="0" lIns="0" bIns="0" rIns="0">
            <a:spAutoFit/>
          </a:bodyPr>
          <a:lstStyle/>
          <a:p>
            <a:pPr algn="ctr">
              <a:lnSpc>
                <a:spcPts val="3639"/>
              </a:lnSpc>
            </a:pPr>
            <a:r>
              <a:rPr lang="en-US" sz="2599" b="true">
                <a:solidFill>
                  <a:srgbClr val="FFFFFF"/>
                </a:solidFill>
                <a:latin typeface="TT Chocolates Bold"/>
                <a:ea typeface="TT Chocolates Bold"/>
                <a:cs typeface="TT Chocolates Bold"/>
                <a:sym typeface="TT Chocolates Bold"/>
              </a:rPr>
              <a:t>Video</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57029" y="0"/>
            <a:ext cx="16375181" cy="8617439"/>
          </a:xfrm>
          <a:custGeom>
            <a:avLst/>
            <a:gdLst/>
            <a:ahLst/>
            <a:cxnLst/>
            <a:rect r="r" b="b" t="t" l="l"/>
            <a:pathLst>
              <a:path h="8617439" w="16375181">
                <a:moveTo>
                  <a:pt x="0" y="0"/>
                </a:moveTo>
                <a:lnTo>
                  <a:pt x="16375181" y="0"/>
                </a:lnTo>
                <a:lnTo>
                  <a:pt x="16375181" y="8617439"/>
                </a:lnTo>
                <a:lnTo>
                  <a:pt x="0" y="8617439"/>
                </a:lnTo>
                <a:lnTo>
                  <a:pt x="0" y="0"/>
                </a:lnTo>
                <a:close/>
              </a:path>
            </a:pathLst>
          </a:custGeom>
          <a:blipFill>
            <a:blip r:embed="rId7"/>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09410"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a:grpSpLocks noChangeAspect="true"/>
          </p:cNvGrpSpPr>
          <p:nvPr/>
        </p:nvGrpSpPr>
        <p:grpSpPr>
          <a:xfrm rot="0">
            <a:off x="9665665" y="0"/>
            <a:ext cx="10428173" cy="10287000"/>
            <a:chOff x="0" y="0"/>
            <a:chExt cx="2434438" cy="2401481"/>
          </a:xfrm>
        </p:grpSpPr>
        <p:sp>
          <p:nvSpPr>
            <p:cNvPr name="Freeform 5" id="5"/>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17583" r="0" b="-17583"/>
              </a:stretch>
            </a:blipFill>
          </p:spPr>
        </p:sp>
      </p:grpSp>
      <p:grpSp>
        <p:nvGrpSpPr>
          <p:cNvPr name="Group 6" id="6"/>
          <p:cNvGrpSpPr/>
          <p:nvPr/>
        </p:nvGrpSpPr>
        <p:grpSpPr>
          <a:xfrm rot="0">
            <a:off x="1253067" y="1073727"/>
            <a:ext cx="8437844" cy="2073234"/>
            <a:chOff x="0" y="0"/>
            <a:chExt cx="11250459" cy="2764312"/>
          </a:xfrm>
        </p:grpSpPr>
        <p:sp>
          <p:nvSpPr>
            <p:cNvPr name="Freeform 7" id="7"/>
            <p:cNvSpPr/>
            <p:nvPr/>
          </p:nvSpPr>
          <p:spPr>
            <a:xfrm flipH="false" flipV="false" rot="0">
              <a:off x="0" y="0"/>
              <a:ext cx="11250460" cy="2764312"/>
            </a:xfrm>
            <a:custGeom>
              <a:avLst/>
              <a:gdLst/>
              <a:ahLst/>
              <a:cxnLst/>
              <a:rect r="r" b="b" t="t" l="l"/>
              <a:pathLst>
                <a:path h="2764312" w="11250460">
                  <a:moveTo>
                    <a:pt x="0" y="0"/>
                  </a:moveTo>
                  <a:lnTo>
                    <a:pt x="11250460" y="0"/>
                  </a:lnTo>
                  <a:lnTo>
                    <a:pt x="11250460" y="2764312"/>
                  </a:lnTo>
                  <a:lnTo>
                    <a:pt x="0" y="2764312"/>
                  </a:lnTo>
                  <a:close/>
                </a:path>
              </a:pathLst>
            </a:custGeom>
            <a:solidFill>
              <a:srgbClr val="000000">
                <a:alpha val="0"/>
              </a:srgbClr>
            </a:solidFill>
          </p:spPr>
        </p:sp>
        <p:sp>
          <p:nvSpPr>
            <p:cNvPr name="TextBox 8" id="8"/>
            <p:cNvSpPr txBox="true"/>
            <p:nvPr/>
          </p:nvSpPr>
          <p:spPr>
            <a:xfrm>
              <a:off x="0" y="-57150"/>
              <a:ext cx="11250459"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(VER)PLANTEN</a:t>
              </a:r>
            </a:p>
          </p:txBody>
        </p:sp>
      </p:grpSp>
      <p:sp>
        <p:nvSpPr>
          <p:cNvPr name="TextBox 9" id="9"/>
          <p:cNvSpPr txBox="true"/>
          <p:nvPr/>
        </p:nvSpPr>
        <p:spPr>
          <a:xfrm rot="0">
            <a:off x="1028700" y="3312915"/>
            <a:ext cx="7974749" cy="5808345"/>
          </a:xfrm>
          <a:prstGeom prst="rect">
            <a:avLst/>
          </a:prstGeom>
        </p:spPr>
        <p:txBody>
          <a:bodyPr anchor="t" rtlCol="false" tIns="0" lIns="0" bIns="0" rIns="0">
            <a:spAutoFit/>
          </a:bodyPr>
          <a:lstStyle/>
          <a:p>
            <a:pPr algn="l" marL="647700" indent="-323850" lvl="1">
              <a:lnSpc>
                <a:spcPts val="3240"/>
              </a:lnSpc>
              <a:buFont typeface="Arial"/>
              <a:buChar char="•"/>
            </a:pPr>
            <a:r>
              <a:rPr lang="en-US" sz="3000">
                <a:solidFill>
                  <a:srgbClr val="231F20"/>
                </a:solidFill>
                <a:latin typeface="Arial"/>
                <a:ea typeface="Arial"/>
                <a:cs typeface="Arial"/>
                <a:sym typeface="Arial"/>
              </a:rPr>
              <a:t>1/3 boer, 1/3 voedselbos, 1/3 stedelijk</a:t>
            </a:r>
          </a:p>
          <a:p>
            <a:pPr algn="l" marL="647700" indent="-323850" lvl="1">
              <a:lnSpc>
                <a:spcPts val="3240"/>
              </a:lnSpc>
              <a:buFont typeface="Arial"/>
              <a:buChar char="•"/>
            </a:pPr>
            <a:r>
              <a:rPr lang="en-US" sz="3000">
                <a:solidFill>
                  <a:srgbClr val="231F20"/>
                </a:solidFill>
                <a:latin typeface="Arial"/>
                <a:ea typeface="Arial"/>
                <a:cs typeface="Arial"/>
                <a:sym typeface="Arial"/>
              </a:rPr>
              <a:t>Geen ingewikkelde contracten</a:t>
            </a:r>
          </a:p>
          <a:p>
            <a:pPr algn="l" marL="647700" indent="-323850" lvl="1">
              <a:lnSpc>
                <a:spcPts val="3240"/>
              </a:lnSpc>
              <a:buFont typeface="Arial"/>
              <a:buChar char="•"/>
            </a:pPr>
            <a:r>
              <a:rPr lang="en-US" sz="3000">
                <a:solidFill>
                  <a:srgbClr val="231F20"/>
                </a:solidFill>
                <a:latin typeface="Arial"/>
                <a:ea typeface="Arial"/>
                <a:cs typeface="Arial"/>
                <a:sym typeface="Arial"/>
              </a:rPr>
              <a:t>Geven altijd een mix mee</a:t>
            </a:r>
          </a:p>
          <a:p>
            <a:pPr algn="l" marL="647700" indent="-323850" lvl="1">
              <a:lnSpc>
                <a:spcPts val="3240"/>
              </a:lnSpc>
              <a:buFont typeface="Arial"/>
              <a:buChar char="•"/>
            </a:pPr>
            <a:r>
              <a:rPr lang="en-US" sz="3000">
                <a:solidFill>
                  <a:srgbClr val="231F20"/>
                </a:solidFill>
                <a:latin typeface="Arial"/>
                <a:ea typeface="Arial"/>
                <a:cs typeface="Arial"/>
                <a:sym typeface="Arial"/>
              </a:rPr>
              <a:t>Wie mee helpt met oogsten krijgt de mooiste mix</a:t>
            </a:r>
          </a:p>
          <a:p>
            <a:pPr algn="l" marL="647700" indent="-323850" lvl="1">
              <a:lnSpc>
                <a:spcPts val="3240"/>
              </a:lnSpc>
              <a:buFont typeface="Arial"/>
              <a:buChar char="•"/>
            </a:pPr>
            <a:r>
              <a:rPr lang="en-US" sz="3000">
                <a:solidFill>
                  <a:srgbClr val="231F20"/>
                </a:solidFill>
                <a:latin typeface="Arial"/>
                <a:ea typeface="Arial"/>
                <a:cs typeface="Arial"/>
                <a:sym typeface="Arial"/>
              </a:rPr>
              <a:t>Plantlocatie kan zelf planten </a:t>
            </a:r>
          </a:p>
          <a:p>
            <a:pPr algn="l" marL="647700" indent="-323850" lvl="1">
              <a:lnSpc>
                <a:spcPts val="3240"/>
              </a:lnSpc>
              <a:buFont typeface="Arial"/>
              <a:buChar char="•"/>
            </a:pPr>
            <a:r>
              <a:rPr lang="en-US" sz="3000">
                <a:solidFill>
                  <a:srgbClr val="231F20"/>
                </a:solidFill>
                <a:latin typeface="Arial"/>
                <a:ea typeface="Arial"/>
                <a:cs typeface="Arial"/>
                <a:sym typeface="Arial"/>
              </a:rPr>
              <a:t>Plantlocatie kan plantevent aanmaken in de bomenplanner om zo vrijwilligers te werven om mee te helpen planten (graag afstemmen met coordinator)</a:t>
            </a:r>
          </a:p>
          <a:p>
            <a:pPr algn="l" marL="647700" indent="-323850" lvl="1">
              <a:lnSpc>
                <a:spcPts val="3240"/>
              </a:lnSpc>
              <a:buFont typeface="Arial"/>
              <a:buChar char="•"/>
            </a:pPr>
            <a:r>
              <a:rPr lang="en-US" sz="3000">
                <a:solidFill>
                  <a:srgbClr val="231F20"/>
                </a:solidFill>
                <a:latin typeface="Arial"/>
                <a:ea typeface="Arial"/>
                <a:cs typeface="Arial"/>
                <a:sym typeface="Arial"/>
              </a:rPr>
              <a:t>Planten met bedrijven, scholen etc.</a:t>
            </a:r>
          </a:p>
          <a:p>
            <a:pPr algn="l">
              <a:lnSpc>
                <a:spcPts val="3240"/>
              </a:lnSpc>
            </a:pPr>
          </a:p>
          <a:p>
            <a:pPr algn="l">
              <a:lnSpc>
                <a:spcPts val="3240"/>
              </a:lnSpc>
            </a:pPr>
            <a:r>
              <a:rPr lang="en-US" sz="3000">
                <a:solidFill>
                  <a:srgbClr val="231F20"/>
                </a:solidFill>
                <a:latin typeface="Arial"/>
                <a:ea typeface="Arial"/>
                <a:cs typeface="Arial"/>
                <a:sym typeface="Arial"/>
              </a:rPr>
              <a:t>      </a:t>
            </a:r>
            <a:r>
              <a:rPr lang="en-US" sz="3000" u="sng">
                <a:solidFill>
                  <a:srgbClr val="231F20"/>
                </a:solidFill>
                <a:latin typeface="Arial"/>
                <a:ea typeface="Arial"/>
                <a:cs typeface="Arial"/>
                <a:sym typeface="Arial"/>
                <a:hlinkClick r:id="rId8" tooltip="http://www.meerbomen.nu/bomenvinder"/>
              </a:rPr>
              <a:t>meerbomen.nu/bomenvinder</a:t>
            </a:r>
          </a:p>
          <a:p>
            <a:pPr algn="l">
              <a:lnSpc>
                <a:spcPts val="3240"/>
              </a:lnSpc>
            </a:pPr>
            <a:r>
              <a:rPr lang="en-US" sz="3000">
                <a:solidFill>
                  <a:srgbClr val="231F20"/>
                </a:solidFill>
                <a:latin typeface="Arial"/>
                <a:ea typeface="Arial"/>
                <a:cs typeface="Arial"/>
                <a:sym typeface="Arial"/>
              </a:rPr>
              <a:t>      </a:t>
            </a:r>
            <a:r>
              <a:rPr lang="en-US" sz="3000" u="sng">
                <a:solidFill>
                  <a:srgbClr val="231F20"/>
                </a:solidFill>
                <a:latin typeface="Arial"/>
                <a:ea typeface="Arial"/>
                <a:cs typeface="Arial"/>
                <a:sym typeface="Arial"/>
              </a:rPr>
              <a:t>meerbomen.nu/planten</a:t>
            </a:r>
            <a:r>
              <a:rPr lang="en-US" sz="3000">
                <a:solidFill>
                  <a:srgbClr val="231F20"/>
                </a:solidFill>
                <a:latin typeface="Arial"/>
                <a:ea typeface="Arial"/>
                <a:cs typeface="Arial"/>
                <a:sym typeface="Arial"/>
              </a:rPr>
              <a:t> </a:t>
            </a: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2096101" y="1739157"/>
            <a:ext cx="6675328" cy="7162071"/>
          </a:xfrm>
          <a:custGeom>
            <a:avLst/>
            <a:gdLst/>
            <a:ahLst/>
            <a:cxnLst/>
            <a:rect r="r" b="b" t="t" l="l"/>
            <a:pathLst>
              <a:path h="7162071" w="6675328">
                <a:moveTo>
                  <a:pt x="0" y="0"/>
                </a:moveTo>
                <a:lnTo>
                  <a:pt x="6675329" y="0"/>
                </a:lnTo>
                <a:lnTo>
                  <a:pt x="6675329" y="7162071"/>
                </a:lnTo>
                <a:lnTo>
                  <a:pt x="0" y="7162071"/>
                </a:lnTo>
                <a:lnTo>
                  <a:pt x="0" y="0"/>
                </a:lnTo>
                <a:close/>
              </a:path>
            </a:pathLst>
          </a:custGeom>
          <a:blipFill>
            <a:blip r:embed="rId7"/>
            <a:stretch>
              <a:fillRect l="0" t="0" r="0" b="0"/>
            </a:stretch>
          </a:blipFill>
        </p:spPr>
      </p:sp>
      <p:sp>
        <p:nvSpPr>
          <p:cNvPr name="Freeform 5" id="5"/>
          <p:cNvSpPr/>
          <p:nvPr/>
        </p:nvSpPr>
        <p:spPr>
          <a:xfrm flipH="false" flipV="false" rot="0">
            <a:off x="9164568" y="1739157"/>
            <a:ext cx="6397190" cy="7162071"/>
          </a:xfrm>
          <a:custGeom>
            <a:avLst/>
            <a:gdLst/>
            <a:ahLst/>
            <a:cxnLst/>
            <a:rect r="r" b="b" t="t" l="l"/>
            <a:pathLst>
              <a:path h="7162071" w="6397190">
                <a:moveTo>
                  <a:pt x="0" y="0"/>
                </a:moveTo>
                <a:lnTo>
                  <a:pt x="6397190" y="0"/>
                </a:lnTo>
                <a:lnTo>
                  <a:pt x="6397190" y="7162071"/>
                </a:lnTo>
                <a:lnTo>
                  <a:pt x="0" y="7162071"/>
                </a:lnTo>
                <a:lnTo>
                  <a:pt x="0" y="0"/>
                </a:lnTo>
                <a:close/>
              </a:path>
            </a:pathLst>
          </a:custGeom>
          <a:blipFill>
            <a:blip r:embed="rId8"/>
            <a:stretch>
              <a:fillRect l="0" t="0" r="0" b="0"/>
            </a:stretch>
          </a:blipFill>
        </p:spPr>
      </p:sp>
      <p:sp>
        <p:nvSpPr>
          <p:cNvPr name="TextBox 6" id="6"/>
          <p:cNvSpPr txBox="true"/>
          <p:nvPr/>
        </p:nvSpPr>
        <p:spPr>
          <a:xfrm rot="0">
            <a:off x="7886242" y="468821"/>
            <a:ext cx="4052769" cy="1062609"/>
          </a:xfrm>
          <a:prstGeom prst="rect">
            <a:avLst/>
          </a:prstGeom>
        </p:spPr>
        <p:txBody>
          <a:bodyPr anchor="t" rtlCol="false" tIns="0" lIns="0" bIns="0" rIns="0">
            <a:spAutoFit/>
          </a:bodyPr>
          <a:lstStyle/>
          <a:p>
            <a:pPr algn="ctr">
              <a:lnSpc>
                <a:spcPts val="7128"/>
              </a:lnSpc>
              <a:spcBef>
                <a:spcPct val="0"/>
              </a:spcBef>
            </a:pPr>
            <a:r>
              <a:rPr lang="en-US" sz="6600">
                <a:solidFill>
                  <a:srgbClr val="F59D46"/>
                </a:solidFill>
                <a:latin typeface="Impact"/>
                <a:ea typeface="Impact"/>
                <a:cs typeface="Impact"/>
                <a:sym typeface="Impact"/>
              </a:rPr>
              <a:t>BOMENVINDER</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59586" y="-2041675"/>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Freeform 4" id="4"/>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grpSp>
        <p:nvGrpSpPr>
          <p:cNvPr name="Group 5" id="5"/>
          <p:cNvGrpSpPr/>
          <p:nvPr/>
        </p:nvGrpSpPr>
        <p:grpSpPr>
          <a:xfrm rot="0">
            <a:off x="3676003" y="5143500"/>
            <a:ext cx="12246944" cy="1996440"/>
            <a:chOff x="0" y="0"/>
            <a:chExt cx="16329258" cy="2661920"/>
          </a:xfrm>
        </p:grpSpPr>
        <p:sp>
          <p:nvSpPr>
            <p:cNvPr name="Freeform 6" id="6"/>
            <p:cNvSpPr/>
            <p:nvPr/>
          </p:nvSpPr>
          <p:spPr>
            <a:xfrm flipH="false" flipV="false" rot="0">
              <a:off x="0" y="0"/>
              <a:ext cx="16329258" cy="2661920"/>
            </a:xfrm>
            <a:custGeom>
              <a:avLst/>
              <a:gdLst/>
              <a:ahLst/>
              <a:cxnLst/>
              <a:rect r="r" b="b" t="t" l="l"/>
              <a:pathLst>
                <a:path h="2661920" w="16329258">
                  <a:moveTo>
                    <a:pt x="0" y="0"/>
                  </a:moveTo>
                  <a:lnTo>
                    <a:pt x="16329258" y="0"/>
                  </a:lnTo>
                  <a:lnTo>
                    <a:pt x="16329258" y="2661920"/>
                  </a:lnTo>
                  <a:lnTo>
                    <a:pt x="0" y="2661920"/>
                  </a:lnTo>
                  <a:close/>
                </a:path>
              </a:pathLst>
            </a:custGeom>
            <a:solidFill>
              <a:srgbClr val="000000">
                <a:alpha val="0"/>
              </a:srgbClr>
            </a:solidFill>
          </p:spPr>
        </p:sp>
        <p:sp>
          <p:nvSpPr>
            <p:cNvPr name="TextBox 7" id="7"/>
            <p:cNvSpPr txBox="true"/>
            <p:nvPr/>
          </p:nvSpPr>
          <p:spPr>
            <a:xfrm>
              <a:off x="0" y="9525"/>
              <a:ext cx="16329258" cy="2652395"/>
            </a:xfrm>
            <a:prstGeom prst="rect">
              <a:avLst/>
            </a:prstGeom>
          </p:spPr>
          <p:txBody>
            <a:bodyPr anchor="b" rtlCol="false" tIns="0" lIns="0" bIns="0" rIns="0"/>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p>
          </p:txBody>
        </p:sp>
      </p:grpSp>
      <p:sp>
        <p:nvSpPr>
          <p:cNvPr name="TextBox 8" id="8"/>
          <p:cNvSpPr txBox="true"/>
          <p:nvPr/>
        </p:nvSpPr>
        <p:spPr>
          <a:xfrm rot="0">
            <a:off x="1028700" y="1806348"/>
            <a:ext cx="8957902" cy="8258175"/>
          </a:xfrm>
          <a:prstGeom prst="rect">
            <a:avLst/>
          </a:prstGeom>
        </p:spPr>
        <p:txBody>
          <a:bodyPr anchor="t" rtlCol="false" tIns="0" lIns="0" bIns="0" rIns="0">
            <a:spAutoFit/>
          </a:bodyPr>
          <a:lstStyle/>
          <a:p>
            <a:pPr algn="l">
              <a:lnSpc>
                <a:spcPts val="3120"/>
              </a:lnSpc>
            </a:pPr>
            <a:r>
              <a:rPr lang="en-US" sz="2600" b="true">
                <a:solidFill>
                  <a:srgbClr val="000000"/>
                </a:solidFill>
                <a:latin typeface="Arial Bold"/>
                <a:ea typeface="Arial Bold"/>
                <a:cs typeface="Arial Bold"/>
                <a:sym typeface="Arial Bold"/>
              </a:rPr>
              <a:t>Stap 1: Bomen ui</a:t>
            </a:r>
            <a:r>
              <a:rPr lang="en-US" sz="2600" b="true">
                <a:solidFill>
                  <a:srgbClr val="000000"/>
                </a:solidFill>
                <a:latin typeface="Arial Bold"/>
                <a:ea typeface="Arial Bold"/>
                <a:cs typeface="Arial Bold"/>
                <a:sym typeface="Arial Bold"/>
              </a:rPr>
              <a:t>tkiezen</a:t>
            </a:r>
          </a:p>
          <a:p>
            <a:pPr algn="l" marL="561342" indent="-280671" lvl="1">
              <a:lnSpc>
                <a:spcPts val="3120"/>
              </a:lnSpc>
              <a:buFont typeface="Arial"/>
              <a:buChar char="•"/>
            </a:pPr>
            <a:r>
              <a:rPr lang="en-US" sz="2600" u="sng">
                <a:solidFill>
                  <a:srgbClr val="000000"/>
                </a:solidFill>
                <a:latin typeface="Arial"/>
                <a:ea typeface="Arial"/>
                <a:cs typeface="Arial"/>
                <a:sym typeface="Arial"/>
                <a:hlinkClick r:id="rId8" tooltip="http://www.meerbomen.nu/bomenvinder"/>
              </a:rPr>
              <a:t>me</a:t>
            </a:r>
            <a:r>
              <a:rPr lang="en-US" sz="2600" u="sng">
                <a:solidFill>
                  <a:srgbClr val="000000"/>
                </a:solidFill>
                <a:latin typeface="Arial"/>
                <a:ea typeface="Arial"/>
                <a:cs typeface="Arial"/>
                <a:sym typeface="Arial"/>
                <a:hlinkClick r:id="rId9" tooltip="http://www.meerbomen.nu/bomenvinder"/>
              </a:rPr>
              <a:t>erbomen.nu/bomenvinder</a:t>
            </a:r>
          </a:p>
          <a:p>
            <a:pPr algn="l">
              <a:lnSpc>
                <a:spcPts val="3120"/>
              </a:lnSpc>
            </a:pPr>
          </a:p>
          <a:p>
            <a:pPr algn="l">
              <a:lnSpc>
                <a:spcPts val="3120"/>
              </a:lnSpc>
            </a:pPr>
            <a:r>
              <a:rPr lang="en-US" sz="2600" b="true">
                <a:solidFill>
                  <a:srgbClr val="000000"/>
                </a:solidFill>
                <a:latin typeface="Arial Bold"/>
                <a:ea typeface="Arial Bold"/>
                <a:cs typeface="Arial Bold"/>
                <a:sym typeface="Arial Bold"/>
              </a:rPr>
              <a:t>Stap 2: Het komen aan bomen</a:t>
            </a:r>
          </a:p>
          <a:p>
            <a:pPr algn="l" marL="561342" indent="-280671" lvl="1">
              <a:lnSpc>
                <a:spcPts val="3120"/>
              </a:lnSpc>
              <a:buFont typeface="Arial"/>
              <a:buChar char="•"/>
            </a:pPr>
            <a:r>
              <a:rPr lang="en-US" sz="2600">
                <a:solidFill>
                  <a:srgbClr val="000000"/>
                </a:solidFill>
                <a:latin typeface="Arial"/>
                <a:ea typeface="Arial"/>
                <a:cs typeface="Arial"/>
                <a:sym typeface="Arial"/>
              </a:rPr>
              <a:t>Het aanm</a:t>
            </a:r>
            <a:r>
              <a:rPr lang="en-US" sz="2600" u="none">
                <a:solidFill>
                  <a:srgbClr val="000000"/>
                </a:solidFill>
                <a:latin typeface="Arial"/>
                <a:ea typeface="Arial"/>
                <a:cs typeface="Arial"/>
                <a:sym typeface="Arial"/>
              </a:rPr>
              <a:t>e</a:t>
            </a:r>
            <a:r>
              <a:rPr lang="en-US" sz="2600">
                <a:solidFill>
                  <a:srgbClr val="000000"/>
                </a:solidFill>
                <a:latin typeface="Arial"/>
                <a:ea typeface="Arial"/>
                <a:cs typeface="Arial"/>
                <a:sym typeface="Arial"/>
              </a:rPr>
              <a:t>lden voor bom</a:t>
            </a:r>
            <a:r>
              <a:rPr lang="en-US" sz="2600" u="none">
                <a:solidFill>
                  <a:srgbClr val="000000"/>
                </a:solidFill>
                <a:latin typeface="Arial"/>
                <a:ea typeface="Arial"/>
                <a:cs typeface="Arial"/>
                <a:sym typeface="Arial"/>
              </a:rPr>
              <a:t>en</a:t>
            </a:r>
          </a:p>
          <a:p>
            <a:pPr algn="l" marL="561342" indent="-280671" lvl="1">
              <a:lnSpc>
                <a:spcPts val="3120"/>
              </a:lnSpc>
              <a:buFont typeface="Arial"/>
              <a:buChar char="•"/>
            </a:pPr>
            <a:r>
              <a:rPr lang="en-US" sz="2600" u="none">
                <a:solidFill>
                  <a:srgbClr val="000000"/>
                </a:solidFill>
                <a:latin typeface="Arial"/>
                <a:ea typeface="Arial"/>
                <a:cs typeface="Arial"/>
                <a:sym typeface="Arial"/>
              </a:rPr>
              <a:t>He</a:t>
            </a:r>
            <a:r>
              <a:rPr lang="en-US" sz="2600">
                <a:solidFill>
                  <a:srgbClr val="000000"/>
                </a:solidFill>
                <a:latin typeface="Arial"/>
                <a:ea typeface="Arial"/>
                <a:cs typeface="Arial"/>
                <a:sym typeface="Arial"/>
              </a:rPr>
              <a:t>t v</a:t>
            </a:r>
            <a:r>
              <a:rPr lang="en-US" sz="2600" u="none">
                <a:solidFill>
                  <a:srgbClr val="000000"/>
                </a:solidFill>
                <a:latin typeface="Arial"/>
                <a:ea typeface="Arial"/>
                <a:cs typeface="Arial"/>
                <a:sym typeface="Arial"/>
              </a:rPr>
              <a:t>ervoeren van bomen</a:t>
            </a:r>
          </a:p>
          <a:p>
            <a:pPr algn="l" marL="561342" indent="-280671" lvl="1">
              <a:lnSpc>
                <a:spcPts val="3120"/>
              </a:lnSpc>
              <a:buFont typeface="Arial"/>
              <a:buChar char="•"/>
            </a:pPr>
            <a:r>
              <a:rPr lang="en-US" sz="2600" u="none">
                <a:solidFill>
                  <a:srgbClr val="000000"/>
                </a:solidFill>
                <a:latin typeface="Arial"/>
                <a:ea typeface="Arial"/>
                <a:cs typeface="Arial"/>
                <a:sym typeface="Arial"/>
              </a:rPr>
              <a:t>Bij th</a:t>
            </a:r>
            <a:r>
              <a:rPr lang="en-US" sz="2600">
                <a:solidFill>
                  <a:srgbClr val="000000"/>
                </a:solidFill>
                <a:latin typeface="Arial"/>
                <a:ea typeface="Arial"/>
                <a:cs typeface="Arial"/>
                <a:sym typeface="Arial"/>
              </a:rPr>
              <a:t>uiskomst gelijk wortels beschermen!</a:t>
            </a:r>
          </a:p>
          <a:p>
            <a:pPr algn="l">
              <a:lnSpc>
                <a:spcPts val="3120"/>
              </a:lnSpc>
            </a:pPr>
          </a:p>
          <a:p>
            <a:pPr algn="l">
              <a:lnSpc>
                <a:spcPts val="3120"/>
              </a:lnSpc>
            </a:pPr>
            <a:r>
              <a:rPr lang="en-US" b="true" sz="2600" u="none">
                <a:solidFill>
                  <a:srgbClr val="000000"/>
                </a:solidFill>
                <a:latin typeface="Arial Bold"/>
                <a:ea typeface="Arial Bold"/>
                <a:cs typeface="Arial Bold"/>
                <a:sym typeface="Arial Bold"/>
              </a:rPr>
              <a:t>St</a:t>
            </a:r>
            <a:r>
              <a:rPr lang="en-US" b="true" sz="2600" u="none">
                <a:solidFill>
                  <a:srgbClr val="000000"/>
                </a:solidFill>
                <a:latin typeface="Arial Bold"/>
                <a:ea typeface="Arial Bold"/>
                <a:cs typeface="Arial Bold"/>
                <a:sym typeface="Arial Bold"/>
              </a:rPr>
              <a:t>ap 3: Het planten van je bomen </a:t>
            </a:r>
          </a:p>
          <a:p>
            <a:pPr algn="l" marL="561342" indent="-280671" lvl="1">
              <a:lnSpc>
                <a:spcPts val="3120"/>
              </a:lnSpc>
              <a:buFont typeface="Arial"/>
              <a:buChar char="•"/>
            </a:pPr>
            <a:r>
              <a:rPr lang="en-US" sz="2600" u="none">
                <a:solidFill>
                  <a:srgbClr val="000000"/>
                </a:solidFill>
                <a:latin typeface="Arial"/>
                <a:ea typeface="Arial"/>
                <a:cs typeface="Arial"/>
                <a:sym typeface="Arial"/>
              </a:rPr>
              <a:t>K</a:t>
            </a:r>
            <a:r>
              <a:rPr lang="en-US" sz="2600">
                <a:solidFill>
                  <a:srgbClr val="000000"/>
                </a:solidFill>
                <a:latin typeface="Arial"/>
                <a:ea typeface="Arial"/>
                <a:cs typeface="Arial"/>
                <a:sym typeface="Arial"/>
              </a:rPr>
              <a:t>i</a:t>
            </a:r>
            <a:r>
              <a:rPr lang="en-US" sz="2600">
                <a:solidFill>
                  <a:srgbClr val="000000"/>
                </a:solidFill>
                <a:latin typeface="Arial"/>
                <a:ea typeface="Arial"/>
                <a:cs typeface="Arial"/>
                <a:sym typeface="Arial"/>
              </a:rPr>
              <a:t>es waar je je boom plant</a:t>
            </a:r>
          </a:p>
          <a:p>
            <a:pPr algn="l" marL="561342" indent="-280671" lvl="1">
              <a:lnSpc>
                <a:spcPts val="3120"/>
              </a:lnSpc>
              <a:buFont typeface="Arial"/>
              <a:buChar char="•"/>
            </a:pPr>
            <a:r>
              <a:rPr lang="en-US" sz="2600">
                <a:solidFill>
                  <a:srgbClr val="000000"/>
                </a:solidFill>
                <a:latin typeface="Arial"/>
                <a:ea typeface="Arial"/>
                <a:cs typeface="Arial"/>
                <a:sym typeface="Arial"/>
              </a:rPr>
              <a:t>De g</a:t>
            </a:r>
            <a:r>
              <a:rPr lang="en-US" sz="2600">
                <a:solidFill>
                  <a:srgbClr val="000000"/>
                </a:solidFill>
                <a:latin typeface="Arial"/>
                <a:ea typeface="Arial"/>
                <a:cs typeface="Arial"/>
                <a:sym typeface="Arial"/>
              </a:rPr>
              <a:t>aten graven</a:t>
            </a:r>
          </a:p>
          <a:p>
            <a:pPr algn="l" marL="561342" indent="-280671" lvl="1">
              <a:lnSpc>
                <a:spcPts val="3120"/>
              </a:lnSpc>
              <a:buFont typeface="Arial"/>
              <a:buChar char="•"/>
            </a:pPr>
            <a:r>
              <a:rPr lang="en-US" sz="2600">
                <a:solidFill>
                  <a:srgbClr val="000000"/>
                </a:solidFill>
                <a:latin typeface="Arial"/>
                <a:ea typeface="Arial"/>
                <a:cs typeface="Arial"/>
                <a:sym typeface="Arial"/>
              </a:rPr>
              <a:t>De boom in het gat z</a:t>
            </a:r>
            <a:r>
              <a:rPr lang="en-US" sz="2600" u="none">
                <a:solidFill>
                  <a:srgbClr val="000000"/>
                </a:solidFill>
                <a:latin typeface="Arial"/>
                <a:ea typeface="Arial"/>
                <a:cs typeface="Arial"/>
                <a:sym typeface="Arial"/>
              </a:rPr>
              <a:t>etten </a:t>
            </a:r>
            <a:r>
              <a:rPr lang="en-US" sz="2600">
                <a:solidFill>
                  <a:srgbClr val="000000"/>
                </a:solidFill>
                <a:latin typeface="Arial"/>
                <a:ea typeface="Arial"/>
                <a:cs typeface="Arial"/>
                <a:sym typeface="Arial"/>
              </a:rPr>
              <a:t>en gat opvullen</a:t>
            </a:r>
          </a:p>
          <a:p>
            <a:pPr algn="l" marL="561342" indent="-280671" lvl="1">
              <a:lnSpc>
                <a:spcPts val="3120"/>
              </a:lnSpc>
              <a:buFont typeface="Arial"/>
              <a:buChar char="•"/>
            </a:pPr>
            <a:r>
              <a:rPr lang="en-US" sz="2600">
                <a:solidFill>
                  <a:srgbClr val="000000"/>
                </a:solidFill>
                <a:latin typeface="Arial"/>
                <a:ea typeface="Arial"/>
                <a:cs typeface="Arial"/>
                <a:sym typeface="Arial"/>
              </a:rPr>
              <a:t>O</a:t>
            </a:r>
            <a:r>
              <a:rPr lang="en-US" sz="2600">
                <a:solidFill>
                  <a:srgbClr val="000000"/>
                </a:solidFill>
                <a:latin typeface="Arial"/>
                <a:ea typeface="Arial"/>
                <a:cs typeface="Arial"/>
                <a:sym typeface="Arial"/>
              </a:rPr>
              <a:t>ptioneel: ondersteuning</a:t>
            </a:r>
          </a:p>
          <a:p>
            <a:pPr algn="l" marL="561342" indent="-280671" lvl="1">
              <a:lnSpc>
                <a:spcPts val="3120"/>
              </a:lnSpc>
              <a:buFont typeface="Arial"/>
              <a:buChar char="•"/>
            </a:pPr>
            <a:r>
              <a:rPr lang="en-US" sz="2600" u="sng">
                <a:solidFill>
                  <a:srgbClr val="000000"/>
                </a:solidFill>
                <a:latin typeface="Arial"/>
                <a:ea typeface="Arial"/>
                <a:cs typeface="Arial"/>
                <a:sym typeface="Arial"/>
              </a:rPr>
              <a:t>meerbomen.n</a:t>
            </a:r>
            <a:r>
              <a:rPr lang="en-US" sz="2600" u="sng">
                <a:solidFill>
                  <a:srgbClr val="000000"/>
                </a:solidFill>
                <a:latin typeface="Arial"/>
                <a:ea typeface="Arial"/>
                <a:cs typeface="Arial"/>
                <a:sym typeface="Arial"/>
              </a:rPr>
              <a:t>u/planten </a:t>
            </a:r>
          </a:p>
          <a:p>
            <a:pPr algn="l">
              <a:lnSpc>
                <a:spcPts val="3120"/>
              </a:lnSpc>
            </a:pPr>
          </a:p>
          <a:p>
            <a:pPr algn="l">
              <a:lnSpc>
                <a:spcPts val="3120"/>
              </a:lnSpc>
            </a:pPr>
            <a:r>
              <a:rPr lang="en-US" sz="2600" b="true">
                <a:solidFill>
                  <a:srgbClr val="000000"/>
                </a:solidFill>
                <a:latin typeface="Arial Bold"/>
                <a:ea typeface="Arial Bold"/>
                <a:cs typeface="Arial Bold"/>
                <a:sym typeface="Arial Bold"/>
              </a:rPr>
              <a:t>Stap 4: Het </a:t>
            </a:r>
            <a:r>
              <a:rPr lang="en-US" b="true" sz="2600" u="none">
                <a:solidFill>
                  <a:srgbClr val="000000"/>
                </a:solidFill>
                <a:latin typeface="Arial Bold"/>
                <a:ea typeface="Arial Bold"/>
                <a:cs typeface="Arial Bold"/>
                <a:sym typeface="Arial Bold"/>
              </a:rPr>
              <a:t>v</a:t>
            </a:r>
            <a:r>
              <a:rPr lang="en-US" b="true" sz="2600" u="none">
                <a:solidFill>
                  <a:srgbClr val="000000"/>
                </a:solidFill>
                <a:latin typeface="Arial Bold"/>
                <a:ea typeface="Arial Bold"/>
                <a:cs typeface="Arial Bold"/>
                <a:sym typeface="Arial Bold"/>
              </a:rPr>
              <a:t>er</a:t>
            </a:r>
            <a:r>
              <a:rPr lang="en-US" sz="2600" b="true">
                <a:solidFill>
                  <a:srgbClr val="000000"/>
                </a:solidFill>
                <a:latin typeface="Arial Bold"/>
                <a:ea typeface="Arial Bold"/>
                <a:cs typeface="Arial Bold"/>
                <a:sym typeface="Arial Bold"/>
              </a:rPr>
              <a:t>zorg</a:t>
            </a:r>
            <a:r>
              <a:rPr lang="en-US" b="true" sz="2600" u="none">
                <a:solidFill>
                  <a:srgbClr val="000000"/>
                </a:solidFill>
                <a:latin typeface="Arial Bold"/>
                <a:ea typeface="Arial Bold"/>
                <a:cs typeface="Arial Bold"/>
                <a:sym typeface="Arial Bold"/>
              </a:rPr>
              <a:t>e</a:t>
            </a:r>
            <a:r>
              <a:rPr lang="en-US" sz="2600" b="true">
                <a:solidFill>
                  <a:srgbClr val="000000"/>
                </a:solidFill>
                <a:latin typeface="Arial Bold"/>
                <a:ea typeface="Arial Bold"/>
                <a:cs typeface="Arial Bold"/>
                <a:sym typeface="Arial Bold"/>
              </a:rPr>
              <a:t>n v</a:t>
            </a:r>
            <a:r>
              <a:rPr lang="en-US" b="true" sz="2600" u="none">
                <a:solidFill>
                  <a:srgbClr val="000000"/>
                </a:solidFill>
                <a:latin typeface="Arial Bold"/>
                <a:ea typeface="Arial Bold"/>
                <a:cs typeface="Arial Bold"/>
                <a:sym typeface="Arial Bold"/>
              </a:rPr>
              <a:t>a</a:t>
            </a:r>
            <a:r>
              <a:rPr lang="en-US" sz="2600" b="true">
                <a:solidFill>
                  <a:srgbClr val="000000"/>
                </a:solidFill>
                <a:latin typeface="Arial Bold"/>
                <a:ea typeface="Arial Bold"/>
                <a:cs typeface="Arial Bold"/>
                <a:sym typeface="Arial Bold"/>
              </a:rPr>
              <a:t>n je bomen en s</a:t>
            </a:r>
            <a:r>
              <a:rPr lang="en-US" b="true" sz="2600" u="none">
                <a:solidFill>
                  <a:srgbClr val="000000"/>
                </a:solidFill>
                <a:latin typeface="Arial Bold"/>
                <a:ea typeface="Arial Bold"/>
                <a:cs typeface="Arial Bold"/>
                <a:sym typeface="Arial Bold"/>
              </a:rPr>
              <a:t>t</a:t>
            </a:r>
            <a:r>
              <a:rPr lang="en-US" sz="2600" b="true">
                <a:solidFill>
                  <a:srgbClr val="000000"/>
                </a:solidFill>
                <a:latin typeface="Arial Bold"/>
                <a:ea typeface="Arial Bold"/>
                <a:cs typeface="Arial Bold"/>
                <a:sym typeface="Arial Bold"/>
              </a:rPr>
              <a:t>ru</a:t>
            </a:r>
            <a:r>
              <a:rPr lang="en-US" b="true" sz="2600" u="none">
                <a:solidFill>
                  <a:srgbClr val="000000"/>
                </a:solidFill>
                <a:latin typeface="Arial Bold"/>
                <a:ea typeface="Arial Bold"/>
                <a:cs typeface="Arial Bold"/>
                <a:sym typeface="Arial Bold"/>
              </a:rPr>
              <a:t>i</a:t>
            </a:r>
            <a:r>
              <a:rPr lang="en-US" sz="2600" b="true">
                <a:solidFill>
                  <a:srgbClr val="000000"/>
                </a:solidFill>
                <a:latin typeface="Arial Bold"/>
                <a:ea typeface="Arial Bold"/>
                <a:cs typeface="Arial Bold"/>
                <a:sym typeface="Arial Bold"/>
              </a:rPr>
              <a:t>k</a:t>
            </a:r>
            <a:r>
              <a:rPr lang="en-US" b="true" sz="2600" u="none">
                <a:solidFill>
                  <a:srgbClr val="000000"/>
                </a:solidFill>
                <a:latin typeface="Arial Bold"/>
                <a:ea typeface="Arial Bold"/>
                <a:cs typeface="Arial Bold"/>
                <a:sym typeface="Arial Bold"/>
              </a:rPr>
              <a:t>e</a:t>
            </a:r>
            <a:r>
              <a:rPr lang="en-US" sz="2600" b="true">
                <a:solidFill>
                  <a:srgbClr val="000000"/>
                </a:solidFill>
                <a:latin typeface="Arial Bold"/>
                <a:ea typeface="Arial Bold"/>
                <a:cs typeface="Arial Bold"/>
                <a:sym typeface="Arial Bold"/>
              </a:rPr>
              <a:t>n </a:t>
            </a:r>
          </a:p>
          <a:p>
            <a:pPr algn="l" marL="561342" indent="-280671" lvl="1">
              <a:lnSpc>
                <a:spcPts val="3120"/>
              </a:lnSpc>
              <a:buFont typeface="Arial"/>
              <a:buChar char="•"/>
            </a:pPr>
            <a:r>
              <a:rPr lang="en-US" sz="2600">
                <a:solidFill>
                  <a:srgbClr val="000000"/>
                </a:solidFill>
                <a:latin typeface="Arial"/>
                <a:ea typeface="Arial"/>
                <a:cs typeface="Arial"/>
                <a:sym typeface="Arial"/>
              </a:rPr>
              <a:t>W</a:t>
            </a:r>
            <a:r>
              <a:rPr lang="en-US" sz="2600" u="none">
                <a:solidFill>
                  <a:srgbClr val="000000"/>
                </a:solidFill>
                <a:latin typeface="Arial"/>
                <a:ea typeface="Arial"/>
                <a:cs typeface="Arial"/>
                <a:sym typeface="Arial"/>
              </a:rPr>
              <a:t>ate</a:t>
            </a:r>
            <a:r>
              <a:rPr lang="en-US" sz="2600">
                <a:solidFill>
                  <a:srgbClr val="000000"/>
                </a:solidFill>
                <a:latin typeface="Arial"/>
                <a:ea typeface="Arial"/>
                <a:cs typeface="Arial"/>
                <a:sym typeface="Arial"/>
              </a:rPr>
              <a:t>r</a:t>
            </a:r>
          </a:p>
          <a:p>
            <a:pPr algn="l" marL="561342" indent="-280671" lvl="1">
              <a:lnSpc>
                <a:spcPts val="3120"/>
              </a:lnSpc>
              <a:buFont typeface="Arial"/>
              <a:buChar char="•"/>
            </a:pPr>
            <a:r>
              <a:rPr lang="en-US" sz="2600">
                <a:solidFill>
                  <a:srgbClr val="000000"/>
                </a:solidFill>
                <a:latin typeface="Arial"/>
                <a:ea typeface="Arial"/>
                <a:cs typeface="Arial"/>
                <a:sym typeface="Arial"/>
              </a:rPr>
              <a:t>Tijd/geduld</a:t>
            </a:r>
          </a:p>
          <a:p>
            <a:pPr algn="l" marL="561342" indent="-280671" lvl="1">
              <a:lnSpc>
                <a:spcPts val="3120"/>
              </a:lnSpc>
              <a:buFont typeface="Arial"/>
              <a:buChar char="•"/>
            </a:pPr>
            <a:r>
              <a:rPr lang="en-US" sz="2600">
                <a:solidFill>
                  <a:srgbClr val="000000"/>
                </a:solidFill>
                <a:latin typeface="Arial"/>
                <a:ea typeface="Arial"/>
                <a:cs typeface="Arial"/>
                <a:sym typeface="Arial"/>
              </a:rPr>
              <a:t>Terugs</a:t>
            </a:r>
            <a:r>
              <a:rPr lang="en-US" sz="2600" u="none">
                <a:solidFill>
                  <a:srgbClr val="000000"/>
                </a:solidFill>
                <a:latin typeface="Arial"/>
                <a:ea typeface="Arial"/>
                <a:cs typeface="Arial"/>
                <a:sym typeface="Arial"/>
              </a:rPr>
              <a:t>no</a:t>
            </a:r>
            <a:r>
              <a:rPr lang="en-US" sz="2600">
                <a:solidFill>
                  <a:srgbClr val="000000"/>
                </a:solidFill>
                <a:latin typeface="Arial"/>
                <a:ea typeface="Arial"/>
                <a:cs typeface="Arial"/>
                <a:sym typeface="Arial"/>
              </a:rPr>
              <a:t>eien</a:t>
            </a:r>
          </a:p>
          <a:p>
            <a:pPr algn="l" marL="561342" indent="-280671" lvl="1">
              <a:lnSpc>
                <a:spcPts val="3120"/>
              </a:lnSpc>
              <a:buFont typeface="Arial"/>
              <a:buChar char="•"/>
            </a:pPr>
            <a:r>
              <a:rPr lang="en-US" sz="2600" u="sng">
                <a:solidFill>
                  <a:srgbClr val="000000"/>
                </a:solidFill>
                <a:latin typeface="Arial"/>
                <a:ea typeface="Arial"/>
                <a:cs typeface="Arial"/>
                <a:sym typeface="Arial"/>
                <a:hlinkClick r:id="rId10" tooltip="http://www.meerbomen.nu/bomenvinder"/>
              </a:rPr>
              <a:t>meerbomen.nu/bomenvinder</a:t>
            </a:r>
          </a:p>
          <a:p>
            <a:pPr algn="l">
              <a:lnSpc>
                <a:spcPts val="3120"/>
              </a:lnSpc>
            </a:pPr>
          </a:p>
        </p:txBody>
      </p:sp>
      <p:sp>
        <p:nvSpPr>
          <p:cNvPr name="TextBox 9" id="9"/>
          <p:cNvSpPr txBox="true"/>
          <p:nvPr/>
        </p:nvSpPr>
        <p:spPr>
          <a:xfrm rot="0">
            <a:off x="963682" y="498157"/>
            <a:ext cx="4994077" cy="1261110"/>
          </a:xfrm>
          <a:prstGeom prst="rect">
            <a:avLst/>
          </a:prstGeom>
        </p:spPr>
        <p:txBody>
          <a:bodyPr anchor="t" rtlCol="false" tIns="0" lIns="0" bIns="0" rIns="0">
            <a:spAutoFit/>
          </a:bodyPr>
          <a:lstStyle/>
          <a:p>
            <a:pPr algn="ctr">
              <a:lnSpc>
                <a:spcPts val="9240"/>
              </a:lnSpc>
              <a:spcBef>
                <a:spcPct val="0"/>
              </a:spcBef>
            </a:pPr>
            <a:r>
              <a:rPr lang="en-US" sz="6600">
                <a:solidFill>
                  <a:srgbClr val="14B2A8"/>
                </a:solidFill>
                <a:latin typeface="Impact"/>
                <a:ea typeface="Impact"/>
                <a:cs typeface="Impact"/>
                <a:sym typeface="Impact"/>
              </a:rPr>
              <a:t>HOE TE PLANTEN?</a:t>
            </a:r>
          </a:p>
        </p:txBody>
      </p:sp>
      <p:grpSp>
        <p:nvGrpSpPr>
          <p:cNvPr name="Group 10" id="10"/>
          <p:cNvGrpSpPr>
            <a:grpSpLocks noChangeAspect="true"/>
          </p:cNvGrpSpPr>
          <p:nvPr/>
        </p:nvGrpSpPr>
        <p:grpSpPr>
          <a:xfrm rot="0">
            <a:off x="10511034" y="0"/>
            <a:ext cx="10428173" cy="10287000"/>
            <a:chOff x="0" y="0"/>
            <a:chExt cx="2434438" cy="2401481"/>
          </a:xfrm>
        </p:grpSpPr>
        <p:sp>
          <p:nvSpPr>
            <p:cNvPr name="Freeform 11" id="11"/>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11"/>
              <a:stretch>
                <a:fillRect l="-48277" t="0" r="0" b="0"/>
              </a:stretch>
            </a:blipFill>
          </p:spPr>
        </p:sp>
      </p:grpSp>
      <p:sp>
        <p:nvSpPr>
          <p:cNvPr name="Freeform 12" id="12"/>
          <p:cNvSpPr/>
          <p:nvPr/>
        </p:nvSpPr>
        <p:spPr>
          <a:xfrm flipH="false" flipV="false" rot="0">
            <a:off x="14717826" y="94107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291600"/>
            <a:ext cx="15320433" cy="2073234"/>
            <a:chOff x="0" y="0"/>
            <a:chExt cx="20427244" cy="2764312"/>
          </a:xfrm>
        </p:grpSpPr>
        <p:sp>
          <p:nvSpPr>
            <p:cNvPr name="Freeform 4" id="4"/>
            <p:cNvSpPr/>
            <p:nvPr/>
          </p:nvSpPr>
          <p:spPr>
            <a:xfrm flipH="false" flipV="false" rot="0">
              <a:off x="0" y="0"/>
              <a:ext cx="20427245" cy="2764312"/>
            </a:xfrm>
            <a:custGeom>
              <a:avLst/>
              <a:gdLst/>
              <a:ahLst/>
              <a:cxnLst/>
              <a:rect r="r" b="b" t="t" l="l"/>
              <a:pathLst>
                <a:path h="2764312" w="20427245">
                  <a:moveTo>
                    <a:pt x="0" y="0"/>
                  </a:moveTo>
                  <a:lnTo>
                    <a:pt x="20427245" y="0"/>
                  </a:lnTo>
                  <a:lnTo>
                    <a:pt x="20427245" y="2764312"/>
                  </a:lnTo>
                  <a:lnTo>
                    <a:pt x="0" y="2764312"/>
                  </a:lnTo>
                  <a:close/>
                </a:path>
              </a:pathLst>
            </a:custGeom>
            <a:solidFill>
              <a:srgbClr val="000000">
                <a:alpha val="0"/>
              </a:srgbClr>
            </a:solidFill>
          </p:spPr>
        </p:sp>
        <p:sp>
          <p:nvSpPr>
            <p:cNvPr name="TextBox 5" id="5"/>
            <p:cNvSpPr txBox="true"/>
            <p:nvPr/>
          </p:nvSpPr>
          <p:spPr>
            <a:xfrm>
              <a:off x="0" y="-57150"/>
              <a:ext cx="20427244"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WAAROM? DE URGENTIE IS HOOG</a:t>
              </a:r>
            </a:p>
          </p:txBody>
        </p:sp>
      </p:grpSp>
      <p:sp>
        <p:nvSpPr>
          <p:cNvPr name="Freeform 6" id="6"/>
          <p:cNvSpPr/>
          <p:nvPr/>
        </p:nvSpPr>
        <p:spPr>
          <a:xfrm flipH="false" flipV="false" rot="0">
            <a:off x="243037" y="2690400"/>
            <a:ext cx="8651196" cy="6050740"/>
          </a:xfrm>
          <a:custGeom>
            <a:avLst/>
            <a:gdLst/>
            <a:ahLst/>
            <a:cxnLst/>
            <a:rect r="r" b="b" t="t" l="l"/>
            <a:pathLst>
              <a:path h="6050740" w="8651196">
                <a:moveTo>
                  <a:pt x="0" y="0"/>
                </a:moveTo>
                <a:lnTo>
                  <a:pt x="8651197" y="0"/>
                </a:lnTo>
                <a:lnTo>
                  <a:pt x="8651197" y="6050740"/>
                </a:lnTo>
                <a:lnTo>
                  <a:pt x="0" y="6050740"/>
                </a:lnTo>
                <a:lnTo>
                  <a:pt x="0" y="0"/>
                </a:lnTo>
                <a:close/>
              </a:path>
            </a:pathLst>
          </a:custGeom>
          <a:blipFill>
            <a:blip r:embed="rId5"/>
            <a:stretch>
              <a:fillRect l="-3458" t="0" r="-1453" b="0"/>
            </a:stretch>
          </a:blipFill>
        </p:spPr>
      </p:sp>
      <p:sp>
        <p:nvSpPr>
          <p:cNvPr name="Freeform 7" id="7"/>
          <p:cNvSpPr/>
          <p:nvPr/>
        </p:nvSpPr>
        <p:spPr>
          <a:xfrm flipH="false" flipV="false" rot="0">
            <a:off x="8991575" y="2029619"/>
            <a:ext cx="9258325" cy="6912033"/>
          </a:xfrm>
          <a:custGeom>
            <a:avLst/>
            <a:gdLst/>
            <a:ahLst/>
            <a:cxnLst/>
            <a:rect r="r" b="b" t="t" l="l"/>
            <a:pathLst>
              <a:path h="6912033" w="9258325">
                <a:moveTo>
                  <a:pt x="0" y="0"/>
                </a:moveTo>
                <a:lnTo>
                  <a:pt x="9258325" y="0"/>
                </a:lnTo>
                <a:lnTo>
                  <a:pt x="9258325" y="6912033"/>
                </a:lnTo>
                <a:lnTo>
                  <a:pt x="0" y="6912033"/>
                </a:lnTo>
                <a:lnTo>
                  <a:pt x="0" y="0"/>
                </a:lnTo>
                <a:close/>
              </a:path>
            </a:pathLst>
          </a:custGeom>
          <a:blipFill>
            <a:blip r:embed="rId6"/>
            <a:stretch>
              <a:fillRect l="-2576" t="-7843" r="-10273" b="-2196"/>
            </a:stretch>
          </a:blipFill>
        </p:spPr>
      </p:sp>
      <p:sp>
        <p:nvSpPr>
          <p:cNvPr name="Freeform 8" id="8"/>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634703" y="9075001"/>
            <a:ext cx="5859924"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Klimaat</a:t>
            </a:r>
          </a:p>
        </p:txBody>
      </p:sp>
      <p:sp>
        <p:nvSpPr>
          <p:cNvPr name="TextBox 10" id="10"/>
          <p:cNvSpPr txBox="true"/>
          <p:nvPr/>
        </p:nvSpPr>
        <p:spPr>
          <a:xfrm rot="0">
            <a:off x="9281056" y="9075001"/>
            <a:ext cx="3103723" cy="409575"/>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Biodiversiteit</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888522" y="-1306390"/>
            <a:ext cx="22521079" cy="10230857"/>
          </a:xfrm>
          <a:custGeom>
            <a:avLst/>
            <a:gdLst/>
            <a:ahLst/>
            <a:cxnLst/>
            <a:rect r="r" b="b" t="t" l="l"/>
            <a:pathLst>
              <a:path h="10230857" w="22521079">
                <a:moveTo>
                  <a:pt x="0" y="0"/>
                </a:moveTo>
                <a:lnTo>
                  <a:pt x="22521079" y="0"/>
                </a:lnTo>
                <a:lnTo>
                  <a:pt x="22521079" y="10230857"/>
                </a:lnTo>
                <a:lnTo>
                  <a:pt x="0" y="10230857"/>
                </a:lnTo>
                <a:lnTo>
                  <a:pt x="0" y="0"/>
                </a:lnTo>
                <a:close/>
              </a:path>
            </a:pathLst>
          </a:custGeom>
          <a:blipFill>
            <a:blip r:embed="rId7"/>
            <a:stretch>
              <a:fillRect l="0" t="-12048" r="0" b="-12048"/>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1181528" y="6221554"/>
            <a:ext cx="2452688" cy="2452688"/>
          </a:xfrm>
          <a:custGeom>
            <a:avLst/>
            <a:gdLst/>
            <a:ahLst/>
            <a:cxnLst/>
            <a:rect r="r" b="b" t="t" l="l"/>
            <a:pathLst>
              <a:path h="2452688" w="2452688">
                <a:moveTo>
                  <a:pt x="0" y="0"/>
                </a:moveTo>
                <a:lnTo>
                  <a:pt x="2452687" y="0"/>
                </a:lnTo>
                <a:lnTo>
                  <a:pt x="2452687" y="2452688"/>
                </a:lnTo>
                <a:lnTo>
                  <a:pt x="0" y="2452688"/>
                </a:lnTo>
                <a:lnTo>
                  <a:pt x="0" y="0"/>
                </a:lnTo>
                <a:close/>
              </a:path>
            </a:pathLst>
          </a:custGeom>
          <a:blipFill>
            <a:blip r:embed="rId5"/>
            <a:stretch>
              <a:fillRect l="0" t="0" r="0" b="0"/>
            </a:stretch>
          </a:blipFill>
        </p:spPr>
      </p:sp>
      <p:sp>
        <p:nvSpPr>
          <p:cNvPr name="Freeform 4" id="4"/>
          <p:cNvSpPr/>
          <p:nvPr/>
        </p:nvSpPr>
        <p:spPr>
          <a:xfrm flipH="false" flipV="false" rot="0">
            <a:off x="14736780" y="6384567"/>
            <a:ext cx="2148399" cy="2057811"/>
          </a:xfrm>
          <a:custGeom>
            <a:avLst/>
            <a:gdLst/>
            <a:ahLst/>
            <a:cxnLst/>
            <a:rect r="r" b="b" t="t" l="l"/>
            <a:pathLst>
              <a:path h="2057811" w="2148399">
                <a:moveTo>
                  <a:pt x="0" y="0"/>
                </a:moveTo>
                <a:lnTo>
                  <a:pt x="2148399" y="0"/>
                </a:lnTo>
                <a:lnTo>
                  <a:pt x="2148399" y="2057811"/>
                </a:lnTo>
                <a:lnTo>
                  <a:pt x="0" y="2057811"/>
                </a:lnTo>
                <a:lnTo>
                  <a:pt x="0" y="0"/>
                </a:lnTo>
                <a:close/>
              </a:path>
            </a:pathLst>
          </a:custGeom>
          <a:blipFill>
            <a:blip r:embed="rId6"/>
            <a:stretch>
              <a:fillRect l="0" t="0" r="0" b="-153"/>
            </a:stretch>
          </a:blipFill>
        </p:spPr>
      </p:sp>
      <p:sp>
        <p:nvSpPr>
          <p:cNvPr name="Freeform 5" id="5" descr="Afbeelding met schoeisel, kleding, tekenfilm, persoon  Automatisch gegenereerde beschrijving"/>
          <p:cNvSpPr/>
          <p:nvPr/>
        </p:nvSpPr>
        <p:spPr>
          <a:xfrm flipH="false" flipV="false" rot="0">
            <a:off x="4459398" y="6260676"/>
            <a:ext cx="2614611" cy="2231134"/>
          </a:xfrm>
          <a:custGeom>
            <a:avLst/>
            <a:gdLst/>
            <a:ahLst/>
            <a:cxnLst/>
            <a:rect r="r" b="b" t="t" l="l"/>
            <a:pathLst>
              <a:path h="2231134" w="2614611">
                <a:moveTo>
                  <a:pt x="0" y="0"/>
                </a:moveTo>
                <a:lnTo>
                  <a:pt x="2614611" y="0"/>
                </a:lnTo>
                <a:lnTo>
                  <a:pt x="2614611" y="2231134"/>
                </a:lnTo>
                <a:lnTo>
                  <a:pt x="0" y="2231134"/>
                </a:lnTo>
                <a:lnTo>
                  <a:pt x="0" y="0"/>
                </a:lnTo>
                <a:close/>
              </a:path>
            </a:pathLst>
          </a:custGeom>
          <a:blipFill>
            <a:blip r:embed="rId7"/>
            <a:stretch>
              <a:fillRect l="0" t="0" r="0" b="0"/>
            </a:stretch>
          </a:blipFill>
        </p:spPr>
      </p:sp>
      <p:sp>
        <p:nvSpPr>
          <p:cNvPr name="Freeform 6" id="6" descr="Afbeelding met kleding, persoon, tekenfilm, illustratie  Automatisch gegenereerde beschrijving"/>
          <p:cNvSpPr/>
          <p:nvPr/>
        </p:nvSpPr>
        <p:spPr>
          <a:xfrm flipH="false" flipV="false" rot="0">
            <a:off x="1454004" y="6443109"/>
            <a:ext cx="2387767" cy="2048703"/>
          </a:xfrm>
          <a:custGeom>
            <a:avLst/>
            <a:gdLst/>
            <a:ahLst/>
            <a:cxnLst/>
            <a:rect r="r" b="b" t="t" l="l"/>
            <a:pathLst>
              <a:path h="2048703" w="2387767">
                <a:moveTo>
                  <a:pt x="0" y="0"/>
                </a:moveTo>
                <a:lnTo>
                  <a:pt x="2387767" y="0"/>
                </a:lnTo>
                <a:lnTo>
                  <a:pt x="2387767" y="2048703"/>
                </a:lnTo>
                <a:lnTo>
                  <a:pt x="0" y="2048703"/>
                </a:lnTo>
                <a:lnTo>
                  <a:pt x="0" y="0"/>
                </a:lnTo>
                <a:close/>
              </a:path>
            </a:pathLst>
          </a:custGeom>
          <a:blipFill>
            <a:blip r:embed="rId8"/>
            <a:stretch>
              <a:fillRect l="0" t="-58" r="0" b="-58"/>
            </a:stretch>
          </a:blipFill>
        </p:spPr>
      </p:sp>
      <p:sp>
        <p:nvSpPr>
          <p:cNvPr name="Freeform 7" id="7"/>
          <p:cNvSpPr/>
          <p:nvPr/>
        </p:nvSpPr>
        <p:spPr>
          <a:xfrm flipH="false" flipV="false" rot="0">
            <a:off x="13561484" y="2101173"/>
            <a:ext cx="4706770" cy="3326814"/>
          </a:xfrm>
          <a:custGeom>
            <a:avLst/>
            <a:gdLst/>
            <a:ahLst/>
            <a:cxnLst/>
            <a:rect r="r" b="b" t="t" l="l"/>
            <a:pathLst>
              <a:path h="3326814" w="4706770">
                <a:moveTo>
                  <a:pt x="0" y="0"/>
                </a:moveTo>
                <a:lnTo>
                  <a:pt x="4706770" y="0"/>
                </a:lnTo>
                <a:lnTo>
                  <a:pt x="4706770" y="3326814"/>
                </a:lnTo>
                <a:lnTo>
                  <a:pt x="0" y="3326814"/>
                </a:lnTo>
                <a:lnTo>
                  <a:pt x="0" y="0"/>
                </a:lnTo>
                <a:close/>
              </a:path>
            </a:pathLst>
          </a:custGeom>
          <a:blipFill>
            <a:blip r:embed="rId9">
              <a:extLst>
                <a:ext uri="{96DAC541-7B7A-43D3-8B79-37D633B846F1}">
                  <asvg:svgBlip xmlns:asvg="http://schemas.microsoft.com/office/drawing/2016/SVG/main" r:embed="rId10"/>
                </a:ext>
              </a:extLst>
            </a:blip>
            <a:stretch>
              <a:fillRect l="0" t="-18" r="0" b="-18"/>
            </a:stretch>
          </a:blipFill>
        </p:spPr>
      </p:sp>
      <p:sp>
        <p:nvSpPr>
          <p:cNvPr name="TextBox 8" id="8"/>
          <p:cNvSpPr txBox="true"/>
          <p:nvPr/>
        </p:nvSpPr>
        <p:spPr>
          <a:xfrm rot="0">
            <a:off x="11385134" y="5139558"/>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name="TextBox 9" id="9"/>
          <p:cNvSpPr txBox="true"/>
          <p:nvPr/>
        </p:nvSpPr>
        <p:spPr>
          <a:xfrm rot="0">
            <a:off x="1347700"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name="Freeform 10" id="10"/>
          <p:cNvSpPr/>
          <p:nvPr/>
        </p:nvSpPr>
        <p:spPr>
          <a:xfrm flipH="false" flipV="false" rot="0">
            <a:off x="11332362" y="2814077"/>
            <a:ext cx="2496240" cy="2496240"/>
          </a:xfrm>
          <a:custGeom>
            <a:avLst/>
            <a:gdLst/>
            <a:ahLst/>
            <a:cxnLst/>
            <a:rect r="r" b="b" t="t" l="l"/>
            <a:pathLst>
              <a:path h="2496240" w="2496240">
                <a:moveTo>
                  <a:pt x="0" y="0"/>
                </a:moveTo>
                <a:lnTo>
                  <a:pt x="2496240" y="0"/>
                </a:lnTo>
                <a:lnTo>
                  <a:pt x="2496240" y="2496240"/>
                </a:lnTo>
                <a:lnTo>
                  <a:pt x="0" y="2496240"/>
                </a:lnTo>
                <a:lnTo>
                  <a:pt x="0" y="0"/>
                </a:lnTo>
                <a:close/>
              </a:path>
            </a:pathLst>
          </a:custGeom>
          <a:blipFill>
            <a:blip r:embed="rId11"/>
            <a:stretch>
              <a:fillRect l="0" t="0" r="0" b="0"/>
            </a:stretch>
          </a:blipFill>
        </p:spPr>
      </p:sp>
      <p:sp>
        <p:nvSpPr>
          <p:cNvPr name="Freeform 11" id="11"/>
          <p:cNvSpPr/>
          <p:nvPr/>
        </p:nvSpPr>
        <p:spPr>
          <a:xfrm flipH="false" flipV="false" rot="0">
            <a:off x="8039300" y="3099086"/>
            <a:ext cx="2159167" cy="1921556"/>
          </a:xfrm>
          <a:custGeom>
            <a:avLst/>
            <a:gdLst/>
            <a:ahLst/>
            <a:cxnLst/>
            <a:rect r="r" b="b" t="t" l="l"/>
            <a:pathLst>
              <a:path h="1921556" w="2159167">
                <a:moveTo>
                  <a:pt x="0" y="0"/>
                </a:moveTo>
                <a:lnTo>
                  <a:pt x="2159167" y="0"/>
                </a:lnTo>
                <a:lnTo>
                  <a:pt x="2159167" y="1921555"/>
                </a:lnTo>
                <a:lnTo>
                  <a:pt x="0" y="1921555"/>
                </a:lnTo>
                <a:lnTo>
                  <a:pt x="0" y="0"/>
                </a:lnTo>
                <a:close/>
              </a:path>
            </a:pathLst>
          </a:custGeom>
          <a:blipFill>
            <a:blip r:embed="rId12"/>
            <a:stretch>
              <a:fillRect l="0" t="0" r="0" b="0"/>
            </a:stretch>
          </a:blipFill>
        </p:spPr>
      </p:sp>
      <p:sp>
        <p:nvSpPr>
          <p:cNvPr name="Freeform 12" id="12"/>
          <p:cNvSpPr/>
          <p:nvPr/>
        </p:nvSpPr>
        <p:spPr>
          <a:xfrm flipH="false" flipV="false" rot="0">
            <a:off x="1311199" y="2903967"/>
            <a:ext cx="2342806" cy="2342807"/>
          </a:xfrm>
          <a:custGeom>
            <a:avLst/>
            <a:gdLst/>
            <a:ahLst/>
            <a:cxnLst/>
            <a:rect r="r" b="b" t="t" l="l"/>
            <a:pathLst>
              <a:path h="2342807" w="2342806">
                <a:moveTo>
                  <a:pt x="0" y="0"/>
                </a:moveTo>
                <a:lnTo>
                  <a:pt x="2342807" y="0"/>
                </a:lnTo>
                <a:lnTo>
                  <a:pt x="2342807" y="2342807"/>
                </a:lnTo>
                <a:lnTo>
                  <a:pt x="0" y="2342807"/>
                </a:lnTo>
                <a:lnTo>
                  <a:pt x="0" y="0"/>
                </a:lnTo>
                <a:close/>
              </a:path>
            </a:pathLst>
          </a:custGeom>
          <a:blipFill>
            <a:blip r:embed="rId13"/>
            <a:stretch>
              <a:fillRect l="0" t="0" r="0" b="0"/>
            </a:stretch>
          </a:blipFill>
        </p:spPr>
      </p:sp>
      <p:sp>
        <p:nvSpPr>
          <p:cNvPr name="Freeform 13" id="13"/>
          <p:cNvSpPr/>
          <p:nvPr/>
        </p:nvSpPr>
        <p:spPr>
          <a:xfrm flipH="true" flipV="false" rot="0">
            <a:off x="4367360" y="3131234"/>
            <a:ext cx="2659754" cy="1929446"/>
          </a:xfrm>
          <a:custGeom>
            <a:avLst/>
            <a:gdLst/>
            <a:ahLst/>
            <a:cxnLst/>
            <a:rect r="r" b="b" t="t" l="l"/>
            <a:pathLst>
              <a:path h="1929446" w="2659754">
                <a:moveTo>
                  <a:pt x="2659753" y="0"/>
                </a:moveTo>
                <a:lnTo>
                  <a:pt x="0" y="0"/>
                </a:lnTo>
                <a:lnTo>
                  <a:pt x="0" y="1929445"/>
                </a:lnTo>
                <a:lnTo>
                  <a:pt x="2659753" y="1929445"/>
                </a:lnTo>
                <a:lnTo>
                  <a:pt x="2659753" y="0"/>
                </a:lnTo>
                <a:close/>
              </a:path>
            </a:pathLst>
          </a:custGeom>
          <a:blipFill>
            <a:blip r:embed="rId14"/>
            <a:stretch>
              <a:fillRect l="-5794" t="0" r="-5794" b="0"/>
            </a:stretch>
          </a:blipFill>
        </p:spPr>
      </p:sp>
      <p:sp>
        <p:nvSpPr>
          <p:cNvPr name="Freeform 14" id="14"/>
          <p:cNvSpPr/>
          <p:nvPr/>
        </p:nvSpPr>
        <p:spPr>
          <a:xfrm flipH="false" flipV="false" rot="0">
            <a:off x="6820881" y="5792616"/>
            <a:ext cx="4740230" cy="3349687"/>
          </a:xfrm>
          <a:custGeom>
            <a:avLst/>
            <a:gdLst/>
            <a:ahLst/>
            <a:cxnLst/>
            <a:rect r="r" b="b" t="t" l="l"/>
            <a:pathLst>
              <a:path h="3349687" w="4740230">
                <a:moveTo>
                  <a:pt x="0" y="0"/>
                </a:moveTo>
                <a:lnTo>
                  <a:pt x="4740230" y="0"/>
                </a:lnTo>
                <a:lnTo>
                  <a:pt x="4740230" y="3349688"/>
                </a:lnTo>
                <a:lnTo>
                  <a:pt x="0" y="334968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11385134"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name="TextBox 16" id="16"/>
          <p:cNvSpPr txBox="true"/>
          <p:nvPr/>
        </p:nvSpPr>
        <p:spPr>
          <a:xfrm rot="0">
            <a:off x="14435050" y="8596587"/>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name="TextBox 17" id="17"/>
          <p:cNvSpPr txBox="true"/>
          <p:nvPr/>
        </p:nvSpPr>
        <p:spPr>
          <a:xfrm rot="0">
            <a:off x="4397616" y="8596587"/>
            <a:ext cx="2599242"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name="TextBox 18" id="18"/>
          <p:cNvSpPr txBox="true"/>
          <p:nvPr/>
        </p:nvSpPr>
        <p:spPr>
          <a:xfrm rot="0">
            <a:off x="7776966" y="8596587"/>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name="TextBox 19" id="19"/>
          <p:cNvSpPr txBox="true"/>
          <p:nvPr/>
        </p:nvSpPr>
        <p:spPr>
          <a:xfrm rot="0">
            <a:off x="1347700"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name="TextBox 20" id="20"/>
          <p:cNvSpPr txBox="true"/>
          <p:nvPr/>
        </p:nvSpPr>
        <p:spPr>
          <a:xfrm rot="0">
            <a:off x="14435050" y="5139558"/>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name="TextBox 21" id="21"/>
          <p:cNvSpPr txBox="true"/>
          <p:nvPr/>
        </p:nvSpPr>
        <p:spPr>
          <a:xfrm rot="0">
            <a:off x="4633059"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name="TextBox 22" id="22"/>
          <p:cNvSpPr txBox="true"/>
          <p:nvPr/>
        </p:nvSpPr>
        <p:spPr>
          <a:xfrm rot="0">
            <a:off x="7776966" y="5139558"/>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name="Freeform 23" id="2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descr="Afbeelding met schermopname, groen, Rechthoek  Automatisch gegenereerde beschrijving"/>
          <p:cNvSpPr/>
          <p:nvPr/>
        </p:nvSpPr>
        <p:spPr>
          <a:xfrm flipH="false" flipV="false" rot="0">
            <a:off x="0" y="-10109"/>
            <a:ext cx="12738864" cy="2928219"/>
          </a:xfrm>
          <a:custGeom>
            <a:avLst/>
            <a:gdLst/>
            <a:ahLst/>
            <a:cxnLst/>
            <a:rect r="r" b="b" t="t" l="l"/>
            <a:pathLst>
              <a:path h="2928219" w="12738864">
                <a:moveTo>
                  <a:pt x="0" y="0"/>
                </a:moveTo>
                <a:lnTo>
                  <a:pt x="12738864" y="0"/>
                </a:lnTo>
                <a:lnTo>
                  <a:pt x="12738864" y="2928220"/>
                </a:lnTo>
                <a:lnTo>
                  <a:pt x="0" y="2928220"/>
                </a:lnTo>
                <a:lnTo>
                  <a:pt x="0" y="0"/>
                </a:lnTo>
                <a:close/>
              </a:path>
            </a:pathLst>
          </a:custGeom>
          <a:blipFill>
            <a:blip r:embed="rId19"/>
            <a:stretch>
              <a:fillRect l="-6744" t="-78152" r="0" b="-4977"/>
            </a:stretch>
          </a:blipFill>
        </p:spPr>
      </p:sp>
      <p:grpSp>
        <p:nvGrpSpPr>
          <p:cNvPr name="Group 25" id="25"/>
          <p:cNvGrpSpPr/>
          <p:nvPr/>
        </p:nvGrpSpPr>
        <p:grpSpPr>
          <a:xfrm rot="0">
            <a:off x="449033" y="780027"/>
            <a:ext cx="11911214" cy="1067623"/>
            <a:chOff x="0" y="0"/>
            <a:chExt cx="15881619" cy="1423497"/>
          </a:xfrm>
        </p:grpSpPr>
        <p:sp>
          <p:nvSpPr>
            <p:cNvPr name="Freeform 26" id="26"/>
            <p:cNvSpPr/>
            <p:nvPr/>
          </p:nvSpPr>
          <p:spPr>
            <a:xfrm flipH="false" flipV="false" rot="0">
              <a:off x="0" y="0"/>
              <a:ext cx="15881620" cy="1423497"/>
            </a:xfrm>
            <a:custGeom>
              <a:avLst/>
              <a:gdLst/>
              <a:ahLst/>
              <a:cxnLst/>
              <a:rect r="r" b="b" t="t" l="l"/>
              <a:pathLst>
                <a:path h="1423497" w="15881620">
                  <a:moveTo>
                    <a:pt x="0" y="0"/>
                  </a:moveTo>
                  <a:lnTo>
                    <a:pt x="15881620" y="0"/>
                  </a:lnTo>
                  <a:lnTo>
                    <a:pt x="15881620" y="1423497"/>
                  </a:lnTo>
                  <a:lnTo>
                    <a:pt x="0" y="1423497"/>
                  </a:lnTo>
                  <a:close/>
                </a:path>
              </a:pathLst>
            </a:custGeom>
            <a:solidFill>
              <a:srgbClr val="000000">
                <a:alpha val="0"/>
              </a:srgbClr>
            </a:solidFill>
          </p:spPr>
        </p:sp>
        <p:sp>
          <p:nvSpPr>
            <p:cNvPr name="TextBox 27" id="27"/>
            <p:cNvSpPr txBox="true"/>
            <p:nvPr/>
          </p:nvSpPr>
          <p:spPr>
            <a:xfrm>
              <a:off x="0" y="-57150"/>
              <a:ext cx="15881619" cy="1480647"/>
            </a:xfrm>
            <a:prstGeom prst="rect">
              <a:avLst/>
            </a:prstGeom>
          </p:spPr>
          <p:txBody>
            <a:bodyPr anchor="ctr" rtlCol="false" tIns="0" lIns="0" bIns="0" rIns="0"/>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545870" y="0"/>
            <a:ext cx="16713430" cy="10007166"/>
          </a:xfrm>
          <a:custGeom>
            <a:avLst/>
            <a:gdLst/>
            <a:ahLst/>
            <a:cxnLst/>
            <a:rect r="r" b="b" t="t" l="l"/>
            <a:pathLst>
              <a:path h="10007166" w="16713430">
                <a:moveTo>
                  <a:pt x="0" y="0"/>
                </a:moveTo>
                <a:lnTo>
                  <a:pt x="16713430" y="0"/>
                </a:lnTo>
                <a:lnTo>
                  <a:pt x="16713430" y="10007166"/>
                </a:lnTo>
                <a:lnTo>
                  <a:pt x="0" y="10007166"/>
                </a:lnTo>
                <a:lnTo>
                  <a:pt x="0" y="0"/>
                </a:lnTo>
                <a:close/>
              </a:path>
            </a:pathLst>
          </a:custGeom>
          <a:blipFill>
            <a:blip r:embed="rId7"/>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28700" y="234843"/>
            <a:ext cx="16560302" cy="9625675"/>
          </a:xfrm>
          <a:custGeom>
            <a:avLst/>
            <a:gdLst/>
            <a:ahLst/>
            <a:cxnLst/>
            <a:rect r="r" b="b" t="t" l="l"/>
            <a:pathLst>
              <a:path h="9625675" w="16560302">
                <a:moveTo>
                  <a:pt x="0" y="0"/>
                </a:moveTo>
                <a:lnTo>
                  <a:pt x="16560302" y="0"/>
                </a:lnTo>
                <a:lnTo>
                  <a:pt x="16560302" y="9625675"/>
                </a:lnTo>
                <a:lnTo>
                  <a:pt x="0" y="9625675"/>
                </a:lnTo>
                <a:lnTo>
                  <a:pt x="0" y="0"/>
                </a:lnTo>
                <a:close/>
              </a:path>
            </a:pathLst>
          </a:custGeom>
          <a:blipFill>
            <a:blip r:embed="rId7"/>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28700" y="-1421163"/>
            <a:ext cx="18952605" cy="10495005"/>
          </a:xfrm>
          <a:custGeom>
            <a:avLst/>
            <a:gdLst/>
            <a:ahLst/>
            <a:cxnLst/>
            <a:rect r="r" b="b" t="t" l="l"/>
            <a:pathLst>
              <a:path h="10495005" w="18952605">
                <a:moveTo>
                  <a:pt x="0" y="0"/>
                </a:moveTo>
                <a:lnTo>
                  <a:pt x="18952605" y="0"/>
                </a:lnTo>
                <a:lnTo>
                  <a:pt x="18952605" y="10495004"/>
                </a:lnTo>
                <a:lnTo>
                  <a:pt x="0" y="10495004"/>
                </a:lnTo>
                <a:lnTo>
                  <a:pt x="0" y="0"/>
                </a:lnTo>
                <a:close/>
              </a:path>
            </a:pathLst>
          </a:custGeom>
          <a:blipFill>
            <a:blip r:embed="rId7"/>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28700" y="414466"/>
            <a:ext cx="15996100" cy="9457694"/>
          </a:xfrm>
          <a:custGeom>
            <a:avLst/>
            <a:gdLst/>
            <a:ahLst/>
            <a:cxnLst/>
            <a:rect r="r" b="b" t="t" l="l"/>
            <a:pathLst>
              <a:path h="9457694" w="15996100">
                <a:moveTo>
                  <a:pt x="0" y="0"/>
                </a:moveTo>
                <a:lnTo>
                  <a:pt x="15996100" y="0"/>
                </a:lnTo>
                <a:lnTo>
                  <a:pt x="15996100" y="9457694"/>
                </a:lnTo>
                <a:lnTo>
                  <a:pt x="0" y="9457694"/>
                </a:lnTo>
                <a:lnTo>
                  <a:pt x="0" y="0"/>
                </a:lnTo>
                <a:close/>
              </a:path>
            </a:pathLst>
          </a:custGeom>
          <a:blipFill>
            <a:blip r:embed="rId7"/>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798834" y="0"/>
            <a:ext cx="15912501" cy="9448047"/>
          </a:xfrm>
          <a:custGeom>
            <a:avLst/>
            <a:gdLst/>
            <a:ahLst/>
            <a:cxnLst/>
            <a:rect r="r" b="b" t="t" l="l"/>
            <a:pathLst>
              <a:path h="9448047" w="15912501">
                <a:moveTo>
                  <a:pt x="0" y="0"/>
                </a:moveTo>
                <a:lnTo>
                  <a:pt x="15912501" y="0"/>
                </a:lnTo>
                <a:lnTo>
                  <a:pt x="15912501" y="9448047"/>
                </a:lnTo>
                <a:lnTo>
                  <a:pt x="0" y="9448047"/>
                </a:lnTo>
                <a:lnTo>
                  <a:pt x="0" y="0"/>
                </a:lnTo>
                <a:close/>
              </a:path>
            </a:pathLst>
          </a:custGeom>
          <a:blipFill>
            <a:blip r:embed="rId7"/>
            <a:stretch>
              <a:fillRect l="0" t="0" r="0"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1208657" y="571945"/>
            <a:ext cx="8421822" cy="2073234"/>
            <a:chOff x="0" y="0"/>
            <a:chExt cx="11229096" cy="2764312"/>
          </a:xfrm>
        </p:grpSpPr>
        <p:sp>
          <p:nvSpPr>
            <p:cNvPr name="Freeform 5" id="5"/>
            <p:cNvSpPr/>
            <p:nvPr/>
          </p:nvSpPr>
          <p:spPr>
            <a:xfrm flipH="false" flipV="false" rot="0">
              <a:off x="0" y="0"/>
              <a:ext cx="11229095" cy="2764312"/>
            </a:xfrm>
            <a:custGeom>
              <a:avLst/>
              <a:gdLst/>
              <a:ahLst/>
              <a:cxnLst/>
              <a:rect r="r" b="b" t="t" l="l"/>
              <a:pathLst>
                <a:path h="2764312" w="11229095">
                  <a:moveTo>
                    <a:pt x="0" y="0"/>
                  </a:moveTo>
                  <a:lnTo>
                    <a:pt x="11229095" y="0"/>
                  </a:lnTo>
                  <a:lnTo>
                    <a:pt x="11229095" y="2764312"/>
                  </a:lnTo>
                  <a:lnTo>
                    <a:pt x="0" y="2764312"/>
                  </a:lnTo>
                  <a:close/>
                </a:path>
              </a:pathLst>
            </a:custGeom>
            <a:solidFill>
              <a:srgbClr val="000000">
                <a:alpha val="0"/>
              </a:srgbClr>
            </a:solidFill>
          </p:spPr>
        </p:sp>
        <p:sp>
          <p:nvSpPr>
            <p:cNvPr name="TextBox 6" id="6"/>
            <p:cNvSpPr txBox="true"/>
            <p:nvPr/>
          </p:nvSpPr>
          <p:spPr>
            <a:xfrm>
              <a:off x="0" y="-57150"/>
              <a:ext cx="11229096"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MEEDOEN?</a:t>
              </a:r>
            </a:p>
          </p:txBody>
        </p:sp>
      </p:grpSp>
      <p:grpSp>
        <p:nvGrpSpPr>
          <p:cNvPr name="Group 7" id="7"/>
          <p:cNvGrpSpPr>
            <a:grpSpLocks noChangeAspect="true"/>
          </p:cNvGrpSpPr>
          <p:nvPr/>
        </p:nvGrpSpPr>
        <p:grpSpPr>
          <a:xfrm rot="0">
            <a:off x="9828245" y="-206163"/>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4979" t="-12428" r="-21864" b="-330"/>
              </a:stretch>
            </a:blipFill>
          </p:spPr>
        </p:sp>
      </p:grpSp>
      <p:sp>
        <p:nvSpPr>
          <p:cNvPr name="TextBox 9" id="9"/>
          <p:cNvSpPr txBox="true"/>
          <p:nvPr/>
        </p:nvSpPr>
        <p:spPr>
          <a:xfrm rot="0">
            <a:off x="1028700" y="2077910"/>
            <a:ext cx="8601779" cy="8132445"/>
          </a:xfrm>
          <a:prstGeom prst="rect">
            <a:avLst/>
          </a:prstGeom>
        </p:spPr>
        <p:txBody>
          <a:bodyPr anchor="t" rtlCol="false" tIns="0" lIns="0" bIns="0" rIns="0">
            <a:spAutoFit/>
          </a:bodyPr>
          <a:lstStyle/>
          <a:p>
            <a:pPr algn="l" marL="488634" indent="-244317" lvl="1">
              <a:lnSpc>
                <a:spcPts val="3780"/>
              </a:lnSpc>
              <a:buFont typeface="Arial"/>
              <a:buChar char="•"/>
            </a:pPr>
            <a:r>
              <a:rPr lang="en-US" sz="2700">
                <a:solidFill>
                  <a:srgbClr val="000000"/>
                </a:solidFill>
                <a:latin typeface="Arial"/>
                <a:ea typeface="Arial"/>
                <a:cs typeface="Arial"/>
                <a:sym typeface="Arial"/>
              </a:rPr>
              <a:t>Vorm</a:t>
            </a:r>
            <a:r>
              <a:rPr lang="en-US" sz="2700">
                <a:solidFill>
                  <a:srgbClr val="000000"/>
                </a:solidFill>
                <a:latin typeface="Arial"/>
                <a:ea typeface="Arial"/>
                <a:cs typeface="Arial"/>
                <a:sym typeface="Arial"/>
              </a:rPr>
              <a:t> een verplantgroep</a:t>
            </a:r>
          </a:p>
          <a:p>
            <a:pPr algn="l" marL="488634" indent="-244317" lvl="1">
              <a:lnSpc>
                <a:spcPts val="3780"/>
              </a:lnSpc>
              <a:buFont typeface="Arial"/>
              <a:buChar char="•"/>
            </a:pPr>
            <a:r>
              <a:rPr lang="en-US" sz="2700">
                <a:solidFill>
                  <a:srgbClr val="000000"/>
                </a:solidFill>
                <a:latin typeface="Arial"/>
                <a:ea typeface="Arial"/>
                <a:cs typeface="Arial"/>
                <a:sym typeface="Arial"/>
              </a:rPr>
              <a:t>Organiseer o</a:t>
            </a:r>
            <a:r>
              <a:rPr lang="en-US" sz="2700">
                <a:solidFill>
                  <a:srgbClr val="000000"/>
                </a:solidFill>
                <a:latin typeface="Arial"/>
                <a:ea typeface="Arial"/>
                <a:cs typeface="Arial"/>
                <a:sym typeface="Arial"/>
              </a:rPr>
              <a:t>ogstdagen</a:t>
            </a:r>
          </a:p>
          <a:p>
            <a:pPr algn="l" marL="488634" indent="-244317" lvl="1">
              <a:lnSpc>
                <a:spcPts val="3780"/>
              </a:lnSpc>
              <a:buFont typeface="Arial"/>
              <a:buChar char="•"/>
            </a:pPr>
            <a:r>
              <a:rPr lang="en-US" sz="2700">
                <a:solidFill>
                  <a:srgbClr val="231F20"/>
                </a:solidFill>
                <a:latin typeface="Arial"/>
                <a:ea typeface="Arial"/>
                <a:cs typeface="Arial"/>
                <a:sym typeface="Arial"/>
              </a:rPr>
              <a:t>Scout oogstlocaties</a:t>
            </a:r>
          </a:p>
          <a:p>
            <a:pPr algn="l" marL="488634" indent="-244317" lvl="1">
              <a:lnSpc>
                <a:spcPts val="3780"/>
              </a:lnSpc>
              <a:buFont typeface="Arial"/>
              <a:buChar char="•"/>
            </a:pPr>
            <a:r>
              <a:rPr lang="en-US" sz="2700">
                <a:solidFill>
                  <a:srgbClr val="000000"/>
                </a:solidFill>
                <a:latin typeface="Arial"/>
                <a:ea typeface="Arial"/>
                <a:cs typeface="Arial"/>
                <a:sym typeface="Arial"/>
              </a:rPr>
              <a:t>Beheer </a:t>
            </a:r>
            <a:r>
              <a:rPr lang="en-US" sz="2700">
                <a:solidFill>
                  <a:srgbClr val="000000"/>
                </a:solidFill>
                <a:latin typeface="Arial"/>
                <a:ea typeface="Arial"/>
                <a:cs typeface="Arial"/>
                <a:sym typeface="Arial"/>
              </a:rPr>
              <a:t>een bomenhub</a:t>
            </a:r>
          </a:p>
          <a:p>
            <a:pPr algn="l" marL="488634" indent="-244317" lvl="1">
              <a:lnSpc>
                <a:spcPts val="3780"/>
              </a:lnSpc>
              <a:buFont typeface="Arial"/>
              <a:buChar char="•"/>
            </a:pPr>
            <a:r>
              <a:rPr lang="en-US" sz="2700">
                <a:solidFill>
                  <a:srgbClr val="000000"/>
                </a:solidFill>
                <a:latin typeface="Arial"/>
                <a:ea typeface="Arial"/>
                <a:cs typeface="Arial"/>
                <a:sym typeface="Arial"/>
              </a:rPr>
              <a:t>Schrijf gemeenten aan</a:t>
            </a:r>
          </a:p>
          <a:p>
            <a:pPr algn="l" marL="488634" indent="-244317" lvl="1">
              <a:lnSpc>
                <a:spcPts val="3780"/>
              </a:lnSpc>
              <a:buFont typeface="Arial"/>
              <a:buChar char="•"/>
            </a:pPr>
            <a:r>
              <a:rPr lang="en-US" sz="2700">
                <a:solidFill>
                  <a:srgbClr val="000000"/>
                </a:solidFill>
                <a:latin typeface="Arial"/>
                <a:ea typeface="Arial"/>
                <a:cs typeface="Arial"/>
                <a:sym typeface="Arial"/>
              </a:rPr>
              <a:t>Rijdt bomen rond</a:t>
            </a:r>
          </a:p>
          <a:p>
            <a:pPr algn="l" marL="488634" indent="-244317" lvl="1">
              <a:lnSpc>
                <a:spcPts val="3780"/>
              </a:lnSpc>
              <a:buFont typeface="Arial"/>
              <a:buChar char="•"/>
            </a:pPr>
            <a:r>
              <a:rPr lang="en-US" sz="2700">
                <a:solidFill>
                  <a:srgbClr val="000000"/>
                </a:solidFill>
                <a:latin typeface="Arial"/>
                <a:ea typeface="Arial"/>
                <a:cs typeface="Arial"/>
                <a:sym typeface="Arial"/>
              </a:rPr>
              <a:t>W</a:t>
            </a:r>
            <a:r>
              <a:rPr lang="en-US" sz="2700">
                <a:solidFill>
                  <a:srgbClr val="000000"/>
                </a:solidFill>
                <a:latin typeface="Arial"/>
                <a:ea typeface="Arial"/>
                <a:cs typeface="Arial"/>
                <a:sym typeface="Arial"/>
              </a:rPr>
              <a:t>erf vrijwilligers</a:t>
            </a:r>
          </a:p>
          <a:p>
            <a:pPr algn="l" marL="488634" indent="-244317" lvl="1">
              <a:lnSpc>
                <a:spcPts val="3780"/>
              </a:lnSpc>
              <a:buFont typeface="Arial"/>
              <a:buChar char="•"/>
            </a:pPr>
            <a:r>
              <a:rPr lang="en-US" sz="2700">
                <a:solidFill>
                  <a:srgbClr val="000000"/>
                </a:solidFill>
                <a:latin typeface="Arial"/>
                <a:ea typeface="Arial"/>
                <a:cs typeface="Arial"/>
                <a:sym typeface="Arial"/>
              </a:rPr>
              <a:t>Mobiliseer mensen</a:t>
            </a:r>
          </a:p>
          <a:p>
            <a:pPr algn="l" marL="488634" indent="-244317" lvl="1">
              <a:lnSpc>
                <a:spcPts val="3780"/>
              </a:lnSpc>
              <a:buFont typeface="Arial"/>
              <a:buChar char="•"/>
            </a:pPr>
            <a:r>
              <a:rPr lang="en-US" sz="2700">
                <a:solidFill>
                  <a:srgbClr val="000000"/>
                </a:solidFill>
                <a:latin typeface="Arial"/>
                <a:ea typeface="Arial"/>
                <a:cs typeface="Arial"/>
                <a:sym typeface="Arial"/>
              </a:rPr>
              <a:t>Z</a:t>
            </a:r>
            <a:r>
              <a:rPr lang="en-US" sz="2700">
                <a:solidFill>
                  <a:srgbClr val="000000"/>
                </a:solidFill>
                <a:latin typeface="Arial"/>
                <a:ea typeface="Arial"/>
                <a:cs typeface="Arial"/>
                <a:sym typeface="Arial"/>
              </a:rPr>
              <a:t>et plantprojectjes op in de buurt</a:t>
            </a:r>
          </a:p>
          <a:p>
            <a:pPr algn="l" marL="488634" indent="-244317" lvl="1">
              <a:lnSpc>
                <a:spcPts val="3780"/>
              </a:lnSpc>
              <a:buFont typeface="Arial"/>
              <a:buChar char="•"/>
            </a:pPr>
            <a:r>
              <a:rPr lang="en-US" sz="2700">
                <a:solidFill>
                  <a:srgbClr val="000000"/>
                </a:solidFill>
                <a:latin typeface="Arial"/>
                <a:ea typeface="Arial"/>
                <a:cs typeface="Arial"/>
                <a:sym typeface="Arial"/>
              </a:rPr>
              <a:t>Deel het Meer Bomen Nu verhaal</a:t>
            </a:r>
          </a:p>
          <a:p>
            <a:pPr algn="l" marL="488634" indent="-244317" lvl="1">
              <a:lnSpc>
                <a:spcPts val="3780"/>
              </a:lnSpc>
              <a:buFont typeface="Arial"/>
              <a:buChar char="•"/>
            </a:pPr>
            <a:r>
              <a:rPr lang="en-US" sz="2700">
                <a:solidFill>
                  <a:srgbClr val="231F20"/>
                </a:solidFill>
                <a:latin typeface="Arial"/>
                <a:ea typeface="Arial"/>
                <a:cs typeface="Arial"/>
                <a:sym typeface="Arial"/>
              </a:rPr>
              <a:t>Wordt coördinator</a:t>
            </a:r>
          </a:p>
          <a:p>
            <a:pPr algn="l" marL="488634" indent="-244317" lvl="1">
              <a:lnSpc>
                <a:spcPts val="3780"/>
              </a:lnSpc>
              <a:buFont typeface="Arial"/>
              <a:buChar char="•"/>
            </a:pPr>
            <a:r>
              <a:rPr lang="en-US" sz="2700">
                <a:solidFill>
                  <a:srgbClr val="001E2E"/>
                </a:solidFill>
                <a:latin typeface="Arial"/>
                <a:ea typeface="Arial"/>
                <a:cs typeface="Arial"/>
                <a:sym typeface="Arial"/>
              </a:rPr>
              <a:t>Bekijk onze stageplekken =&gt; </a:t>
            </a:r>
            <a:r>
              <a:rPr lang="en-US" sz="2700" u="sng">
                <a:solidFill>
                  <a:srgbClr val="001E2E"/>
                </a:solidFill>
                <a:latin typeface="Arial"/>
                <a:ea typeface="Arial"/>
                <a:cs typeface="Arial"/>
                <a:sym typeface="Arial"/>
              </a:rPr>
              <a:t>https://meerbomen.nu/kom-het-meer-bomen-nu-team-versterken/ </a:t>
            </a:r>
          </a:p>
          <a:p>
            <a:pPr algn="l" marL="488634" indent="-244317" lvl="1">
              <a:lnSpc>
                <a:spcPts val="3780"/>
              </a:lnSpc>
              <a:buFont typeface="Arial"/>
              <a:buChar char="•"/>
            </a:pPr>
            <a:r>
              <a:rPr lang="en-US" sz="27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lang="en-US" sz="2700">
                <a:solidFill>
                  <a:srgbClr val="000000"/>
                </a:solidFill>
                <a:latin typeface="Arial"/>
                <a:ea typeface="Arial"/>
                <a:cs typeface="Arial"/>
                <a:sym typeface="Arial"/>
              </a:rPr>
              <a:t>en</a:t>
            </a:r>
            <a:r>
              <a:rPr lang="en-US" sz="2700">
                <a:solidFill>
                  <a:srgbClr val="000000"/>
                </a:solidFill>
                <a:latin typeface="Arial"/>
                <a:ea typeface="Arial"/>
                <a:cs typeface="Arial"/>
                <a:sym typeface="Arial"/>
              </a:rPr>
              <a:t> </a:t>
            </a:r>
            <a:r>
              <a:rPr lang="en-US" sz="2700">
                <a:solidFill>
                  <a:srgbClr val="000000"/>
                </a:solidFill>
                <a:latin typeface="Arial"/>
                <a:ea typeface="Arial"/>
                <a:cs typeface="Arial"/>
                <a:sym typeface="Arial"/>
              </a:rPr>
              <a:t>nog</a:t>
            </a:r>
            <a:r>
              <a:rPr lang="en-US" sz="2700">
                <a:solidFill>
                  <a:srgbClr val="000000"/>
                </a:solidFill>
                <a:latin typeface="Arial"/>
                <a:ea typeface="Arial"/>
                <a:cs typeface="Arial"/>
                <a:sym typeface="Arial"/>
              </a:rPr>
              <a:t> </a:t>
            </a:r>
            <a:r>
              <a:rPr lang="en-US" sz="2700">
                <a:solidFill>
                  <a:srgbClr val="000000"/>
                </a:solidFill>
                <a:latin typeface="Arial"/>
                <a:ea typeface="Arial"/>
                <a:cs typeface="Arial"/>
                <a:sym typeface="Arial"/>
              </a:rPr>
              <a:t>v</a:t>
            </a:r>
            <a:r>
              <a:rPr lang="en-US" sz="2700" u="none">
                <a:solidFill>
                  <a:srgbClr val="000000"/>
                </a:solidFill>
                <a:latin typeface="Arial"/>
                <a:ea typeface="Arial"/>
                <a:cs typeface="Arial"/>
                <a:sym typeface="Arial"/>
              </a:rPr>
              <a:t>eel</a:t>
            </a:r>
            <a:r>
              <a:rPr lang="en-US" sz="2700">
                <a:solidFill>
                  <a:srgbClr val="000000"/>
                </a:solidFill>
                <a:latin typeface="Arial"/>
                <a:ea typeface="Arial"/>
                <a:cs typeface="Arial"/>
                <a:sym typeface="Arial"/>
              </a:rPr>
              <a:t> </a:t>
            </a:r>
            <a:r>
              <a:rPr lang="en-US" sz="2700" u="none">
                <a:solidFill>
                  <a:srgbClr val="000000"/>
                </a:solidFill>
                <a:latin typeface="Arial"/>
                <a:ea typeface="Arial"/>
                <a:cs typeface="Arial"/>
                <a:sym typeface="Arial"/>
              </a:rPr>
              <a:t>mee</a:t>
            </a:r>
            <a:r>
              <a:rPr lang="en-US" sz="2700">
                <a:solidFill>
                  <a:srgbClr val="000000"/>
                </a:solidFill>
                <a:latin typeface="Arial"/>
                <a:ea typeface="Arial"/>
                <a:cs typeface="Arial"/>
                <a:sym typeface="Arial"/>
              </a:rPr>
              <a:t>r</a:t>
            </a:r>
          </a:p>
          <a:p>
            <a:pPr algn="l">
              <a:lnSpc>
                <a:spcPts val="3780"/>
              </a:lnSpc>
            </a:pPr>
          </a:p>
          <a:p>
            <a:pPr algn="l" marL="488634" indent="-244317" lvl="1">
              <a:lnSpc>
                <a:spcPts val="378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8935" y="-2024860"/>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941686" y="4178475"/>
            <a:ext cx="6889149" cy="5798460"/>
          </a:xfrm>
          <a:custGeom>
            <a:avLst/>
            <a:gdLst/>
            <a:ahLst/>
            <a:cxnLst/>
            <a:rect r="r" b="b" t="t" l="l"/>
            <a:pathLst>
              <a:path h="5798460" w="6889149">
                <a:moveTo>
                  <a:pt x="0" y="0"/>
                </a:moveTo>
                <a:lnTo>
                  <a:pt x="6889150" y="0"/>
                </a:lnTo>
                <a:lnTo>
                  <a:pt x="6889150" y="5798460"/>
                </a:lnTo>
                <a:lnTo>
                  <a:pt x="0" y="5798460"/>
                </a:lnTo>
                <a:lnTo>
                  <a:pt x="0" y="0"/>
                </a:lnTo>
                <a:close/>
              </a:path>
            </a:pathLst>
          </a:custGeom>
          <a:blipFill>
            <a:blip r:embed="rId7"/>
            <a:stretch>
              <a:fillRect l="0" t="0" r="0" b="0"/>
            </a:stretch>
          </a:blipFill>
        </p:spPr>
      </p:sp>
      <p:sp>
        <p:nvSpPr>
          <p:cNvPr name="Freeform 5" id="5"/>
          <p:cNvSpPr/>
          <p:nvPr/>
        </p:nvSpPr>
        <p:spPr>
          <a:xfrm flipH="false" flipV="false" rot="0">
            <a:off x="10369156" y="-295275"/>
            <a:ext cx="7960894" cy="5970671"/>
          </a:xfrm>
          <a:custGeom>
            <a:avLst/>
            <a:gdLst/>
            <a:ahLst/>
            <a:cxnLst/>
            <a:rect r="r" b="b" t="t" l="l"/>
            <a:pathLst>
              <a:path h="5970671" w="7960894">
                <a:moveTo>
                  <a:pt x="0" y="0"/>
                </a:moveTo>
                <a:lnTo>
                  <a:pt x="7960894" y="0"/>
                </a:lnTo>
                <a:lnTo>
                  <a:pt x="7960894" y="5970671"/>
                </a:lnTo>
                <a:lnTo>
                  <a:pt x="0" y="5970671"/>
                </a:lnTo>
                <a:lnTo>
                  <a:pt x="0" y="0"/>
                </a:lnTo>
                <a:close/>
              </a:path>
            </a:pathLst>
          </a:custGeom>
          <a:blipFill>
            <a:blip r:embed="rId8"/>
            <a:stretch>
              <a:fillRect l="0" t="0" r="0" b="0"/>
            </a:stretch>
          </a:blipFill>
        </p:spPr>
      </p:sp>
      <p:sp>
        <p:nvSpPr>
          <p:cNvPr name="Freeform 6" id="6"/>
          <p:cNvSpPr/>
          <p:nvPr/>
        </p:nvSpPr>
        <p:spPr>
          <a:xfrm flipH="false" flipV="false" rot="0">
            <a:off x="14198311" y="5435465"/>
            <a:ext cx="3060989" cy="3822835"/>
          </a:xfrm>
          <a:custGeom>
            <a:avLst/>
            <a:gdLst/>
            <a:ahLst/>
            <a:cxnLst/>
            <a:rect r="r" b="b" t="t" l="l"/>
            <a:pathLst>
              <a:path h="3822835" w="3060989">
                <a:moveTo>
                  <a:pt x="0" y="0"/>
                </a:moveTo>
                <a:lnTo>
                  <a:pt x="3060989" y="0"/>
                </a:lnTo>
                <a:lnTo>
                  <a:pt x="3060989" y="3822835"/>
                </a:lnTo>
                <a:lnTo>
                  <a:pt x="0" y="3822835"/>
                </a:lnTo>
                <a:lnTo>
                  <a:pt x="0" y="0"/>
                </a:lnTo>
                <a:close/>
              </a:path>
            </a:pathLst>
          </a:custGeom>
          <a:blipFill>
            <a:blip r:embed="rId9"/>
            <a:stretch>
              <a:fillRect l="0" t="0" r="0" b="0"/>
            </a:stretch>
          </a:blipFill>
        </p:spPr>
      </p:sp>
      <p:sp>
        <p:nvSpPr>
          <p:cNvPr name="Freeform 7" id="7"/>
          <p:cNvSpPr/>
          <p:nvPr/>
        </p:nvSpPr>
        <p:spPr>
          <a:xfrm flipH="false" flipV="false" rot="0">
            <a:off x="11014047" y="5435465"/>
            <a:ext cx="3048982" cy="3822835"/>
          </a:xfrm>
          <a:custGeom>
            <a:avLst/>
            <a:gdLst/>
            <a:ahLst/>
            <a:cxnLst/>
            <a:rect r="r" b="b" t="t" l="l"/>
            <a:pathLst>
              <a:path h="3822835" w="3048982">
                <a:moveTo>
                  <a:pt x="0" y="0"/>
                </a:moveTo>
                <a:lnTo>
                  <a:pt x="3048982" y="0"/>
                </a:lnTo>
                <a:lnTo>
                  <a:pt x="3048982" y="3822835"/>
                </a:lnTo>
                <a:lnTo>
                  <a:pt x="0" y="3822835"/>
                </a:lnTo>
                <a:lnTo>
                  <a:pt x="0" y="0"/>
                </a:lnTo>
                <a:close/>
              </a:path>
            </a:pathLst>
          </a:custGeom>
          <a:blipFill>
            <a:blip r:embed="rId10"/>
            <a:stretch>
              <a:fillRect l="0" t="0" r="0" b="0"/>
            </a:stretch>
          </a:blipFill>
        </p:spPr>
      </p:sp>
      <p:sp>
        <p:nvSpPr>
          <p:cNvPr name="TextBox 8" id="8"/>
          <p:cNvSpPr txBox="true"/>
          <p:nvPr/>
        </p:nvSpPr>
        <p:spPr>
          <a:xfrm rot="0">
            <a:off x="1393031" y="1009650"/>
            <a:ext cx="7512844" cy="1062609"/>
          </a:xfrm>
          <a:prstGeom prst="rect">
            <a:avLst/>
          </a:prstGeom>
        </p:spPr>
        <p:txBody>
          <a:bodyPr anchor="t" rtlCol="false" tIns="0" lIns="0" bIns="0" rIns="0">
            <a:spAutoFit/>
          </a:bodyPr>
          <a:lstStyle/>
          <a:p>
            <a:pPr algn="ctr" marL="0" indent="0" lvl="0">
              <a:lnSpc>
                <a:spcPts val="7128"/>
              </a:lnSpc>
              <a:spcBef>
                <a:spcPct val="0"/>
              </a:spcBef>
            </a:pPr>
            <a:r>
              <a:rPr lang="en-US" b="true" sz="6600" strike="noStrike" u="none">
                <a:solidFill>
                  <a:srgbClr val="F59D46"/>
                </a:solidFill>
                <a:latin typeface="Impact"/>
                <a:ea typeface="Impact"/>
                <a:cs typeface="Impact"/>
                <a:sym typeface="Impact"/>
              </a:rPr>
              <a:t>COMMUNICATIEMATERIAAL</a:t>
            </a:r>
          </a:p>
        </p:txBody>
      </p:sp>
      <p:sp>
        <p:nvSpPr>
          <p:cNvPr name="TextBox 9" id="9"/>
          <p:cNvSpPr txBox="true"/>
          <p:nvPr/>
        </p:nvSpPr>
        <p:spPr>
          <a:xfrm rot="0">
            <a:off x="1028700" y="2370667"/>
            <a:ext cx="10318346" cy="1712595"/>
          </a:xfrm>
          <a:prstGeom prst="rect">
            <a:avLst/>
          </a:prstGeom>
        </p:spPr>
        <p:txBody>
          <a:bodyPr anchor="t" rtlCol="false" tIns="0" lIns="0" bIns="0" rIns="0">
            <a:spAutoFit/>
          </a:bodyPr>
          <a:lstStyle/>
          <a:p>
            <a:pPr algn="l" marL="647700" indent="-323850" lvl="1">
              <a:lnSpc>
                <a:spcPts val="3240"/>
              </a:lnSpc>
              <a:buFont typeface="Arial"/>
              <a:buChar char="•"/>
            </a:pPr>
            <a:r>
              <a:rPr lang="en-US" sz="3000">
                <a:solidFill>
                  <a:srgbClr val="000000"/>
                </a:solidFill>
                <a:latin typeface="Arial"/>
                <a:ea typeface="Arial"/>
                <a:cs typeface="Arial"/>
                <a:sym typeface="Arial"/>
              </a:rPr>
              <a:t>Flyers, brochures, posters, social posts, presentaties, logo's, brieven, standaard mails etc.</a:t>
            </a:r>
          </a:p>
          <a:p>
            <a:pPr algn="l">
              <a:lnSpc>
                <a:spcPts val="3240"/>
              </a:lnSpc>
            </a:pPr>
          </a:p>
          <a:p>
            <a:pPr algn="l" marL="647700" indent="-323850" lvl="1">
              <a:lnSpc>
                <a:spcPts val="3240"/>
              </a:lnSpc>
              <a:spcBef>
                <a:spcPct val="0"/>
              </a:spcBef>
              <a:buFont typeface="Arial"/>
              <a:buChar char="•"/>
            </a:pPr>
            <a:r>
              <a:rPr lang="en-US" sz="3000" u="sng">
                <a:solidFill>
                  <a:srgbClr val="000000"/>
                </a:solidFill>
                <a:latin typeface="Arial"/>
                <a:ea typeface="Arial"/>
                <a:cs typeface="Arial"/>
                <a:sym typeface="Arial"/>
              </a:rPr>
              <a:t>meerbomen.nu/over-de-actie/communicatie-toolkit/ </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42975" y="800101"/>
            <a:ext cx="7962900" cy="2096414"/>
            <a:chOff x="0" y="0"/>
            <a:chExt cx="10617200" cy="2795219"/>
          </a:xfrm>
        </p:grpSpPr>
        <p:sp>
          <p:nvSpPr>
            <p:cNvPr name="Freeform 5" id="5"/>
            <p:cNvSpPr/>
            <p:nvPr/>
          </p:nvSpPr>
          <p:spPr>
            <a:xfrm flipH="false" flipV="false" rot="0">
              <a:off x="0" y="0"/>
              <a:ext cx="10617200" cy="2795219"/>
            </a:xfrm>
            <a:custGeom>
              <a:avLst/>
              <a:gdLst/>
              <a:ahLst/>
              <a:cxnLst/>
              <a:rect r="r" b="b" t="t" l="l"/>
              <a:pathLst>
                <a:path h="2795219" w="10617200">
                  <a:moveTo>
                    <a:pt x="0" y="0"/>
                  </a:moveTo>
                  <a:lnTo>
                    <a:pt x="10617200" y="0"/>
                  </a:lnTo>
                  <a:lnTo>
                    <a:pt x="10617200" y="2795219"/>
                  </a:lnTo>
                  <a:lnTo>
                    <a:pt x="0" y="2795219"/>
                  </a:lnTo>
                  <a:close/>
                </a:path>
              </a:pathLst>
            </a:custGeom>
            <a:solidFill>
              <a:srgbClr val="000000">
                <a:alpha val="0"/>
              </a:srgbClr>
            </a:solidFill>
          </p:spPr>
        </p:sp>
        <p:sp>
          <p:nvSpPr>
            <p:cNvPr name="TextBox 6" id="6"/>
            <p:cNvSpPr txBox="true"/>
            <p:nvPr/>
          </p:nvSpPr>
          <p:spPr>
            <a:xfrm>
              <a:off x="0" y="-57150"/>
              <a:ext cx="10617200"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name="TextBox 7" id="7"/>
          <p:cNvSpPr txBox="true"/>
          <p:nvPr/>
        </p:nvSpPr>
        <p:spPr>
          <a:xfrm rot="0">
            <a:off x="981075" y="3277221"/>
            <a:ext cx="8854440" cy="6324600"/>
          </a:xfrm>
          <a:prstGeom prst="rect">
            <a:avLst/>
          </a:prstGeom>
        </p:spPr>
        <p:txBody>
          <a:bodyPr anchor="t" rtlCol="false" tIns="0" lIns="0" bIns="0" rIns="0">
            <a:spAutoFit/>
          </a:bodyPr>
          <a:lstStyle/>
          <a:p>
            <a:pPr algn="l" marL="542922" indent="-271461" lvl="1">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algn="l" marL="542922" indent="-271461" lvl="1">
              <a:lnSpc>
                <a:spcPts val="3599"/>
              </a:lnSpc>
            </a:pPr>
            <a:r>
              <a:rPr lang="en-US" b="true" sz="2999" u="sng">
                <a:solidFill>
                  <a:srgbClr val="F49D2E"/>
                </a:solidFill>
                <a:latin typeface="Arial Bold"/>
                <a:ea typeface="Arial Bold"/>
                <a:cs typeface="Arial Bold"/>
                <a:sym typeface="Arial Bold"/>
                <a:hlinkClick r:id="rId6" tooltip="https://meerbomen.nu/oogsthandleiding"/>
              </a:rPr>
              <a:t>meerbomen.nu/oogsthandleiding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algn="l" marL="542922" indent="-271461" lvl="1">
              <a:lnSpc>
                <a:spcPts val="3599"/>
              </a:lnSpc>
            </a:pPr>
            <a:r>
              <a:rPr lang="en-US" b="true" sz="2999" u="sng">
                <a:solidFill>
                  <a:srgbClr val="F49D2E"/>
                </a:solidFill>
                <a:latin typeface="Arial Bold"/>
                <a:ea typeface="Arial Bold"/>
                <a:cs typeface="Arial Bold"/>
                <a:sym typeface="Arial Bold"/>
                <a:hlinkClick r:id="rId7" tooltip="https://www.meerbomen.nu/hubhandleiding"/>
              </a:rPr>
              <a:t>meerbomen.nu/hubhandleiding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Planthandleiding: inclusief bomenvinder</a:t>
            </a:r>
          </a:p>
          <a:p>
            <a:pPr algn="l" marL="542922" indent="-271461" lvl="1">
              <a:lnSpc>
                <a:spcPts val="3599"/>
              </a:lnSpc>
            </a:pPr>
            <a:r>
              <a:rPr lang="en-US" b="true" sz="2999" u="sng">
                <a:solidFill>
                  <a:srgbClr val="F49D2E"/>
                </a:solidFill>
                <a:latin typeface="Arial Bold"/>
                <a:ea typeface="Arial Bold"/>
                <a:cs typeface="Arial Bold"/>
                <a:sym typeface="Arial Bold"/>
                <a:hlinkClick r:id="rId8" tooltip="https://www.meerbomen.nu/planthandleiding"/>
              </a:rPr>
              <a:t>meerbomen.nu/planthandleiding </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Communicatietoolkit</a:t>
            </a:r>
          </a:p>
          <a:p>
            <a:pPr algn="l" marL="542922" indent="-271461" lvl="1">
              <a:lnSpc>
                <a:spcPts val="3599"/>
              </a:lnSpc>
            </a:pPr>
            <a:r>
              <a:rPr lang="en-US" b="true" sz="2999"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name="Group 8" id="8"/>
          <p:cNvGrpSpPr>
            <a:grpSpLocks noChangeAspect="true"/>
          </p:cNvGrpSpPr>
          <p:nvPr/>
        </p:nvGrpSpPr>
        <p:grpSpPr>
          <a:xfrm rot="0">
            <a:off x="9381306"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10"/>
              <a:stretch>
                <a:fillRect l="-17138" t="0" r="-30827"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11"/>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1080000" y="269189"/>
            <a:ext cx="5093624" cy="2073234"/>
            <a:chOff x="0" y="0"/>
            <a:chExt cx="6791498" cy="2764312"/>
          </a:xfrm>
        </p:grpSpPr>
        <p:sp>
          <p:nvSpPr>
            <p:cNvPr name="Freeform 4" id="4"/>
            <p:cNvSpPr/>
            <p:nvPr/>
          </p:nvSpPr>
          <p:spPr>
            <a:xfrm flipH="false" flipV="false" rot="0">
              <a:off x="0" y="0"/>
              <a:ext cx="6791498" cy="2764312"/>
            </a:xfrm>
            <a:custGeom>
              <a:avLst/>
              <a:gdLst/>
              <a:ahLst/>
              <a:cxnLst/>
              <a:rect r="r" b="b" t="t" l="l"/>
              <a:pathLst>
                <a:path h="2764312" w="6791498">
                  <a:moveTo>
                    <a:pt x="0" y="0"/>
                  </a:moveTo>
                  <a:lnTo>
                    <a:pt x="6791498" y="0"/>
                  </a:lnTo>
                  <a:lnTo>
                    <a:pt x="6791498" y="2764312"/>
                  </a:lnTo>
                  <a:lnTo>
                    <a:pt x="0" y="2764312"/>
                  </a:lnTo>
                  <a:close/>
                </a:path>
              </a:pathLst>
            </a:custGeom>
            <a:solidFill>
              <a:srgbClr val="000000">
                <a:alpha val="0"/>
              </a:srgbClr>
            </a:solidFill>
          </p:spPr>
        </p:sp>
        <p:sp>
          <p:nvSpPr>
            <p:cNvPr name="TextBox 5" id="5"/>
            <p:cNvSpPr txBox="true"/>
            <p:nvPr/>
          </p:nvSpPr>
          <p:spPr>
            <a:xfrm>
              <a:off x="0" y="-57150"/>
              <a:ext cx="6791498"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DE METHODE</a:t>
              </a:r>
            </a:p>
          </p:txBody>
        </p:sp>
      </p:grpSp>
      <p:sp>
        <p:nvSpPr>
          <p:cNvPr name="TextBox 6" id="6"/>
          <p:cNvSpPr txBox="true"/>
          <p:nvPr/>
        </p:nvSpPr>
        <p:spPr>
          <a:xfrm rot="0">
            <a:off x="1171440" y="2265495"/>
            <a:ext cx="16301616" cy="74771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Elke boom maakt jaarlijks honderden zaailingen. </a:t>
            </a:r>
          </a:p>
          <a:p>
            <a:pPr algn="l" marL="542925" indent="-271462" lvl="1">
              <a:lnSpc>
                <a:spcPts val="4200"/>
              </a:lnSpc>
            </a:pPr>
            <a:r>
              <a:rPr lang="en-US" sz="3000">
                <a:solidFill>
                  <a:srgbClr val="000000"/>
                </a:solidFill>
                <a:latin typeface="Arial"/>
                <a:ea typeface="Arial"/>
                <a:cs typeface="Arial"/>
                <a:sym typeface="Arial"/>
              </a:rPr>
              <a:t>De meeste hiervan overleven het niet omdat:</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mogen worden (bv. naast een fietspad, bouwlocatie)</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kunnen worden (bv. te weinig licht, groeiplek past niet bij boomsoort)</a:t>
            </a:r>
          </a:p>
          <a:p>
            <a:pPr algn="l" marL="1120140" indent="-373380" lvl="2">
              <a:lnSpc>
                <a:spcPts val="3359"/>
              </a:lnSpc>
              <a:buAutoNum type="arabicPeriod" startAt="1"/>
            </a:pPr>
            <a:r>
              <a:rPr lang="en-US" sz="2400">
                <a:solidFill>
                  <a:srgbClr val="000000"/>
                </a:solidFill>
                <a:latin typeface="Arial"/>
                <a:ea typeface="Arial"/>
                <a:cs typeface="Arial"/>
                <a:sym typeface="Arial"/>
              </a:rPr>
              <a:t>ze worden verwijderd om open plekken te creëren (voor bv weidevogels)</a:t>
            </a:r>
          </a:p>
          <a:p>
            <a:pPr algn="l" marL="1120140" indent="-373380" lvl="2">
              <a:lnSpc>
                <a:spcPts val="3359"/>
              </a:lnSpc>
              <a:buAutoNum type="arabicPeriod" startAt="1"/>
            </a:pPr>
            <a:r>
              <a:rPr lang="en-US" sz="2400">
                <a:solidFill>
                  <a:srgbClr val="000000"/>
                </a:solidFill>
                <a:latin typeface="Arial"/>
                <a:ea typeface="Arial"/>
                <a:cs typeface="Arial"/>
                <a:sym typeface="Arial"/>
              </a:rPr>
              <a:t>er teveel van een bepaalde soort is in een gebied</a:t>
            </a:r>
          </a:p>
          <a:p>
            <a:pPr algn="l" marL="1120140" indent="-373380" lvl="2">
              <a:lnSpc>
                <a:spcPts val="3359"/>
              </a:lnSpc>
              <a:buAutoNum type="arabicPeriod" startAt="1"/>
            </a:pPr>
            <a:r>
              <a:rPr lang="en-US" sz="2400">
                <a:solidFill>
                  <a:srgbClr val="000000"/>
                </a:solidFill>
                <a:latin typeface="Arial"/>
                <a:ea typeface="Arial"/>
                <a:cs typeface="Arial"/>
                <a:sym typeface="Arial"/>
              </a:rPr>
              <a:t>er ruimte wordt gemaakt voor bodemplanten</a:t>
            </a:r>
          </a:p>
          <a:p>
            <a:pPr algn="l" marL="1400175" indent="-466725" lvl="2">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Normaal gesproken worden deze zaailingen vaak weggemaaid of gerooid en verbrand of in de versnipperaar gedaan. Meer Bomen Nu verplant deze kansarme zaailingen naar kansrijke plekken (bij boeren, voedselbossen, landgoederen of achtertuinen) zodat de zaailing kan uitgroeien tot een volwassen exemplaar</a:t>
            </a:r>
          </a:p>
          <a:p>
            <a:pPr algn="l" marL="542925" indent="-271462" lvl="1">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Van november t/m maart scheppen wij met heel veel vrijwilligers de </a:t>
            </a:r>
          </a:p>
          <a:p>
            <a:pPr algn="l" marL="542925" indent="-271462" lvl="1">
              <a:lnSpc>
                <a:spcPts val="4200"/>
              </a:lnSpc>
            </a:pPr>
            <a:r>
              <a:rPr lang="en-US" sz="3000">
                <a:solidFill>
                  <a:srgbClr val="000000"/>
                </a:solidFill>
                <a:latin typeface="Arial"/>
                <a:ea typeface="Arial"/>
                <a:cs typeface="Arial"/>
                <a:sym typeface="Arial"/>
              </a:rPr>
              <a:t>zaailingen uit om deze te verplanten of gratis uit te delen</a:t>
            </a:r>
          </a:p>
        </p:txBody>
      </p:sp>
      <p:sp>
        <p:nvSpPr>
          <p:cNvPr name="Freeform 7" id="7"/>
          <p:cNvSpPr/>
          <p:nvPr/>
        </p:nvSpPr>
        <p:spPr>
          <a:xfrm flipH="false" flipV="false" rot="0">
            <a:off x="13572229" y="362110"/>
            <a:ext cx="4545363" cy="2721536"/>
          </a:xfrm>
          <a:custGeom>
            <a:avLst/>
            <a:gdLst/>
            <a:ahLst/>
            <a:cxnLst/>
            <a:rect r="r" b="b" t="t" l="l"/>
            <a:pathLst>
              <a:path h="2721536" w="4545363">
                <a:moveTo>
                  <a:pt x="0" y="0"/>
                </a:moveTo>
                <a:lnTo>
                  <a:pt x="4545363" y="0"/>
                </a:lnTo>
                <a:lnTo>
                  <a:pt x="4545363" y="2721537"/>
                </a:lnTo>
                <a:lnTo>
                  <a:pt x="0" y="2721537"/>
                </a:lnTo>
                <a:lnTo>
                  <a:pt x="0" y="0"/>
                </a:lnTo>
                <a:close/>
              </a:path>
            </a:pathLst>
          </a:custGeom>
          <a:blipFill>
            <a:blip r:embed="rId4"/>
            <a:stretch>
              <a:fillRect l="0" t="0" r="0" b="0"/>
            </a:stretch>
          </a:blipFill>
        </p:spPr>
      </p:sp>
      <p:sp>
        <p:nvSpPr>
          <p:cNvPr name="TextBox 8" id="8"/>
          <p:cNvSpPr txBox="true"/>
          <p:nvPr/>
        </p:nvSpPr>
        <p:spPr>
          <a:xfrm rot="0">
            <a:off x="14175091" y="1186639"/>
            <a:ext cx="3339639" cy="1202681"/>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Onze droom: </a:t>
            </a:r>
          </a:p>
          <a:p>
            <a:pPr algn="ctr">
              <a:lnSpc>
                <a:spcPts val="2879"/>
              </a:lnSpc>
            </a:pPr>
            <a:r>
              <a:rPr lang="en-US" sz="2400" b="true">
                <a:solidFill>
                  <a:srgbClr val="000000"/>
                </a:solidFill>
                <a:latin typeface="Arial Bold"/>
                <a:ea typeface="Arial Bold"/>
                <a:cs typeface="Arial Bold"/>
                <a:sym typeface="Arial Bold"/>
              </a:rPr>
              <a:t>Circulair Groenbeheer is de norm</a:t>
            </a:r>
          </a:p>
        </p:txBody>
      </p:sp>
      <p:sp>
        <p:nvSpPr>
          <p:cNvPr name="Freeform 9" id="9"/>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sp>
        <p:nvSpPr>
          <p:cNvPr name="Freeform 4" id="4"/>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Freeform 5" id="5"/>
          <p:cNvSpPr/>
          <p:nvPr/>
        </p:nvSpPr>
        <p:spPr>
          <a:xfrm flipH="false" flipV="false" rot="0">
            <a:off x="-3627387" y="-1746943"/>
            <a:ext cx="22205530" cy="12527836"/>
          </a:xfrm>
          <a:custGeom>
            <a:avLst/>
            <a:gdLst/>
            <a:ahLst/>
            <a:cxnLst/>
            <a:rect r="r" b="b" t="t" l="l"/>
            <a:pathLst>
              <a:path h="12527836" w="22205530">
                <a:moveTo>
                  <a:pt x="0" y="0"/>
                </a:moveTo>
                <a:lnTo>
                  <a:pt x="22205530" y="0"/>
                </a:lnTo>
                <a:lnTo>
                  <a:pt x="22205530" y="12527836"/>
                </a:lnTo>
                <a:lnTo>
                  <a:pt x="0" y="12527836"/>
                </a:lnTo>
                <a:lnTo>
                  <a:pt x="0" y="0"/>
                </a:lnTo>
                <a:close/>
              </a:path>
            </a:pathLst>
          </a:custGeom>
          <a:blipFill>
            <a:blip r:embed="rId7"/>
            <a:stretch>
              <a:fillRect l="-714" t="-1576" r="-714" b="0"/>
            </a:stretch>
          </a:blipFill>
        </p:spPr>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731742"/>
            <a:ext cx="8421822" cy="2096414"/>
            <a:chOff x="0" y="0"/>
            <a:chExt cx="11229096" cy="2795219"/>
          </a:xfrm>
        </p:grpSpPr>
        <p:sp>
          <p:nvSpPr>
            <p:cNvPr name="Freeform 5" id="5"/>
            <p:cNvSpPr/>
            <p:nvPr/>
          </p:nvSpPr>
          <p:spPr>
            <a:xfrm flipH="false" flipV="false" rot="0">
              <a:off x="0" y="0"/>
              <a:ext cx="11229095" cy="2795219"/>
            </a:xfrm>
            <a:custGeom>
              <a:avLst/>
              <a:gdLst/>
              <a:ahLst/>
              <a:cxnLst/>
              <a:rect r="r" b="b" t="t" l="l"/>
              <a:pathLst>
                <a:path h="2795219" w="11229095">
                  <a:moveTo>
                    <a:pt x="0" y="0"/>
                  </a:moveTo>
                  <a:lnTo>
                    <a:pt x="11229095" y="0"/>
                  </a:lnTo>
                  <a:lnTo>
                    <a:pt x="11229095" y="2795219"/>
                  </a:lnTo>
                  <a:lnTo>
                    <a:pt x="0" y="2795219"/>
                  </a:lnTo>
                  <a:close/>
                </a:path>
              </a:pathLst>
            </a:custGeom>
            <a:solidFill>
              <a:srgbClr val="000000">
                <a:alpha val="0"/>
              </a:srgbClr>
            </a:solidFill>
          </p:spPr>
        </p:sp>
        <p:sp>
          <p:nvSpPr>
            <p:cNvPr name="TextBox 6" id="6"/>
            <p:cNvSpPr txBox="true"/>
            <p:nvPr/>
          </p:nvSpPr>
          <p:spPr>
            <a:xfrm>
              <a:off x="0" y="-57150"/>
              <a:ext cx="11229096" cy="28523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ALGEMENE VOORWAARDEN, LOGISCH!</a:t>
              </a:r>
            </a:p>
          </p:txBody>
        </p:sp>
      </p:grpSp>
      <p:sp>
        <p:nvSpPr>
          <p:cNvPr name="TextBox 7" id="7"/>
          <p:cNvSpPr txBox="true"/>
          <p:nvPr/>
        </p:nvSpPr>
        <p:spPr>
          <a:xfrm rot="0">
            <a:off x="1028700" y="3103680"/>
            <a:ext cx="10006509"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Ieder</a:t>
            </a:r>
            <a:r>
              <a:rPr lang="en-US" sz="3000">
                <a:solidFill>
                  <a:srgbClr val="000000"/>
                </a:solidFill>
                <a:latin typeface="Arial"/>
                <a:ea typeface="Arial"/>
                <a:cs typeface="Arial"/>
                <a:sym typeface="Arial"/>
              </a:rPr>
              <a:t>een die zich op de website heeft gemeld heeft de algemene voorwaarden aangevinkt: </a:t>
            </a:r>
          </a:p>
          <a:p>
            <a:pPr algn="l" marL="542925" indent="-271462" lvl="1">
              <a:lnSpc>
                <a:spcPts val="4200"/>
              </a:lnSpc>
              <a:buFont typeface="Arial"/>
              <a:buChar char="•"/>
            </a:pPr>
            <a:r>
              <a:rPr lang="en-US" sz="3000">
                <a:solidFill>
                  <a:srgbClr val="000000"/>
                </a:solidFill>
                <a:latin typeface="Arial"/>
                <a:ea typeface="Arial"/>
                <a:cs typeface="Arial"/>
                <a:sym typeface="Arial"/>
              </a:rPr>
              <a:t>Bome</a:t>
            </a:r>
            <a:r>
              <a:rPr lang="en-US" sz="3000">
                <a:solidFill>
                  <a:srgbClr val="000000"/>
                </a:solidFill>
                <a:latin typeface="Arial"/>
                <a:ea typeface="Arial"/>
                <a:cs typeface="Arial"/>
                <a:sym typeface="Arial"/>
              </a:rPr>
              <a:t>n die worden opgehaald zijn voor eigen gebruik, worden niet terug geplant in (een ander) beschermd natuurgebied, worden niet doorverkocht; we zijn een stichting met zonder winstoogmerk</a:t>
            </a:r>
          </a:p>
          <a:p>
            <a:pPr algn="l" marL="542925" indent="-271462" lvl="1">
              <a:lnSpc>
                <a:spcPts val="4200"/>
              </a:lnSpc>
              <a:buFont typeface="Arial"/>
              <a:buChar char="•"/>
            </a:pPr>
            <a:r>
              <a:rPr lang="en-US" sz="3000">
                <a:solidFill>
                  <a:srgbClr val="000000"/>
                </a:solidFill>
                <a:latin typeface="Arial"/>
                <a:ea typeface="Arial"/>
                <a:cs typeface="Arial"/>
                <a:sym typeface="Arial"/>
              </a:rPr>
              <a:t>Lat</a:t>
            </a:r>
            <a:r>
              <a:rPr lang="en-US" sz="3000">
                <a:solidFill>
                  <a:srgbClr val="000000"/>
                </a:solidFill>
                <a:latin typeface="Arial"/>
                <a:ea typeface="Arial"/>
                <a:cs typeface="Arial"/>
                <a:sym typeface="Arial"/>
              </a:rPr>
              <a:t>en gebied mooi achter en doen alles in samenspraak m</a:t>
            </a:r>
            <a:r>
              <a:rPr lang="en-US" sz="3000">
                <a:solidFill>
                  <a:srgbClr val="000000"/>
                </a:solidFill>
                <a:latin typeface="Arial"/>
                <a:ea typeface="Arial"/>
                <a:cs typeface="Arial"/>
                <a:sym typeface="Arial"/>
              </a:rPr>
              <a:t>et beheerder</a:t>
            </a:r>
          </a:p>
          <a:p>
            <a:pPr algn="l" marL="542925" indent="-271462" lvl="1">
              <a:lnSpc>
                <a:spcPts val="4200"/>
              </a:lnSpc>
              <a:buFont typeface="Arial"/>
              <a:buChar char="•"/>
            </a:pPr>
            <a:r>
              <a:rPr lang="en-US" sz="3000">
                <a:solidFill>
                  <a:srgbClr val="000000"/>
                </a:solidFill>
                <a:latin typeface="Arial"/>
                <a:ea typeface="Arial"/>
                <a:cs typeface="Arial"/>
                <a:sym typeface="Arial"/>
              </a:rPr>
              <a:t>We gaan</a:t>
            </a:r>
            <a:r>
              <a:rPr lang="en-US" sz="3000">
                <a:solidFill>
                  <a:srgbClr val="000000"/>
                </a:solidFill>
                <a:latin typeface="Arial"/>
                <a:ea typeface="Arial"/>
                <a:cs typeface="Arial"/>
                <a:sym typeface="Arial"/>
              </a:rPr>
              <a:t> tra</a:t>
            </a:r>
            <a:r>
              <a:rPr lang="en-US" sz="3000">
                <a:solidFill>
                  <a:srgbClr val="000000"/>
                </a:solidFill>
                <a:latin typeface="Arial"/>
                <a:ea typeface="Arial"/>
                <a:cs typeface="Arial"/>
                <a:sym typeface="Arial"/>
              </a:rPr>
              <a:t>nsparant</a:t>
            </a:r>
            <a:r>
              <a:rPr lang="en-US" sz="3000">
                <a:solidFill>
                  <a:srgbClr val="000000"/>
                </a:solidFill>
                <a:latin typeface="Arial"/>
                <a:ea typeface="Arial"/>
                <a:cs typeface="Arial"/>
                <a:sym typeface="Arial"/>
              </a:rPr>
              <a:t> </a:t>
            </a:r>
            <a:r>
              <a:rPr lang="en-US" sz="3000" u="none">
                <a:solidFill>
                  <a:srgbClr val="000000"/>
                </a:solidFill>
                <a:latin typeface="Arial"/>
                <a:ea typeface="Arial"/>
                <a:cs typeface="Arial"/>
                <a:sym typeface="Arial"/>
              </a:rPr>
              <a:t>en met</a:t>
            </a:r>
            <a:r>
              <a:rPr lang="en-US" sz="3000">
                <a:solidFill>
                  <a:srgbClr val="000000"/>
                </a:solidFill>
                <a:latin typeface="Arial"/>
                <a:ea typeface="Arial"/>
                <a:cs typeface="Arial"/>
                <a:sym typeface="Arial"/>
              </a:rPr>
              <a:t> r</a:t>
            </a:r>
            <a:r>
              <a:rPr lang="en-US" sz="3000" u="none">
                <a:solidFill>
                  <a:srgbClr val="000000"/>
                </a:solidFill>
                <a:latin typeface="Arial"/>
                <a:ea typeface="Arial"/>
                <a:cs typeface="Arial"/>
                <a:sym typeface="Arial"/>
              </a:rPr>
              <a:t>espect voo</a:t>
            </a:r>
            <a:r>
              <a:rPr lang="en-US" sz="3000">
                <a:solidFill>
                  <a:srgbClr val="000000"/>
                </a:solidFill>
                <a:latin typeface="Arial"/>
                <a:ea typeface="Arial"/>
                <a:cs typeface="Arial"/>
                <a:sym typeface="Arial"/>
              </a:rPr>
              <a:t>r elkaar om</a:t>
            </a:r>
          </a:p>
          <a:p>
            <a:pPr algn="l" marL="542925" indent="-271462" lvl="1">
              <a:lnSpc>
                <a:spcPts val="4200"/>
              </a:lnSpc>
            </a:pPr>
          </a:p>
        </p:txBody>
      </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grpSp>
        <p:nvGrpSpPr>
          <p:cNvPr name="Group 9" id="9"/>
          <p:cNvGrpSpPr/>
          <p:nvPr/>
        </p:nvGrpSpPr>
        <p:grpSpPr>
          <a:xfrm rot="0">
            <a:off x="12251115" y="0"/>
            <a:ext cx="6151185" cy="10287000"/>
            <a:chOff x="0" y="0"/>
            <a:chExt cx="8201580" cy="13716000"/>
          </a:xfrm>
        </p:grpSpPr>
        <p:pic>
          <p:nvPicPr>
            <p:cNvPr name="Picture 10" id="10"/>
            <p:cNvPicPr>
              <a:picLocks noChangeAspect="true"/>
            </p:cNvPicPr>
            <p:nvPr/>
          </p:nvPicPr>
          <p:blipFill>
            <a:blip r:embed="rId7"/>
            <a:srcRect l="10732" t="0" r="8920" b="0"/>
            <a:stretch>
              <a:fillRect/>
            </a:stretch>
          </p:blipFill>
          <p:spPr>
            <a:xfrm flipH="false" flipV="false">
              <a:off x="0" y="0"/>
              <a:ext cx="8201580" cy="6794500"/>
            </a:xfrm>
            <a:prstGeom prst="rect">
              <a:avLst/>
            </a:prstGeom>
          </p:spPr>
        </p:pic>
        <p:pic>
          <p:nvPicPr>
            <p:cNvPr name="Picture 11" id="11" descr="Afbeelding met tekst, kleding, persoon, person  Automatisch gegenereerde beschrijving"/>
            <p:cNvPicPr>
              <a:picLocks noChangeAspect="true"/>
            </p:cNvPicPr>
            <p:nvPr/>
          </p:nvPicPr>
          <p:blipFill>
            <a:blip r:embed="rId8"/>
            <a:srcRect l="4734" t="0" r="4734" b="0"/>
            <a:stretch>
              <a:fillRect/>
            </a:stretch>
          </p:blipFill>
          <p:spPr>
            <a:xfrm flipH="false" flipV="false">
              <a:off x="0" y="6921500"/>
              <a:ext cx="8201580" cy="6794500"/>
            </a:xfrm>
            <a:prstGeom prst="rect">
              <a:avLst/>
            </a:prstGeom>
          </p:spPr>
        </p:pic>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812" r="0" b="7812"/>
            <a:stretch>
              <a:fillRect/>
            </a:stretch>
          </p:blipFill>
          <p:spPr>
            <a:xfrm flipH="false" flipV="false">
              <a:off x="0" y="0"/>
              <a:ext cx="24384000" cy="13716000"/>
            </a:xfrm>
            <a:prstGeom prst="rect">
              <a:avLst/>
            </a:prstGeom>
          </p:spPr>
        </p:pic>
      </p:grpSp>
      <p:sp>
        <p:nvSpPr>
          <p:cNvPr name="Freeform 4" id="4"/>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3"/>
            <a:stretch>
              <a:fillRect l="0" t="0" r="0" b="0"/>
            </a:stretch>
          </a:blipFill>
        </p:spPr>
      </p:sp>
      <p:sp>
        <p:nvSpPr>
          <p:cNvPr name="TextBox 5" id="5"/>
          <p:cNvSpPr txBox="true"/>
          <p:nvPr/>
        </p:nvSpPr>
        <p:spPr>
          <a:xfrm rot="0">
            <a:off x="6345485" y="1373729"/>
            <a:ext cx="5597030" cy="2640685"/>
          </a:xfrm>
          <a:prstGeom prst="rect">
            <a:avLst/>
          </a:prstGeom>
        </p:spPr>
        <p:txBody>
          <a:bodyPr anchor="t" rtlCol="false" tIns="0" lIns="0" bIns="0" rIns="0">
            <a:spAutoFit/>
          </a:bodyPr>
          <a:lstStyle/>
          <a:p>
            <a:pPr algn="ctr">
              <a:lnSpc>
                <a:spcPts val="19550"/>
              </a:lnSpc>
            </a:pPr>
            <a:r>
              <a:rPr lang="en-US" sz="13964">
                <a:solidFill>
                  <a:srgbClr val="FFFFFF"/>
                </a:solidFill>
                <a:latin typeface="Impact"/>
                <a:ea typeface="Impact"/>
                <a:cs typeface="Impact"/>
                <a:sym typeface="Impact"/>
              </a:rPr>
              <a:t>VRAGEN?</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72466" y="800101"/>
            <a:ext cx="9211732" cy="2073234"/>
            <a:chOff x="0" y="0"/>
            <a:chExt cx="12282310" cy="2764312"/>
          </a:xfrm>
        </p:grpSpPr>
        <p:sp>
          <p:nvSpPr>
            <p:cNvPr name="Freeform 5" id="5"/>
            <p:cNvSpPr/>
            <p:nvPr/>
          </p:nvSpPr>
          <p:spPr>
            <a:xfrm flipH="false" flipV="false" rot="0">
              <a:off x="0" y="0"/>
              <a:ext cx="12282310" cy="2764312"/>
            </a:xfrm>
            <a:custGeom>
              <a:avLst/>
              <a:gdLst/>
              <a:ahLst/>
              <a:cxnLst/>
              <a:rect r="r" b="b" t="t" l="l"/>
              <a:pathLst>
                <a:path h="2764312" w="12282310">
                  <a:moveTo>
                    <a:pt x="0" y="0"/>
                  </a:moveTo>
                  <a:lnTo>
                    <a:pt x="12282310" y="0"/>
                  </a:lnTo>
                  <a:lnTo>
                    <a:pt x="12282310" y="2764312"/>
                  </a:lnTo>
                  <a:lnTo>
                    <a:pt x="0" y="2764312"/>
                  </a:lnTo>
                  <a:close/>
                </a:path>
              </a:pathLst>
            </a:custGeom>
            <a:solidFill>
              <a:srgbClr val="000000">
                <a:alpha val="0"/>
              </a:srgbClr>
            </a:solidFill>
          </p:spPr>
        </p:sp>
        <p:sp>
          <p:nvSpPr>
            <p:cNvPr name="TextBox 6" id="6"/>
            <p:cNvSpPr txBox="true"/>
            <p:nvPr/>
          </p:nvSpPr>
          <p:spPr>
            <a:xfrm>
              <a:off x="0" y="-57150"/>
              <a:ext cx="12282310"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DANK VOOR DE AANDACHT</a:t>
              </a:r>
            </a:p>
          </p:txBody>
        </p:sp>
      </p:grpSp>
      <p:sp>
        <p:nvSpPr>
          <p:cNvPr name="TextBox 7" id="7"/>
          <p:cNvSpPr txBox="true"/>
          <p:nvPr/>
        </p:nvSpPr>
        <p:spPr>
          <a:xfrm rot="0">
            <a:off x="1163905" y="2842856"/>
            <a:ext cx="7669954" cy="1704975"/>
          </a:xfrm>
          <a:prstGeom prst="rect">
            <a:avLst/>
          </a:prstGeom>
        </p:spPr>
        <p:txBody>
          <a:bodyPr anchor="t" rtlCol="false" tIns="0" lIns="0" bIns="0" rIns="0">
            <a:spAutoFit/>
          </a:bodyPr>
          <a:lstStyle/>
          <a:p>
            <a:pPr algn="l">
              <a:lnSpc>
                <a:spcPts val="4320"/>
              </a:lnSpc>
            </a:pPr>
            <a:r>
              <a:rPr lang="en-US" sz="3600">
                <a:solidFill>
                  <a:srgbClr val="C1225E"/>
                </a:solidFill>
                <a:latin typeface="Arial"/>
                <a:ea typeface="Arial"/>
                <a:cs typeface="Arial"/>
                <a:sym typeface="Arial"/>
              </a:rPr>
              <a:t>Contact:</a:t>
            </a:r>
          </a:p>
          <a:p>
            <a:pPr algn="l" marL="651510" indent="-325755" lvl="1">
              <a:lnSpc>
                <a:spcPts val="4320"/>
              </a:lnSpc>
              <a:buFont typeface="Arial"/>
              <a:buChar char="•"/>
            </a:pPr>
            <a:r>
              <a:rPr lang="en-US" sz="3600">
                <a:solidFill>
                  <a:srgbClr val="C1225E"/>
                </a:solidFill>
                <a:latin typeface="Arial"/>
                <a:ea typeface="Arial"/>
                <a:cs typeface="Arial"/>
                <a:sym typeface="Arial"/>
              </a:rPr>
              <a:t>NAAM XXX</a:t>
            </a:r>
          </a:p>
          <a:p>
            <a:pPr algn="l" marL="651510" indent="-325755" lvl="1">
              <a:lnSpc>
                <a:spcPts val="4320"/>
              </a:lnSpc>
            </a:pPr>
            <a:r>
              <a:rPr lang="en-US" sz="3600">
                <a:solidFill>
                  <a:srgbClr val="C1225E"/>
                </a:solidFill>
                <a:latin typeface="Arial"/>
                <a:ea typeface="Arial"/>
                <a:cs typeface="Arial"/>
                <a:sym typeface="Arial"/>
              </a:rPr>
              <a:t>Mail: ….....</a:t>
            </a:r>
            <a:r>
              <a:rPr lang="en-US" sz="3600" u="sng">
                <a:solidFill>
                  <a:srgbClr val="C1225E"/>
                </a:solidFill>
                <a:latin typeface="Arial"/>
                <a:ea typeface="Arial"/>
                <a:cs typeface="Arial"/>
                <a:sym typeface="Arial"/>
                <a:hlinkClick r:id="rId7" tooltip="mailto:zuidholland@meerbomen.nu"/>
              </a:rPr>
              <a:t>@meerbomen.nu</a:t>
            </a:r>
            <a:r>
              <a:rPr lang="en-US" sz="3600" u="sng">
                <a:solidFill>
                  <a:srgbClr val="C1225E"/>
                </a:solidFill>
                <a:latin typeface="Arial"/>
                <a:ea typeface="Arial"/>
                <a:cs typeface="Arial"/>
                <a:sym typeface="Arial"/>
              </a:rPr>
              <a:t>  </a:t>
            </a:r>
          </a:p>
        </p:txBody>
      </p:sp>
      <p:grpSp>
        <p:nvGrpSpPr>
          <p:cNvPr name="Group 8" id="8"/>
          <p:cNvGrpSpPr>
            <a:grpSpLocks noChangeAspect="true"/>
          </p:cNvGrpSpPr>
          <p:nvPr/>
        </p:nvGrpSpPr>
        <p:grpSpPr>
          <a:xfrm rot="0">
            <a:off x="8092000"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120308" t="-48578" r="0"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4321" y="189568"/>
            <a:ext cx="18193988" cy="11030105"/>
          </a:xfrm>
          <a:custGeom>
            <a:avLst/>
            <a:gdLst/>
            <a:ahLst/>
            <a:cxnLst/>
            <a:rect r="r" b="b" t="t" l="l"/>
            <a:pathLst>
              <a:path h="11030105" w="18193988">
                <a:moveTo>
                  <a:pt x="0" y="0"/>
                </a:moveTo>
                <a:lnTo>
                  <a:pt x="18193987" y="0"/>
                </a:lnTo>
                <a:lnTo>
                  <a:pt x="18193987" y="11030105"/>
                </a:lnTo>
                <a:lnTo>
                  <a:pt x="0" y="11030105"/>
                </a:lnTo>
                <a:lnTo>
                  <a:pt x="0" y="0"/>
                </a:lnTo>
                <a:close/>
              </a:path>
            </a:pathLst>
          </a:custGeom>
          <a:blipFill>
            <a:blip r:embed="rId2"/>
            <a:stretch>
              <a:fillRect l="0" t="0" r="0" b="0"/>
            </a:stretch>
          </a:blipFill>
        </p:spPr>
      </p:sp>
      <p:sp>
        <p:nvSpPr>
          <p:cNvPr name="Freeform 3" id="3"/>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4" id="4" descr="Afbeelding met schermopname, groen, Rechthoek  Automatisch gegenereerde beschrijving"/>
          <p:cNvSpPr/>
          <p:nvPr/>
        </p:nvSpPr>
        <p:spPr>
          <a:xfrm flipH="false" flipV="false" rot="0">
            <a:off x="-4734804" y="-54864"/>
            <a:ext cx="10198250" cy="2297834"/>
          </a:xfrm>
          <a:custGeom>
            <a:avLst/>
            <a:gdLst/>
            <a:ahLst/>
            <a:cxnLst/>
            <a:rect r="r" b="b" t="t" l="l"/>
            <a:pathLst>
              <a:path h="2297834" w="10198250">
                <a:moveTo>
                  <a:pt x="0" y="0"/>
                </a:moveTo>
                <a:lnTo>
                  <a:pt x="10198249" y="0"/>
                </a:lnTo>
                <a:lnTo>
                  <a:pt x="10198249" y="2297834"/>
                </a:lnTo>
                <a:lnTo>
                  <a:pt x="0" y="2297834"/>
                </a:lnTo>
                <a:lnTo>
                  <a:pt x="0" y="0"/>
                </a:lnTo>
                <a:close/>
              </a:path>
            </a:pathLst>
          </a:custGeom>
          <a:blipFill>
            <a:blip r:embed="rId5"/>
            <a:stretch>
              <a:fillRect l="-6744" t="-79730" r="0" b="-7096"/>
            </a:stretch>
          </a:blipFill>
        </p:spPr>
      </p:sp>
      <p:sp>
        <p:nvSpPr>
          <p:cNvPr name="Freeform 5" id="5"/>
          <p:cNvSpPr/>
          <p:nvPr/>
        </p:nvSpPr>
        <p:spPr>
          <a:xfrm flipH="false" flipV="false" rot="0">
            <a:off x="1606092" y="1259548"/>
            <a:ext cx="15653208" cy="7767905"/>
          </a:xfrm>
          <a:custGeom>
            <a:avLst/>
            <a:gdLst/>
            <a:ahLst/>
            <a:cxnLst/>
            <a:rect r="r" b="b" t="t" l="l"/>
            <a:pathLst>
              <a:path h="7767905" w="15653208">
                <a:moveTo>
                  <a:pt x="0" y="0"/>
                </a:moveTo>
                <a:lnTo>
                  <a:pt x="15653208" y="0"/>
                </a:lnTo>
                <a:lnTo>
                  <a:pt x="15653208" y="7767904"/>
                </a:lnTo>
                <a:lnTo>
                  <a:pt x="0" y="7767904"/>
                </a:lnTo>
                <a:lnTo>
                  <a:pt x="0" y="0"/>
                </a:lnTo>
                <a:close/>
              </a:path>
            </a:pathLst>
          </a:custGeom>
          <a:blipFill>
            <a:blip r:embed="rId6"/>
            <a:stretch>
              <a:fillRect l="0" t="0" r="0" b="0"/>
            </a:stretch>
          </a:blipFill>
        </p:spPr>
      </p:sp>
      <p:sp>
        <p:nvSpPr>
          <p:cNvPr name="TextBox 6" id="6"/>
          <p:cNvSpPr txBox="true"/>
          <p:nvPr/>
        </p:nvSpPr>
        <p:spPr>
          <a:xfrm rot="0">
            <a:off x="769838" y="429342"/>
            <a:ext cx="4416013" cy="1196072"/>
          </a:xfrm>
          <a:prstGeom prst="rect">
            <a:avLst/>
          </a:prstGeom>
        </p:spPr>
        <p:txBody>
          <a:bodyPr anchor="t" rtlCol="false" tIns="0" lIns="0" bIns="0" rIns="0">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22650" y="-2077869"/>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sp>
        <p:nvSpPr>
          <p:cNvPr name="Freeform 4" id="4">
            <a:hlinkClick r:id="rId7" tooltip="https://youtu.be/m7nXTLBByRE"/>
          </p:cNvPr>
          <p:cNvSpPr/>
          <p:nvPr/>
        </p:nvSpPr>
        <p:spPr>
          <a:xfrm flipH="false" flipV="false" rot="0">
            <a:off x="4145898" y="2538593"/>
            <a:ext cx="9996205" cy="5635360"/>
          </a:xfrm>
          <a:custGeom>
            <a:avLst/>
            <a:gdLst/>
            <a:ahLst/>
            <a:cxnLst/>
            <a:rect r="r" b="b" t="t" l="l"/>
            <a:pathLst>
              <a:path h="5635360" w="9996205">
                <a:moveTo>
                  <a:pt x="0" y="0"/>
                </a:moveTo>
                <a:lnTo>
                  <a:pt x="9996204" y="0"/>
                </a:lnTo>
                <a:lnTo>
                  <a:pt x="9996204" y="5635360"/>
                </a:lnTo>
                <a:lnTo>
                  <a:pt x="0" y="5635360"/>
                </a:lnTo>
                <a:lnTo>
                  <a:pt x="0" y="0"/>
                </a:lnTo>
                <a:close/>
              </a:path>
            </a:pathLst>
          </a:custGeom>
          <a:blipFill>
            <a:blip r:embed="rId6"/>
            <a:stretch>
              <a:fillRect l="0" t="0" r="0" b="0"/>
            </a:stretch>
          </a:blipFill>
        </p:spPr>
      </p:sp>
      <p:sp>
        <p:nvSpPr>
          <p:cNvPr name="TextBox 5" id="5"/>
          <p:cNvSpPr txBox="true"/>
          <p:nvPr/>
        </p:nvSpPr>
        <p:spPr>
          <a:xfrm rot="0">
            <a:off x="2990645" y="771525"/>
            <a:ext cx="11574781" cy="1261110"/>
          </a:xfrm>
          <a:prstGeom prst="rect">
            <a:avLst/>
          </a:prstGeom>
        </p:spPr>
        <p:txBody>
          <a:bodyPr anchor="t" rtlCol="false" tIns="0" lIns="0" bIns="0" rIns="0">
            <a:spAutoFit/>
          </a:bodyPr>
          <a:lstStyle/>
          <a:p>
            <a:pPr algn="ctr">
              <a:lnSpc>
                <a:spcPts val="9240"/>
              </a:lnSpc>
            </a:pPr>
            <a:r>
              <a:rPr lang="en-US" sz="6600">
                <a:solidFill>
                  <a:srgbClr val="F59D46"/>
                </a:solidFill>
                <a:latin typeface="Impact"/>
                <a:ea typeface="Impact"/>
                <a:cs typeface="Impact"/>
                <a:sym typeface="Impact"/>
              </a:rPr>
              <a:t>INNOVATIEF MET INTERNATIONAAL BEREIK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972000" y="904785"/>
            <a:ext cx="14859000" cy="1268202"/>
            <a:chOff x="0" y="0"/>
            <a:chExt cx="19812000" cy="1690936"/>
          </a:xfrm>
        </p:grpSpPr>
        <p:sp>
          <p:nvSpPr>
            <p:cNvPr name="Freeform 5" id="5"/>
            <p:cNvSpPr/>
            <p:nvPr/>
          </p:nvSpPr>
          <p:spPr>
            <a:xfrm flipH="false" flipV="false" rot="0">
              <a:off x="0" y="0"/>
              <a:ext cx="19812000" cy="1690936"/>
            </a:xfrm>
            <a:custGeom>
              <a:avLst/>
              <a:gdLst/>
              <a:ahLst/>
              <a:cxnLst/>
              <a:rect r="r" b="b" t="t" l="l"/>
              <a:pathLst>
                <a:path h="1690936" w="19812000">
                  <a:moveTo>
                    <a:pt x="0" y="0"/>
                  </a:moveTo>
                  <a:lnTo>
                    <a:pt x="19812000" y="0"/>
                  </a:lnTo>
                  <a:lnTo>
                    <a:pt x="19812000" y="1690936"/>
                  </a:lnTo>
                  <a:lnTo>
                    <a:pt x="0" y="1690936"/>
                  </a:lnTo>
                  <a:close/>
                </a:path>
              </a:pathLst>
            </a:custGeom>
            <a:solidFill>
              <a:srgbClr val="000000">
                <a:alpha val="0"/>
              </a:srgbClr>
            </a:solidFill>
          </p:spPr>
        </p:sp>
        <p:sp>
          <p:nvSpPr>
            <p:cNvPr name="TextBox 6" id="6"/>
            <p:cNvSpPr txBox="true"/>
            <p:nvPr/>
          </p:nvSpPr>
          <p:spPr>
            <a:xfrm>
              <a:off x="0" y="-57150"/>
              <a:ext cx="19812000" cy="1748086"/>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5 SEIZOENEN MEER BOMEN NU</a:t>
              </a:r>
            </a:p>
          </p:txBody>
        </p:sp>
      </p:grpSp>
      <p:sp>
        <p:nvSpPr>
          <p:cNvPr name="Freeform 7" id="7"/>
          <p:cNvSpPr/>
          <p:nvPr/>
        </p:nvSpPr>
        <p:spPr>
          <a:xfrm flipH="false" flipV="false" rot="0">
            <a:off x="15922286" y="8214351"/>
            <a:ext cx="2370069" cy="2067538"/>
          </a:xfrm>
          <a:custGeom>
            <a:avLst/>
            <a:gdLst/>
            <a:ahLst/>
            <a:cxnLst/>
            <a:rect r="r" b="b" t="t" l="l"/>
            <a:pathLst>
              <a:path h="2067538" w="2370069">
                <a:moveTo>
                  <a:pt x="0" y="0"/>
                </a:moveTo>
                <a:lnTo>
                  <a:pt x="2370068" y="0"/>
                </a:lnTo>
                <a:lnTo>
                  <a:pt x="2370068" y="2067539"/>
                </a:lnTo>
                <a:lnTo>
                  <a:pt x="0" y="2067539"/>
                </a:lnTo>
                <a:lnTo>
                  <a:pt x="0" y="0"/>
                </a:lnTo>
                <a:close/>
              </a:path>
            </a:pathLst>
          </a:custGeom>
          <a:blipFill>
            <a:blip r:embed="rId7"/>
            <a:stretch>
              <a:fillRect l="0" t="-203" r="0" b="-203"/>
            </a:stretch>
          </a:blipFill>
        </p:spPr>
      </p:sp>
      <p:grpSp>
        <p:nvGrpSpPr>
          <p:cNvPr name="Group 8" id="8"/>
          <p:cNvGrpSpPr/>
          <p:nvPr/>
        </p:nvGrpSpPr>
        <p:grpSpPr>
          <a:xfrm rot="0">
            <a:off x="12427547" y="216552"/>
            <a:ext cx="5669953" cy="5669953"/>
            <a:chOff x="0" y="0"/>
            <a:chExt cx="812800" cy="812800"/>
          </a:xfrm>
        </p:grpSpPr>
        <p:sp>
          <p:nvSpPr>
            <p:cNvPr name="Freeform 9" id="9"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704" t="-11742" r="0" b="-2138"/>
              </a:stretch>
            </a:blipFill>
          </p:spPr>
        </p:sp>
      </p:grpSp>
      <p:grpSp>
        <p:nvGrpSpPr>
          <p:cNvPr name="Group 10" id="10"/>
          <p:cNvGrpSpPr/>
          <p:nvPr/>
        </p:nvGrpSpPr>
        <p:grpSpPr>
          <a:xfrm rot="0">
            <a:off x="9115236" y="3051529"/>
            <a:ext cx="5246370" cy="5246370"/>
            <a:chOff x="0" y="0"/>
            <a:chExt cx="812800" cy="812800"/>
          </a:xfrm>
        </p:grpSpPr>
        <p:sp>
          <p:nvSpPr>
            <p:cNvPr name="Freeform 11" id="11"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0349" t="0" r="-4" b="0"/>
              </a:stretch>
            </a:blipFill>
          </p:spPr>
        </p:sp>
      </p:grpSp>
      <p:grpSp>
        <p:nvGrpSpPr>
          <p:cNvPr name="Group 12" id="12"/>
          <p:cNvGrpSpPr/>
          <p:nvPr/>
        </p:nvGrpSpPr>
        <p:grpSpPr>
          <a:xfrm rot="0">
            <a:off x="12772038" y="5238937"/>
            <a:ext cx="6117924" cy="6117924"/>
            <a:chOff x="0" y="0"/>
            <a:chExt cx="812800" cy="812800"/>
          </a:xfrm>
        </p:grpSpPr>
        <p:sp>
          <p:nvSpPr>
            <p:cNvPr name="Freeform 13" id="13"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6539" r="0" b="0"/>
              </a:stretch>
            </a:blipFill>
          </p:spPr>
        </p:sp>
      </p:grpSp>
      <p:sp>
        <p:nvSpPr>
          <p:cNvPr name="TextBox 14" id="14"/>
          <p:cNvSpPr txBox="true"/>
          <p:nvPr/>
        </p:nvSpPr>
        <p:spPr>
          <a:xfrm rot="0">
            <a:off x="1034865" y="2515887"/>
            <a:ext cx="7718421" cy="6328410"/>
          </a:xfrm>
          <a:prstGeom prst="rect">
            <a:avLst/>
          </a:prstGeom>
        </p:spPr>
        <p:txBody>
          <a:bodyPr anchor="t" rtlCol="false" tIns="0" lIns="0" bIns="0" rIns="0">
            <a:spAutoFit/>
          </a:bodyPr>
          <a:lstStyle/>
          <a:p>
            <a:pPr algn="l" marL="542925" indent="-271462" lvl="1">
              <a:lnSpc>
                <a:spcPts val="4170"/>
              </a:lnSpc>
              <a:buFont typeface="Arial"/>
              <a:buChar char="•"/>
            </a:pPr>
            <a:r>
              <a:rPr lang="en-US" sz="3000">
                <a:solidFill>
                  <a:srgbClr val="000000"/>
                </a:solidFill>
                <a:latin typeface="Arial"/>
                <a:ea typeface="Arial"/>
                <a:cs typeface="Arial"/>
                <a:sym typeface="Arial"/>
              </a:rPr>
              <a:t>2,5 miljoen bomen verplant in 5 seizoenen</a:t>
            </a:r>
          </a:p>
          <a:p>
            <a:pPr algn="l" marL="1228725" indent="-409575" lvl="2">
              <a:lnSpc>
                <a:spcPts val="4170"/>
              </a:lnSpc>
              <a:buFont typeface="Arial"/>
              <a:buChar char="⚬"/>
            </a:pPr>
            <a:r>
              <a:rPr lang="en-US" sz="3000">
                <a:solidFill>
                  <a:srgbClr val="001E2E"/>
                </a:solidFill>
                <a:latin typeface="Arial"/>
                <a:ea typeface="Arial"/>
                <a:cs typeface="Arial"/>
                <a:sym typeface="Arial"/>
              </a:rPr>
              <a:t>Zaailingen</a:t>
            </a:r>
          </a:p>
          <a:p>
            <a:pPr algn="l" marL="1228725" indent="-409575" lvl="2">
              <a:lnSpc>
                <a:spcPts val="4170"/>
              </a:lnSpc>
              <a:buFont typeface="Arial"/>
              <a:buChar char="⚬"/>
            </a:pPr>
            <a:r>
              <a:rPr lang="en-US" sz="3000">
                <a:solidFill>
                  <a:srgbClr val="001E2E"/>
                </a:solidFill>
                <a:latin typeface="Arial"/>
                <a:ea typeface="Arial"/>
                <a:cs typeface="Arial"/>
                <a:sym typeface="Arial"/>
              </a:rPr>
              <a:t>Stekken</a:t>
            </a:r>
          </a:p>
          <a:p>
            <a:pPr algn="l" marL="1228725" indent="-409575" lvl="2">
              <a:lnSpc>
                <a:spcPts val="4170"/>
              </a:lnSpc>
              <a:buFont typeface="Arial"/>
              <a:buChar char="⚬"/>
            </a:pPr>
            <a:r>
              <a:rPr lang="en-US" sz="3000">
                <a:solidFill>
                  <a:srgbClr val="001E2E"/>
                </a:solidFill>
                <a:latin typeface="Arial"/>
                <a:ea typeface="Arial"/>
                <a:cs typeface="Arial"/>
                <a:sym typeface="Arial"/>
              </a:rPr>
              <a:t>Kweekoverschot</a:t>
            </a:r>
          </a:p>
          <a:p>
            <a:pPr algn="l" marL="542925" indent="-271462" lvl="1">
              <a:lnSpc>
                <a:spcPts val="4170"/>
              </a:lnSpc>
              <a:buFont typeface="Arial"/>
              <a:buChar char="•"/>
            </a:pPr>
            <a:r>
              <a:rPr lang="en-US" sz="3000">
                <a:solidFill>
                  <a:srgbClr val="001E2E"/>
                </a:solidFill>
                <a:latin typeface="Arial"/>
                <a:ea typeface="Arial"/>
                <a:cs typeface="Arial"/>
                <a:sym typeface="Arial"/>
              </a:rPr>
              <a:t>Slagingspercentage: tussen 70 en 80%</a:t>
            </a:r>
          </a:p>
          <a:p>
            <a:pPr algn="l" marL="542925" indent="-271462" lvl="1">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algn="l" marL="542925" indent="-271462" lvl="1">
              <a:lnSpc>
                <a:spcPts val="4170"/>
              </a:lnSpc>
            </a:pPr>
            <a:r>
              <a:rPr lang="en-US" sz="3000">
                <a:solidFill>
                  <a:srgbClr val="001E2E"/>
                </a:solidFill>
                <a:latin typeface="Arial"/>
                <a:ea typeface="Arial"/>
                <a:cs typeface="Arial"/>
                <a:sym typeface="Arial"/>
              </a:rPr>
              <a:t>door het hele land</a:t>
            </a:r>
          </a:p>
          <a:p>
            <a:pPr algn="l" marL="542925" indent="-271462" lvl="1">
              <a:lnSpc>
                <a:spcPts val="4170"/>
              </a:lnSpc>
              <a:buFont typeface="Arial"/>
              <a:buChar char="•"/>
            </a:pPr>
            <a:r>
              <a:rPr lang="en-US" sz="3000">
                <a:solidFill>
                  <a:srgbClr val="001E2E"/>
                </a:solidFill>
                <a:latin typeface="Arial"/>
                <a:ea typeface="Arial"/>
                <a:cs typeface="Arial"/>
                <a:sym typeface="Arial"/>
              </a:rPr>
              <a:t>Meer dan 31.000 deelnemers</a:t>
            </a:r>
          </a:p>
          <a:p>
            <a:pPr algn="l" marL="542925" indent="-271462" lvl="1">
              <a:lnSpc>
                <a:spcPts val="4170"/>
              </a:lnSpc>
              <a:buFont typeface="Arial"/>
              <a:buChar char="•"/>
            </a:pPr>
            <a:r>
              <a:rPr lang="en-US" sz="3000">
                <a:solidFill>
                  <a:srgbClr val="001E2E"/>
                </a:solidFill>
                <a:latin typeface="Arial"/>
                <a:ea typeface="Arial"/>
                <a:cs typeface="Arial"/>
                <a:sym typeface="Arial"/>
              </a:rPr>
              <a:t>Online database (Bomenplanner) + App</a:t>
            </a:r>
          </a:p>
          <a:p>
            <a:pPr algn="l" marL="542925" indent="-271462" lvl="1">
              <a:lnSpc>
                <a:spcPts val="4170"/>
              </a:lnSpc>
              <a:buFont typeface="Arial"/>
              <a:buChar char="•"/>
            </a:pPr>
            <a:r>
              <a:rPr lang="en-US" sz="3000">
                <a:solidFill>
                  <a:srgbClr val="000000"/>
                </a:solidFill>
                <a:latin typeface="Arial"/>
                <a:ea typeface="Arial"/>
                <a:cs typeface="Arial"/>
                <a:sym typeface="Arial"/>
              </a:rPr>
              <a:t>Bomenvinder</a:t>
            </a:r>
          </a:p>
          <a:p>
            <a:pPr algn="l" marL="542925" indent="-271462" lvl="1">
              <a:lnSpc>
                <a:spcPts val="4170"/>
              </a:lnSpc>
              <a:buFont typeface="Arial"/>
              <a:buChar char="•"/>
            </a:pPr>
            <a:r>
              <a:rPr lang="en-US" sz="3000">
                <a:solidFill>
                  <a:srgbClr val="001E2E"/>
                </a:solidFill>
                <a:latin typeface="Arial"/>
                <a:ea typeface="Arial"/>
                <a:cs typeface="Arial"/>
                <a:sym typeface="Arial"/>
              </a:rPr>
              <a:t>Duitsland, VK en Frankrijk doen ook mee</a:t>
            </a:r>
          </a:p>
          <a:p>
            <a:pPr algn="l" marL="542925" indent="-271462" lvl="1">
              <a:lnSpc>
                <a:spcPts val="417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DAGs1nNbCRA</dc:identifier>
  <dcterms:modified xsi:type="dcterms:W3CDTF">2011-08-01T06:04:30Z</dcterms:modified>
  <cp:revision>1</cp:revision>
  <dc:title>PPP MBN S6 (voor cursusdag deelnemers).pptx</dc:title>
</cp:coreProperties>
</file>