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Impact" charset="1" panose="020B0806030902050204"/>
      <p:regular r:id="rId28"/>
    </p:embeddedFont>
    <p:embeddedFont>
      <p:font typeface="Arial" charset="1" panose="020B0502020202020204"/>
      <p:regular r:id="rId29"/>
    </p:embeddedFont>
    <p:embeddedFont>
      <p:font typeface="Arial Bold" charset="1" panose="020B0802020202020204"/>
      <p:regular r:id="rId30"/>
    </p:embeddedFont>
    <p:embeddedFont>
      <p:font typeface="TT Chocolates Bold" charset="1" panose="02000803020000020003"/>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notesMasters/notesMaster1.xml" Type="http://schemas.openxmlformats.org/officeDocument/2006/relationships/notesMaster"/><Relationship Id="rId25" Target="theme/theme2.xml" Type="http://schemas.openxmlformats.org/officeDocument/2006/relationships/theme"/><Relationship Id="rId26" Target="notesSlides/notesSlide1.xml" Type="http://schemas.openxmlformats.org/officeDocument/2006/relationships/notesSlide"/><Relationship Id="rId27" Target="notesSlides/notesSlide2.xml" Type="http://schemas.openxmlformats.org/officeDocument/2006/relationships/note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notesSlides/notesSlide3.xml" Type="http://schemas.openxmlformats.org/officeDocument/2006/relationships/notesSlide"/><Relationship Id="rId32" Target="fonts/font32.fntdata" Type="http://schemas.openxmlformats.org/officeDocument/2006/relationships/font"/><Relationship Id="rId33" Target="notesSlides/notesSlide4.xml" Type="http://schemas.openxmlformats.org/officeDocument/2006/relationships/notesSlide"/><Relationship Id="rId34" Target="notesSlides/notesSlide5.xml" Type="http://schemas.openxmlformats.org/officeDocument/2006/relationships/notesSlide"/><Relationship Id="rId35" Target="notesSlides/notesSlide6.xml" Type="http://schemas.openxmlformats.org/officeDocument/2006/relationships/notesSlide"/><Relationship Id="rId36" Target="notesSlides/notesSlide7.xml" Type="http://schemas.openxmlformats.org/officeDocument/2006/relationships/notesSlide"/><Relationship Id="rId37" Target="notesSlides/notesSlide8.xml" Type="http://schemas.openxmlformats.org/officeDocument/2006/relationships/notesSlide"/><Relationship Id="rId38" Target="notesSlides/notesSlide9.xml" Type="http://schemas.openxmlformats.org/officeDocument/2006/relationships/notesSlide"/><Relationship Id="rId39" Target="notesSlides/notesSlide10.xml" Type="http://schemas.openxmlformats.org/officeDocument/2006/relationships/notesSlide"/><Relationship Id="rId4" Target="theme/theme1.xml" Type="http://schemas.openxmlformats.org/officeDocument/2006/relationships/theme"/><Relationship Id="rId40" Target="notesSlides/notesSlide11.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jpe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4.jpeg" Type="http://schemas.openxmlformats.org/officeDocument/2006/relationships/image"/><Relationship Id="rId8" Target="../media/image3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5.jpeg" Type="http://schemas.openxmlformats.org/officeDocument/2006/relationships/image"/><Relationship Id="rId8" Target="../media/image3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6.jpeg" Type="http://schemas.openxmlformats.org/officeDocument/2006/relationships/image"/><Relationship Id="rId8" Target="../media/image3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https://bomenplanner.meerbomen.nu/bomenvinder" TargetMode="External" Type="http://schemas.openxmlformats.org/officeDocument/2006/relationships/hyperlink"/><Relationship Id="rId6" Target="../media/image47.png" Type="http://schemas.openxmlformats.org/officeDocument/2006/relationships/image"/><Relationship Id="rId7" Target="../media/image48.pn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9.jpeg" Type="http://schemas.openxmlformats.org/officeDocument/2006/relationships/image"/><Relationship Id="rId7" Target="https://plantmee.nl/plant-een-boompje-mee/" TargetMode="External" Type="http://schemas.openxmlformats.org/officeDocument/2006/relationships/hyperlink"/><Relationship Id="rId8" Target="../media/image3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0.jpeg" Type="http://schemas.openxmlformats.org/officeDocument/2006/relationships/image"/><Relationship Id="rId7" Target="../media/image3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1.jpeg" Type="http://schemas.openxmlformats.org/officeDocument/2006/relationships/image"/><Relationship Id="rId5" Target="../media/image52.jpe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jpeg" Type="http://schemas.openxmlformats.org/officeDocument/2006/relationships/image"/><Relationship Id="rId11" Target="../media/image3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https://meerbomen.nu/oogsthandleiding" TargetMode="External" Type="http://schemas.openxmlformats.org/officeDocument/2006/relationships/hyperlink"/><Relationship Id="rId7" Target="https://www.meerbomen.nu/hubhandleiding" TargetMode="External" Type="http://schemas.openxmlformats.org/officeDocument/2006/relationships/hyperlink"/><Relationship Id="rId8" Target="https://www.meerbomen.nu/planthandleiding" TargetMode="External" Type="http://schemas.openxmlformats.org/officeDocument/2006/relationships/hyperlink"/><Relationship Id="rId9" Target="http://www.meerbomen.nu/communicatietoolkit"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ailto:zuidholland@meerbomen.nu" TargetMode="External" Type="http://schemas.openxmlformats.org/officeDocument/2006/relationships/hyperlink"/><Relationship Id="rId8" Target="../media/image54.jpeg" Type="http://schemas.openxmlformats.org/officeDocument/2006/relationships/image"/><Relationship Id="rId9" Target="../media/image3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jpeg" Type="http://schemas.openxmlformats.org/officeDocument/2006/relationships/image"/><Relationship Id="rId6" Target="../media/image11.jpeg" Type="http://schemas.openxmlformats.org/officeDocument/2006/relationships/image"/><Relationship Id="rId7" Target="../media/image12.jpe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7.jpe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20.jpeg" Type="http://schemas.openxmlformats.org/officeDocument/2006/relationships/image"/><Relationship Id="rId8" Target="../media/image2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jpeg" Type="http://schemas.openxmlformats.org/officeDocument/2006/relationships/image"/><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25.png" Type="http://schemas.openxmlformats.org/officeDocument/2006/relationships/image"/><Relationship Id="rId8" Target="../media/image26.jpeg" Type="http://schemas.openxmlformats.org/officeDocument/2006/relationships/image"/><Relationship Id="rId9" Target="../media/image2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9.jpeg" Type="http://schemas.openxmlformats.org/officeDocument/2006/relationships/image"/><Relationship Id="rId7" Target="../media/image30.png" Type="http://schemas.openxmlformats.org/officeDocument/2006/relationships/image"/><Relationship Id="rId8"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jpeg" Type="http://schemas.openxmlformats.org/officeDocument/2006/relationships/image"/><Relationship Id="rId13" Target="../media/image40.png" Type="http://schemas.openxmlformats.org/officeDocument/2006/relationships/image"/><Relationship Id="rId14" Target="../media/image41.jpe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17" Target="../media/image15.png" Type="http://schemas.openxmlformats.org/officeDocument/2006/relationships/image"/><Relationship Id="rId18" Target="../media/image16.svg" Type="http://schemas.openxmlformats.org/officeDocument/2006/relationships/image"/><Relationship Id="rId19" Target="../media/image23.png" Type="http://schemas.openxmlformats.org/officeDocument/2006/relationships/image"/><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png" Type="http://schemas.openxmlformats.org/officeDocument/2006/relationships/image"/><Relationship Id="rId9" Target="../media/image3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0" y="0"/>
            <a:ext cx="18288000" cy="10287000"/>
            <a:chOff x="0" y="0"/>
            <a:chExt cx="24384000" cy="13716000"/>
          </a:xfrm>
        </p:grpSpPr>
        <p:pic>
          <p:nvPicPr>
            <p:cNvPr name="Picture 5" id="5"/>
            <p:cNvPicPr>
              <a:picLocks noChangeAspect="true"/>
            </p:cNvPicPr>
            <p:nvPr/>
          </p:nvPicPr>
          <p:blipFill>
            <a:blip r:embed="rId7"/>
            <a:srcRect l="1044" t="23997" r="11788" b="2455"/>
            <a:stretch>
              <a:fillRect/>
            </a:stretch>
          </p:blipFill>
          <p:spPr>
            <a:xfrm flipH="false" flipV="false">
              <a:off x="0" y="0"/>
              <a:ext cx="24384000" cy="13716000"/>
            </a:xfrm>
            <a:prstGeom prst="rect">
              <a:avLst/>
            </a:prstGeom>
          </p:spPr>
        </p:pic>
      </p:grpSp>
      <p:sp>
        <p:nvSpPr>
          <p:cNvPr name="Freeform 6" id="6"/>
          <p:cNvSpPr/>
          <p:nvPr/>
        </p:nvSpPr>
        <p:spPr>
          <a:xfrm flipH="false" flipV="false" rot="0">
            <a:off x="3816313" y="7915458"/>
            <a:ext cx="10655374" cy="1901251"/>
          </a:xfrm>
          <a:custGeom>
            <a:avLst/>
            <a:gdLst/>
            <a:ahLst/>
            <a:cxnLst/>
            <a:rect r="r" b="b" t="t" l="l"/>
            <a:pathLst>
              <a:path h="1901251" w="10655374">
                <a:moveTo>
                  <a:pt x="0" y="0"/>
                </a:moveTo>
                <a:lnTo>
                  <a:pt x="10655374" y="0"/>
                </a:lnTo>
                <a:lnTo>
                  <a:pt x="10655374" y="1901251"/>
                </a:lnTo>
                <a:lnTo>
                  <a:pt x="0" y="1901251"/>
                </a:lnTo>
                <a:lnTo>
                  <a:pt x="0" y="0"/>
                </a:lnTo>
                <a:close/>
              </a:path>
            </a:pathLst>
          </a:custGeom>
          <a:blipFill>
            <a:blip r:embed="rId8">
              <a:extLst>
                <a:ext uri="{96DAC541-7B7A-43D3-8B79-37D633B846F1}">
                  <asvg:svgBlip xmlns:asvg="http://schemas.microsoft.com/office/drawing/2016/SVG/main" r:embed="rId9"/>
                </a:ext>
              </a:extLst>
            </a:blip>
            <a:stretch>
              <a:fillRect l="0" t="-334" r="0" b="-334"/>
            </a:stretch>
          </a:blipFill>
        </p:spPr>
      </p:sp>
      <p:sp>
        <p:nvSpPr>
          <p:cNvPr name="Freeform 7" id="7"/>
          <p:cNvSpPr/>
          <p:nvPr/>
        </p:nvSpPr>
        <p:spPr>
          <a:xfrm flipH="false" flipV="false" rot="0">
            <a:off x="-801638" y="1828296"/>
            <a:ext cx="10842903" cy="6121722"/>
          </a:xfrm>
          <a:custGeom>
            <a:avLst/>
            <a:gdLst/>
            <a:ahLst/>
            <a:cxnLst/>
            <a:rect r="r" b="b" t="t" l="l"/>
            <a:pathLst>
              <a:path h="6121722" w="10842903">
                <a:moveTo>
                  <a:pt x="0" y="0"/>
                </a:moveTo>
                <a:lnTo>
                  <a:pt x="10842904" y="0"/>
                </a:lnTo>
                <a:lnTo>
                  <a:pt x="10842904" y="6121722"/>
                </a:lnTo>
                <a:lnTo>
                  <a:pt x="0" y="6121722"/>
                </a:lnTo>
                <a:lnTo>
                  <a:pt x="0" y="0"/>
                </a:lnTo>
                <a:close/>
              </a:path>
            </a:pathLst>
          </a:custGeom>
          <a:blipFill>
            <a:blip r:embed="rId10">
              <a:extLst>
                <a:ext uri="{96DAC541-7B7A-43D3-8B79-37D633B846F1}">
                  <asvg:svgBlip xmlns:asvg="http://schemas.microsoft.com/office/drawing/2016/SVG/main" r:embed="rId11"/>
                </a:ext>
              </a:extLst>
            </a:blip>
            <a:stretch>
              <a:fillRect l="0" t="-73" r="0" b="-73"/>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933450" y="2447435"/>
            <a:ext cx="7625275" cy="64484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Online database</a:t>
            </a:r>
          </a:p>
          <a:p>
            <a:pPr algn="l" marL="542925" indent="-271462" lvl="1">
              <a:lnSpc>
                <a:spcPts val="4200"/>
              </a:lnSpc>
              <a:buFont typeface="Arial"/>
              <a:buChar char="•"/>
            </a:pPr>
            <a:r>
              <a:rPr lang="en-US" sz="3000">
                <a:solidFill>
                  <a:srgbClr val="000000"/>
                </a:solidFill>
                <a:latin typeface="Arial"/>
                <a:ea typeface="Arial"/>
                <a:cs typeface="Arial"/>
                <a:sym typeface="Arial"/>
              </a:rPr>
              <a:t>Decentraal</a:t>
            </a:r>
          </a:p>
          <a:p>
            <a:pPr algn="l" marL="542925" indent="-271462" lvl="1">
              <a:lnSpc>
                <a:spcPts val="4200"/>
              </a:lnSpc>
              <a:buFont typeface="Arial"/>
              <a:buChar char="•"/>
            </a:pPr>
            <a:r>
              <a:rPr lang="en-US" sz="3000">
                <a:solidFill>
                  <a:srgbClr val="000000"/>
                </a:solidFill>
                <a:latin typeface="Arial"/>
                <a:ea typeface="Arial"/>
                <a:cs typeface="Arial"/>
                <a:sym typeface="Arial"/>
              </a:rPr>
              <a:t>Alle oogst- hub- en plantlocaties, vrijwilligers en evenementen in één systeem</a:t>
            </a:r>
          </a:p>
          <a:p>
            <a:pPr algn="l" marL="542925" indent="-271462" lvl="1">
              <a:lnSpc>
                <a:spcPts val="4200"/>
              </a:lnSpc>
              <a:buFont typeface="Arial"/>
              <a:buChar char="•"/>
            </a:pPr>
            <a:r>
              <a:rPr lang="en-US" sz="3000">
                <a:solidFill>
                  <a:srgbClr val="000000"/>
                </a:solidFill>
                <a:latin typeface="Arial"/>
                <a:ea typeface="Arial"/>
                <a:cs typeface="Arial"/>
                <a:sym typeface="Arial"/>
              </a:rPr>
              <a:t>Registreren welke boom naar welke locatie verplaatst </a:t>
            </a:r>
          </a:p>
          <a:p>
            <a:pPr algn="l" marL="542925" indent="-271462" lvl="1">
              <a:lnSpc>
                <a:spcPts val="4200"/>
              </a:lnSpc>
              <a:buFont typeface="Arial"/>
              <a:buChar char="•"/>
            </a:pPr>
            <a:r>
              <a:rPr lang="en-US" sz="3000">
                <a:solidFill>
                  <a:srgbClr val="000000"/>
                </a:solidFill>
                <a:latin typeface="Arial"/>
                <a:ea typeface="Arial"/>
                <a:cs typeface="Arial"/>
                <a:sym typeface="Arial"/>
              </a:rPr>
              <a:t>Vrijwilligers met en zonder account kunnen zich bij events aanmelden</a:t>
            </a:r>
          </a:p>
          <a:p>
            <a:pPr algn="l" marL="542925" indent="-271462" lvl="1">
              <a:lnSpc>
                <a:spcPts val="4200"/>
              </a:lnSpc>
              <a:buFont typeface="Arial"/>
              <a:buChar char="•"/>
            </a:pPr>
            <a:r>
              <a:rPr lang="en-US" sz="3000">
                <a:solidFill>
                  <a:srgbClr val="000000"/>
                </a:solidFill>
                <a:latin typeface="Arial"/>
                <a:ea typeface="Arial"/>
                <a:cs typeface="Arial"/>
                <a:sym typeface="Arial"/>
              </a:rPr>
              <a:t>Nieuwsbrief, weekmail aan-/uitzetten</a:t>
            </a:r>
          </a:p>
          <a:p>
            <a:pPr algn="l" marL="542925" indent="-271462" lvl="1">
              <a:lnSpc>
                <a:spcPts val="4200"/>
              </a:lnSpc>
              <a:buFont typeface="Arial"/>
              <a:buChar char="•"/>
            </a:pPr>
            <a:r>
              <a:rPr lang="en-US" sz="3000">
                <a:solidFill>
                  <a:srgbClr val="000000"/>
                </a:solidFill>
                <a:latin typeface="Arial"/>
                <a:ea typeface="Arial"/>
                <a:cs typeface="Arial"/>
                <a:sym typeface="Arial"/>
              </a:rPr>
              <a:t>Chatsysteem</a:t>
            </a:r>
          </a:p>
          <a:p>
            <a:pPr algn="l" marL="542925" indent="-271462" lvl="1">
              <a:lnSpc>
                <a:spcPts val="4200"/>
              </a:lnSpc>
              <a:buFont typeface="Arial"/>
              <a:buChar char="•"/>
            </a:pPr>
            <a:r>
              <a:rPr lang="en-US" sz="3000">
                <a:solidFill>
                  <a:srgbClr val="000000"/>
                </a:solidFill>
                <a:latin typeface="Arial"/>
                <a:ea typeface="Arial"/>
                <a:cs typeface="Arial"/>
                <a:sym typeface="Arial"/>
              </a:rPr>
              <a:t>Een app</a:t>
            </a:r>
          </a:p>
        </p:txBody>
      </p:sp>
      <p:sp>
        <p:nvSpPr>
          <p:cNvPr name="TextBox 5" id="5"/>
          <p:cNvSpPr txBox="true"/>
          <p:nvPr/>
        </p:nvSpPr>
        <p:spPr>
          <a:xfrm rot="0">
            <a:off x="838200" y="598154"/>
            <a:ext cx="10253750" cy="1196072"/>
          </a:xfrm>
          <a:prstGeom prst="rect">
            <a:avLst/>
          </a:prstGeom>
        </p:spPr>
        <p:txBody>
          <a:bodyPr anchor="t" rtlCol="false" tIns="0" lIns="0" bIns="0" rIns="0">
            <a:spAutoFit/>
          </a:bodyPr>
          <a:lstStyle/>
          <a:p>
            <a:pPr algn="l">
              <a:lnSpc>
                <a:spcPts val="7920"/>
              </a:lnSpc>
            </a:pPr>
            <a:r>
              <a:rPr lang="en-US" sz="6600">
                <a:solidFill>
                  <a:srgbClr val="F59D46"/>
                </a:solidFill>
                <a:latin typeface="Impact"/>
                <a:ea typeface="Impact"/>
                <a:cs typeface="Impact"/>
                <a:sym typeface="Impact"/>
              </a:rPr>
              <a:t>BOMENPLANNER &amp; APP</a:t>
            </a:r>
          </a:p>
        </p:txBody>
      </p:sp>
      <p:grpSp>
        <p:nvGrpSpPr>
          <p:cNvPr name="Group 6" id="6"/>
          <p:cNvGrpSpPr>
            <a:grpSpLocks noChangeAspect="true"/>
          </p:cNvGrpSpPr>
          <p:nvPr/>
        </p:nvGrpSpPr>
        <p:grpSpPr>
          <a:xfrm rot="0">
            <a:off x="8558725" y="0"/>
            <a:ext cx="10637165" cy="10493163"/>
            <a:chOff x="0" y="0"/>
            <a:chExt cx="2434438" cy="2401481"/>
          </a:xfrm>
        </p:grpSpPr>
        <p:sp>
          <p:nvSpPr>
            <p:cNvPr name="Freeform 7" id="7"/>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26031" r="0" b="-26031"/>
              </a:stretch>
            </a:blipFill>
          </p:spPr>
        </p:sp>
      </p:grpSp>
      <p:sp>
        <p:nvSpPr>
          <p:cNvPr name="Freeform 8" id="8"/>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1145252" y="1986165"/>
            <a:ext cx="8959346" cy="69818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Natuurgebieden en stadsparken: uitdunnen, </a:t>
            </a:r>
          </a:p>
          <a:p>
            <a:pPr algn="l" marL="542925" indent="-271462" lvl="1">
              <a:lnSpc>
                <a:spcPts val="4200"/>
              </a:lnSpc>
            </a:pPr>
            <a:r>
              <a:rPr lang="en-US" sz="3000">
                <a:solidFill>
                  <a:srgbClr val="000000"/>
                </a:solidFill>
                <a:latin typeface="Arial"/>
                <a:ea typeface="Arial"/>
                <a:cs typeface="Arial"/>
                <a:sym typeface="Arial"/>
              </a:rPr>
              <a:t>opschot, te dicht bij pad, ongewenste soorten</a:t>
            </a:r>
          </a:p>
          <a:p>
            <a:pPr algn="l" marL="542925" indent="-271462" lvl="1">
              <a:lnSpc>
                <a:spcPts val="4200"/>
              </a:lnSpc>
              <a:buFont typeface="Arial"/>
              <a:buChar char="•"/>
            </a:pPr>
            <a:r>
              <a:rPr lang="en-US" sz="3000">
                <a:solidFill>
                  <a:srgbClr val="000000"/>
                </a:solidFill>
                <a:latin typeface="Arial"/>
                <a:ea typeface="Arial"/>
                <a:cs typeface="Arial"/>
                <a:sym typeface="Arial"/>
              </a:rPr>
              <a:t>G</a:t>
            </a:r>
            <a:r>
              <a:rPr lang="en-US" sz="3000">
                <a:solidFill>
                  <a:srgbClr val="000000"/>
                </a:solidFill>
                <a:latin typeface="Arial"/>
                <a:ea typeface="Arial"/>
                <a:cs typeface="Arial"/>
                <a:sym typeface="Arial"/>
              </a:rPr>
              <a:t>em</a:t>
            </a:r>
            <a:r>
              <a:rPr lang="en-US" sz="3000">
                <a:solidFill>
                  <a:srgbClr val="000000"/>
                </a:solidFill>
                <a:latin typeface="Arial"/>
                <a:ea typeface="Arial"/>
                <a:cs typeface="Arial"/>
                <a:sym typeface="Arial"/>
              </a:rPr>
              <a:t>eente groenbeheer, </a:t>
            </a:r>
          </a:p>
          <a:p>
            <a:pPr algn="l" marL="542925" indent="-271462" lvl="1">
              <a:lnSpc>
                <a:spcPts val="4200"/>
              </a:lnSpc>
            </a:pPr>
            <a:r>
              <a:rPr lang="en-US" sz="3000">
                <a:solidFill>
                  <a:srgbClr val="000000"/>
                </a:solidFill>
                <a:latin typeface="Arial"/>
                <a:ea typeface="Arial"/>
                <a:cs typeface="Arial"/>
                <a:sym typeface="Arial"/>
              </a:rPr>
              <a:t>Staatsbosbeheer, Landschappen, Struikroven, Natuurmonumenten</a:t>
            </a:r>
          </a:p>
          <a:p>
            <a:pPr algn="l" marL="542925" indent="-271462" lvl="1">
              <a:lnSpc>
                <a:spcPts val="4200"/>
              </a:lnSpc>
              <a:buFont typeface="Arial"/>
              <a:buChar char="•"/>
            </a:pPr>
            <a:r>
              <a:rPr lang="en-US" sz="3000">
                <a:solidFill>
                  <a:srgbClr val="000000"/>
                </a:solidFill>
                <a:latin typeface="Arial"/>
                <a:ea typeface="Arial"/>
                <a:cs typeface="Arial"/>
                <a:sym typeface="Arial"/>
              </a:rPr>
              <a:t>Landgoederen: helpen met achterstallig onderhoud</a:t>
            </a:r>
          </a:p>
          <a:p>
            <a:pPr algn="l" marL="542925" indent="-271462" lvl="1">
              <a:lnSpc>
                <a:spcPts val="4200"/>
              </a:lnSpc>
              <a:buFont typeface="Arial"/>
              <a:buChar char="•"/>
            </a:pPr>
            <a:r>
              <a:rPr lang="en-US" sz="3000">
                <a:solidFill>
                  <a:srgbClr val="000000"/>
                </a:solidFill>
                <a:latin typeface="Arial"/>
                <a:ea typeface="Arial"/>
                <a:cs typeface="Arial"/>
                <a:sym typeface="Arial"/>
              </a:rPr>
              <a:t>Achtertuinen:  doneer-een-zaailing</a:t>
            </a:r>
          </a:p>
          <a:p>
            <a:pPr algn="l" marL="542925" indent="-271462" lvl="1">
              <a:lnSpc>
                <a:spcPts val="4200"/>
              </a:lnSpc>
              <a:buFont typeface="Arial"/>
              <a:buChar char="•"/>
            </a:pPr>
            <a:r>
              <a:rPr lang="en-US" sz="3000">
                <a:solidFill>
                  <a:srgbClr val="000000"/>
                </a:solidFill>
                <a:latin typeface="Arial"/>
                <a:ea typeface="Arial"/>
                <a:cs typeface="Arial"/>
                <a:sym typeface="Arial"/>
              </a:rPr>
              <a:t>Bouwterreinen (braakliggend terrein)</a:t>
            </a:r>
          </a:p>
          <a:p>
            <a:pPr algn="l" marL="542925" indent="-271462" lvl="1">
              <a:lnSpc>
                <a:spcPts val="4200"/>
              </a:lnSpc>
              <a:buFont typeface="Arial"/>
              <a:buChar char="•"/>
            </a:pPr>
            <a:r>
              <a:rPr lang="en-US" sz="3000">
                <a:solidFill>
                  <a:srgbClr val="000000"/>
                </a:solidFill>
                <a:latin typeface="Arial"/>
                <a:ea typeface="Arial"/>
                <a:cs typeface="Arial"/>
                <a:sym typeface="Arial"/>
              </a:rPr>
              <a:t>Bungalowparken, campings</a:t>
            </a:r>
          </a:p>
          <a:p>
            <a:pPr algn="l" marL="542925" indent="-271462" lvl="1">
              <a:lnSpc>
                <a:spcPts val="4200"/>
              </a:lnSpc>
              <a:buFont typeface="Arial"/>
              <a:buChar char="•"/>
            </a:pPr>
            <a:r>
              <a:rPr lang="en-US" sz="3000">
                <a:solidFill>
                  <a:srgbClr val="000000"/>
                </a:solidFill>
                <a:latin typeface="Arial"/>
                <a:ea typeface="Arial"/>
                <a:cs typeface="Arial"/>
                <a:sym typeface="Arial"/>
              </a:rPr>
              <a:t>Wegbermen</a:t>
            </a:r>
          </a:p>
          <a:p>
            <a:pPr algn="l" marL="542925" indent="-271462" lvl="1">
              <a:lnSpc>
                <a:spcPts val="4200"/>
              </a:lnSpc>
              <a:buFont typeface="Arial"/>
              <a:buChar char="•"/>
            </a:pPr>
            <a:r>
              <a:rPr lang="en-US" sz="3000">
                <a:solidFill>
                  <a:srgbClr val="000000"/>
                </a:solidFill>
                <a:latin typeface="Arial"/>
                <a:ea typeface="Arial"/>
                <a:cs typeface="Arial"/>
                <a:sym typeface="Arial"/>
              </a:rPr>
              <a:t>Knotploegen</a:t>
            </a:r>
          </a:p>
          <a:p>
            <a:pPr algn="l" marL="542925" indent="-271462" lvl="1">
              <a:lnSpc>
                <a:spcPts val="4200"/>
              </a:lnSpc>
              <a:buFont typeface="Arial"/>
              <a:buChar char="•"/>
            </a:pPr>
            <a:r>
              <a:rPr lang="en-US" sz="3000">
                <a:solidFill>
                  <a:srgbClr val="000000"/>
                </a:solidFill>
                <a:latin typeface="Arial"/>
                <a:ea typeface="Arial"/>
                <a:cs typeface="Arial"/>
                <a:sym typeface="Arial"/>
              </a:rPr>
              <a:t>Restpartijen van kwekers</a:t>
            </a:r>
          </a:p>
        </p:txBody>
      </p:sp>
      <p:grpSp>
        <p:nvGrpSpPr>
          <p:cNvPr name="Group 5" id="5"/>
          <p:cNvGrpSpPr/>
          <p:nvPr/>
        </p:nvGrpSpPr>
        <p:grpSpPr>
          <a:xfrm rot="0">
            <a:off x="1040477" y="800102"/>
            <a:ext cx="8854261" cy="1186815"/>
            <a:chOff x="0" y="0"/>
            <a:chExt cx="11805682" cy="1582420"/>
          </a:xfrm>
        </p:grpSpPr>
        <p:sp>
          <p:nvSpPr>
            <p:cNvPr name="Freeform 6" id="6"/>
            <p:cNvSpPr/>
            <p:nvPr/>
          </p:nvSpPr>
          <p:spPr>
            <a:xfrm flipH="false" flipV="false" rot="0">
              <a:off x="0" y="0"/>
              <a:ext cx="11805682" cy="1582420"/>
            </a:xfrm>
            <a:custGeom>
              <a:avLst/>
              <a:gdLst/>
              <a:ahLst/>
              <a:cxnLst/>
              <a:rect r="r" b="b" t="t" l="l"/>
              <a:pathLst>
                <a:path h="1582420" w="11805682">
                  <a:moveTo>
                    <a:pt x="0" y="0"/>
                  </a:moveTo>
                  <a:lnTo>
                    <a:pt x="11805682" y="0"/>
                  </a:lnTo>
                  <a:lnTo>
                    <a:pt x="11805682" y="1582420"/>
                  </a:lnTo>
                  <a:lnTo>
                    <a:pt x="0" y="1582420"/>
                  </a:lnTo>
                  <a:close/>
                </a:path>
              </a:pathLst>
            </a:custGeom>
            <a:solidFill>
              <a:srgbClr val="000000">
                <a:alpha val="0"/>
              </a:srgbClr>
            </a:solidFill>
          </p:spPr>
        </p:sp>
        <p:sp>
          <p:nvSpPr>
            <p:cNvPr name="TextBox 7" id="7"/>
            <p:cNvSpPr txBox="true"/>
            <p:nvPr/>
          </p:nvSpPr>
          <p:spPr>
            <a:xfrm>
              <a:off x="0" y="9525"/>
              <a:ext cx="11805682"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OOGSTLOCATIES</a:t>
              </a:r>
            </a:p>
          </p:txBody>
        </p:sp>
      </p:grpSp>
      <p:grpSp>
        <p:nvGrpSpPr>
          <p:cNvPr name="Group 8" id="8"/>
          <p:cNvGrpSpPr>
            <a:grpSpLocks noChangeAspect="true"/>
          </p:cNvGrpSpPr>
          <p:nvPr/>
        </p:nvGrpSpPr>
        <p:grpSpPr>
          <a:xfrm rot="0">
            <a:off x="9144000"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17457" t="0" r="-30820"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040477" y="885075"/>
            <a:ext cx="9304961" cy="1186815"/>
            <a:chOff x="0" y="0"/>
            <a:chExt cx="12406615" cy="1582420"/>
          </a:xfrm>
        </p:grpSpPr>
        <p:sp>
          <p:nvSpPr>
            <p:cNvPr name="Freeform 5" id="5"/>
            <p:cNvSpPr/>
            <p:nvPr/>
          </p:nvSpPr>
          <p:spPr>
            <a:xfrm flipH="false" flipV="false" rot="0">
              <a:off x="0" y="0"/>
              <a:ext cx="12406614" cy="1582420"/>
            </a:xfrm>
            <a:custGeom>
              <a:avLst/>
              <a:gdLst/>
              <a:ahLst/>
              <a:cxnLst/>
              <a:rect r="r" b="b" t="t" l="l"/>
              <a:pathLst>
                <a:path h="1582420" w="12406614">
                  <a:moveTo>
                    <a:pt x="0" y="0"/>
                  </a:moveTo>
                  <a:lnTo>
                    <a:pt x="12406614" y="0"/>
                  </a:lnTo>
                  <a:lnTo>
                    <a:pt x="12406614" y="1582420"/>
                  </a:lnTo>
                  <a:lnTo>
                    <a:pt x="0" y="1582420"/>
                  </a:lnTo>
                  <a:close/>
                </a:path>
              </a:pathLst>
            </a:custGeom>
            <a:solidFill>
              <a:srgbClr val="000000">
                <a:alpha val="0"/>
              </a:srgbClr>
            </a:solidFill>
          </p:spPr>
        </p:sp>
        <p:sp>
          <p:nvSpPr>
            <p:cNvPr name="TextBox 6" id="6"/>
            <p:cNvSpPr txBox="true"/>
            <p:nvPr/>
          </p:nvSpPr>
          <p:spPr>
            <a:xfrm>
              <a:off x="0" y="9525"/>
              <a:ext cx="12406615"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WELKE SOORTEN OOGSTEN WIJ?</a:t>
              </a:r>
            </a:p>
          </p:txBody>
        </p:sp>
      </p:grpSp>
      <p:grpSp>
        <p:nvGrpSpPr>
          <p:cNvPr name="Group 7" id="7"/>
          <p:cNvGrpSpPr>
            <a:grpSpLocks noChangeAspect="true"/>
          </p:cNvGrpSpPr>
          <p:nvPr/>
        </p:nvGrpSpPr>
        <p:grpSpPr>
          <a:xfrm rot="0">
            <a:off x="9667056"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1581" r="0" b="-50481"/>
              </a:stretch>
            </a:blipFill>
          </p:spPr>
        </p:sp>
      </p:grpSp>
      <p:sp>
        <p:nvSpPr>
          <p:cNvPr name="TextBox 9" id="9"/>
          <p:cNvSpPr txBox="true"/>
          <p:nvPr/>
        </p:nvSpPr>
        <p:spPr>
          <a:xfrm rot="0">
            <a:off x="1078577" y="2272602"/>
            <a:ext cx="8312254" cy="64484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We oogsten alles, maar delen vooral inheems uit. Een win-win voor terreinbeheer en maatschappij!</a:t>
            </a:r>
          </a:p>
          <a:p>
            <a:pPr algn="l" marL="542925" indent="-271462" lvl="1">
              <a:lnSpc>
                <a:spcPts val="4200"/>
              </a:lnSpc>
              <a:buFont typeface="Arial"/>
              <a:buChar char="•"/>
            </a:pPr>
            <a:r>
              <a:rPr lang="en-US" sz="3000">
                <a:solidFill>
                  <a:srgbClr val="001E2E"/>
                </a:solidFill>
                <a:latin typeface="Arial"/>
                <a:ea typeface="Arial"/>
                <a:cs typeface="Arial"/>
                <a:sym typeface="Arial"/>
              </a:rPr>
              <a:t>Praktijk: 90% inheems, tot 150 verschillende soorten</a:t>
            </a:r>
          </a:p>
          <a:p>
            <a:pPr algn="l" marL="542925" indent="-271462" lvl="1">
              <a:lnSpc>
                <a:spcPts val="4200"/>
              </a:lnSpc>
              <a:buFont typeface="Arial"/>
              <a:buChar char="•"/>
            </a:pPr>
            <a:r>
              <a:rPr lang="en-US" sz="3000">
                <a:solidFill>
                  <a:srgbClr val="001E2E"/>
                </a:solidFill>
                <a:latin typeface="Arial"/>
                <a:ea typeface="Arial"/>
                <a:cs typeface="Arial"/>
                <a:sym typeface="Arial"/>
              </a:rPr>
              <a:t>Niet inheems? Dan naar voedselbos of achtertuin</a:t>
            </a:r>
          </a:p>
          <a:p>
            <a:pPr algn="l" marL="542925" indent="-271462" lvl="1">
              <a:lnSpc>
                <a:spcPts val="4200"/>
              </a:lnSpc>
              <a:buFont typeface="Arial"/>
              <a:buChar char="•"/>
            </a:pPr>
            <a:r>
              <a:rPr lang="en-US" sz="3000">
                <a:solidFill>
                  <a:srgbClr val="001E2E"/>
                </a:solidFill>
                <a:latin typeface="Arial"/>
                <a:ea typeface="Arial"/>
                <a:cs typeface="Arial"/>
                <a:sym typeface="Arial"/>
              </a:rPr>
              <a:t>Invasieve exoot? Op takkenril of afvoeren</a:t>
            </a:r>
          </a:p>
          <a:p>
            <a:pPr algn="l" marL="542925" indent="-271462" lvl="1">
              <a:lnSpc>
                <a:spcPts val="4200"/>
              </a:lnSpc>
              <a:buFont typeface="Arial"/>
              <a:buChar char="•"/>
            </a:pPr>
            <a:r>
              <a:rPr lang="en-US" sz="3000">
                <a:solidFill>
                  <a:srgbClr val="001E2E"/>
                </a:solidFill>
                <a:latin typeface="Arial"/>
                <a:ea typeface="Arial"/>
                <a:cs typeface="Arial"/>
                <a:sym typeface="Arial"/>
              </a:rPr>
              <a:t>De mooiste zaailingen laten we staan</a:t>
            </a:r>
          </a:p>
          <a:p>
            <a:pPr algn="l" marL="542925" indent="-271462" lvl="1">
              <a:lnSpc>
                <a:spcPts val="4200"/>
              </a:lnSpc>
              <a:buFont typeface="Arial"/>
              <a:buChar char="•"/>
            </a:pPr>
            <a:r>
              <a:rPr lang="en-US" sz="3000">
                <a:solidFill>
                  <a:srgbClr val="001E2E"/>
                </a:solidFill>
                <a:latin typeface="Arial"/>
                <a:ea typeface="Arial"/>
                <a:cs typeface="Arial"/>
                <a:sym typeface="Arial"/>
              </a:rPr>
              <a:t>Knie tot manshoogte (50cm tot 2 meter)</a:t>
            </a:r>
          </a:p>
          <a:p>
            <a:pPr algn="l" marL="542925" indent="-271462" lvl="1">
              <a:lnSpc>
                <a:spcPts val="4200"/>
              </a:lnSpc>
              <a:buFont typeface="Arial"/>
              <a:buChar char="•"/>
            </a:pPr>
            <a:r>
              <a:rPr lang="en-US" sz="3000">
                <a:solidFill>
                  <a:srgbClr val="001E2E"/>
                </a:solidFill>
                <a:latin typeface="Arial"/>
                <a:ea typeface="Arial"/>
                <a:cs typeface="Arial"/>
                <a:sym typeface="Arial"/>
              </a:rPr>
              <a:t>Zonder kluit </a:t>
            </a:r>
          </a:p>
          <a:p>
            <a:pPr algn="l" marL="542925" indent="-271462" lvl="1">
              <a:lnSpc>
                <a:spcPts val="4200"/>
              </a:lnSpc>
              <a:buFont typeface="Arial"/>
              <a:buChar char="•"/>
            </a:pPr>
            <a:r>
              <a:rPr lang="en-US" sz="3000">
                <a:solidFill>
                  <a:srgbClr val="001E2E"/>
                </a:solidFill>
                <a:latin typeface="Arial"/>
                <a:ea typeface="Arial"/>
                <a:cs typeface="Arial"/>
                <a:sym typeface="Arial"/>
              </a:rPr>
              <a:t>Ook stekken van Wilg, Vlier, Vijg en Populier</a:t>
            </a: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5760422" y="495012"/>
            <a:ext cx="12001500" cy="1638876"/>
            <a:chOff x="0" y="0"/>
            <a:chExt cx="16002000" cy="2185168"/>
          </a:xfrm>
        </p:grpSpPr>
        <p:sp>
          <p:nvSpPr>
            <p:cNvPr name="Freeform 4" id="4"/>
            <p:cNvSpPr/>
            <p:nvPr/>
          </p:nvSpPr>
          <p:spPr>
            <a:xfrm flipH="false" flipV="false" rot="0">
              <a:off x="0" y="0"/>
              <a:ext cx="16002000" cy="2185168"/>
            </a:xfrm>
            <a:custGeom>
              <a:avLst/>
              <a:gdLst/>
              <a:ahLst/>
              <a:cxnLst/>
              <a:rect r="r" b="b" t="t" l="l"/>
              <a:pathLst>
                <a:path h="2185168" w="16002000">
                  <a:moveTo>
                    <a:pt x="0" y="0"/>
                  </a:moveTo>
                  <a:lnTo>
                    <a:pt x="16002000" y="0"/>
                  </a:lnTo>
                  <a:lnTo>
                    <a:pt x="16002000" y="2185168"/>
                  </a:lnTo>
                  <a:lnTo>
                    <a:pt x="0" y="2185168"/>
                  </a:lnTo>
                  <a:close/>
                </a:path>
              </a:pathLst>
            </a:custGeom>
            <a:solidFill>
              <a:srgbClr val="000000">
                <a:alpha val="0"/>
              </a:srgbClr>
            </a:solidFill>
          </p:spPr>
        </p:sp>
        <p:sp>
          <p:nvSpPr>
            <p:cNvPr name="TextBox 5" id="5"/>
            <p:cNvSpPr txBox="true"/>
            <p:nvPr/>
          </p:nvSpPr>
          <p:spPr>
            <a:xfrm>
              <a:off x="0" y="-57150"/>
              <a:ext cx="16002000" cy="2242318"/>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WAAR KOMEN DE BOMEN TERECHT?</a:t>
              </a:r>
            </a:p>
          </p:txBody>
        </p:sp>
      </p:grpSp>
      <p:sp>
        <p:nvSpPr>
          <p:cNvPr name="TextBox 6" id="6"/>
          <p:cNvSpPr txBox="true"/>
          <p:nvPr/>
        </p:nvSpPr>
        <p:spPr>
          <a:xfrm rot="0">
            <a:off x="5457027" y="2057378"/>
            <a:ext cx="12467749" cy="46386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Bij voorkeur worden de zaailingen direct geplant (opgehaald door een plantlocatie)</a:t>
            </a:r>
          </a:p>
          <a:p>
            <a:pPr algn="l" marL="542925" indent="-271462" lvl="1">
              <a:lnSpc>
                <a:spcPts val="3600"/>
              </a:lnSpc>
              <a:buFont typeface="Arial"/>
              <a:buChar char="•"/>
            </a:pPr>
            <a:r>
              <a:rPr lang="en-US" sz="3000">
                <a:solidFill>
                  <a:srgbClr val="000000"/>
                </a:solidFill>
                <a:latin typeface="Arial"/>
                <a:ea typeface="Arial"/>
                <a:cs typeface="Arial"/>
                <a:sym typeface="Arial"/>
              </a:rPr>
              <a:t>In een Bomenhub (tijdelijke inkuilplek)</a:t>
            </a:r>
          </a:p>
          <a:p>
            <a:pPr algn="l" marL="542925" indent="-271462" lvl="1">
              <a:lnSpc>
                <a:spcPts val="3600"/>
              </a:lnSpc>
              <a:buFont typeface="Arial"/>
              <a:buChar char="•"/>
            </a:pPr>
            <a:r>
              <a:rPr lang="en-US" sz="3000">
                <a:solidFill>
                  <a:srgbClr val="000000"/>
                </a:solidFill>
                <a:latin typeface="Arial"/>
                <a:ea typeface="Arial"/>
                <a:cs typeface="Arial"/>
                <a:sym typeface="Arial"/>
              </a:rPr>
              <a:t>Vanuit een bomenhub worden de zaailingen gratis uitgedeeld aan iedereen die wil planten (middels uitdeeldagen)</a:t>
            </a:r>
          </a:p>
          <a:p>
            <a:pPr algn="l" marL="542925" indent="-271462" lvl="1">
              <a:lnSpc>
                <a:spcPts val="3600"/>
              </a:lnSpc>
              <a:buFont typeface="Arial"/>
              <a:buChar char="•"/>
            </a:pPr>
            <a:r>
              <a:rPr lang="en-US" sz="3000">
                <a:solidFill>
                  <a:srgbClr val="231F20"/>
                </a:solidFill>
                <a:latin typeface="Arial"/>
                <a:ea typeface="Arial"/>
                <a:cs typeface="Arial"/>
                <a:sym typeface="Arial"/>
              </a:rPr>
              <a:t>De best passende plek per boom =&gt;</a:t>
            </a:r>
          </a:p>
          <a:p>
            <a:pPr algn="l">
              <a:lnSpc>
                <a:spcPts val="3600"/>
              </a:lnSpc>
            </a:pP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  </a:t>
            </a:r>
            <a:r>
              <a:rPr lang="en-US" b="true" sz="3000" u="sng">
                <a:solidFill>
                  <a:srgbClr val="0563C1"/>
                </a:solidFill>
                <a:latin typeface="Arial Bold"/>
                <a:ea typeface="Arial Bold"/>
                <a:cs typeface="Arial Bold"/>
                <a:sym typeface="Arial Bold"/>
                <a:hlinkClick r:id="rId5" tooltip="https://bomenplanner.meerbomen.nu/bomenvinder"/>
              </a:rPr>
              <a:t>bomenplanner.meerbomen.nu/bomenvinder</a:t>
            </a:r>
            <a:r>
              <a:rPr lang="en-US" sz="3000" b="true">
                <a:solidFill>
                  <a:srgbClr val="000000"/>
                </a:solidFill>
                <a:latin typeface="Arial Bold"/>
                <a:ea typeface="Arial Bold"/>
                <a:cs typeface="Arial Bold"/>
                <a:sym typeface="Arial Bold"/>
              </a:rPr>
              <a:t> </a:t>
            </a:r>
          </a:p>
          <a:p>
            <a:pPr algn="l" marL="542925" indent="-271462" lvl="1">
              <a:lnSpc>
                <a:spcPts val="3600"/>
              </a:lnSpc>
            </a:pPr>
          </a:p>
          <a:p>
            <a:pPr algn="l" marL="542925" indent="-271462" lvl="1">
              <a:lnSpc>
                <a:spcPts val="3600"/>
              </a:lnSpc>
            </a:pPr>
            <a:r>
              <a:rPr lang="en-US" b="true" sz="3000">
                <a:solidFill>
                  <a:srgbClr val="000000"/>
                </a:solidFill>
                <a:latin typeface="Arial Bold"/>
                <a:ea typeface="Arial Bold"/>
                <a:cs typeface="Arial Bold"/>
                <a:sym typeface="Arial Bold"/>
              </a:rPr>
              <a:t>Plantlocaties zijn:</a:t>
            </a:r>
          </a:p>
          <a:p>
            <a:pPr algn="l" marL="542925" indent="-271462" lvl="1">
              <a:lnSpc>
                <a:spcPts val="3600"/>
              </a:lnSpc>
            </a:pPr>
          </a:p>
        </p:txBody>
      </p:sp>
      <p:sp>
        <p:nvSpPr>
          <p:cNvPr name="Freeform 7" id="7"/>
          <p:cNvSpPr/>
          <p:nvPr/>
        </p:nvSpPr>
        <p:spPr>
          <a:xfrm flipH="false" flipV="false" rot="0">
            <a:off x="223167" y="491716"/>
            <a:ext cx="3978797" cy="5804760"/>
          </a:xfrm>
          <a:custGeom>
            <a:avLst/>
            <a:gdLst/>
            <a:ahLst/>
            <a:cxnLst/>
            <a:rect r="r" b="b" t="t" l="l"/>
            <a:pathLst>
              <a:path h="5804760" w="3978797">
                <a:moveTo>
                  <a:pt x="0" y="0"/>
                </a:moveTo>
                <a:lnTo>
                  <a:pt x="3978797" y="0"/>
                </a:lnTo>
                <a:lnTo>
                  <a:pt x="3978797" y="5804760"/>
                </a:lnTo>
                <a:lnTo>
                  <a:pt x="0" y="5804760"/>
                </a:lnTo>
                <a:lnTo>
                  <a:pt x="0" y="0"/>
                </a:lnTo>
                <a:close/>
              </a:path>
            </a:pathLst>
          </a:custGeom>
          <a:blipFill>
            <a:blip r:embed="rId6"/>
            <a:stretch>
              <a:fillRect l="0" t="0" r="0" b="0"/>
            </a:stretch>
          </a:blipFill>
        </p:spPr>
      </p:sp>
      <p:sp>
        <p:nvSpPr>
          <p:cNvPr name="Freeform 8" id="8"/>
          <p:cNvSpPr/>
          <p:nvPr/>
        </p:nvSpPr>
        <p:spPr>
          <a:xfrm flipH="false" flipV="false" rot="0">
            <a:off x="1755611" y="4410052"/>
            <a:ext cx="3701416" cy="5530849"/>
          </a:xfrm>
          <a:custGeom>
            <a:avLst/>
            <a:gdLst/>
            <a:ahLst/>
            <a:cxnLst/>
            <a:rect r="r" b="b" t="t" l="l"/>
            <a:pathLst>
              <a:path h="5530849" w="3701416">
                <a:moveTo>
                  <a:pt x="0" y="0"/>
                </a:moveTo>
                <a:lnTo>
                  <a:pt x="3701416" y="0"/>
                </a:lnTo>
                <a:lnTo>
                  <a:pt x="3701416" y="5530849"/>
                </a:lnTo>
                <a:lnTo>
                  <a:pt x="0" y="5530849"/>
                </a:lnTo>
                <a:lnTo>
                  <a:pt x="0" y="0"/>
                </a:lnTo>
                <a:close/>
              </a:path>
            </a:pathLst>
          </a:custGeom>
          <a:blipFill>
            <a:blip r:embed="rId7"/>
            <a:stretch>
              <a:fillRect l="0" t="0" r="0" b="0"/>
            </a:stretch>
          </a:blipFill>
        </p:spPr>
      </p:sp>
      <p:sp>
        <p:nvSpPr>
          <p:cNvPr name="TextBox 9" id="9"/>
          <p:cNvSpPr txBox="true"/>
          <p:nvPr/>
        </p:nvSpPr>
        <p:spPr>
          <a:xfrm rot="0">
            <a:off x="5457027" y="6229801"/>
            <a:ext cx="13141869" cy="37242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Achtertuinen/balkon/geveltuinen</a:t>
            </a:r>
          </a:p>
          <a:p>
            <a:pPr algn="l" marL="542925" indent="-271462" lvl="1">
              <a:lnSpc>
                <a:spcPts val="3600"/>
              </a:lnSpc>
              <a:buFont typeface="Arial"/>
              <a:buChar char="•"/>
            </a:pPr>
            <a:r>
              <a:rPr lang="en-US" sz="3000">
                <a:solidFill>
                  <a:srgbClr val="000000"/>
                </a:solidFill>
                <a:latin typeface="Arial"/>
                <a:ea typeface="Arial"/>
                <a:cs typeface="Arial"/>
                <a:sym typeface="Arial"/>
              </a:rPr>
              <a:t>Landgoederen</a:t>
            </a:r>
          </a:p>
          <a:p>
            <a:pPr algn="l" marL="542925" indent="-271462" lvl="1">
              <a:lnSpc>
                <a:spcPts val="3600"/>
              </a:lnSpc>
              <a:buFont typeface="Arial"/>
              <a:buChar char="•"/>
            </a:pPr>
            <a:r>
              <a:rPr lang="en-US" sz="3000">
                <a:solidFill>
                  <a:srgbClr val="000000"/>
                </a:solidFill>
                <a:latin typeface="Arial"/>
                <a:ea typeface="Arial"/>
                <a:cs typeface="Arial"/>
                <a:sym typeface="Arial"/>
              </a:rPr>
              <a:t>Boerenerven</a:t>
            </a:r>
          </a:p>
          <a:p>
            <a:pPr algn="l" marL="542925" indent="-271462" lvl="1">
              <a:lnSpc>
                <a:spcPts val="3600"/>
              </a:lnSpc>
              <a:buFont typeface="Arial"/>
              <a:buChar char="•"/>
            </a:pPr>
            <a:r>
              <a:rPr lang="en-US" sz="3000">
                <a:solidFill>
                  <a:srgbClr val="000000"/>
                </a:solidFill>
                <a:latin typeface="Arial"/>
                <a:ea typeface="Arial"/>
                <a:cs typeface="Arial"/>
                <a:sym typeface="Arial"/>
              </a:rPr>
              <a:t>Voedselbossen</a:t>
            </a:r>
          </a:p>
          <a:p>
            <a:pPr algn="l" marL="542925" indent="-271462" lvl="1">
              <a:lnSpc>
                <a:spcPts val="3600"/>
              </a:lnSpc>
              <a:buFont typeface="Arial"/>
              <a:buChar char="•"/>
            </a:pPr>
            <a:r>
              <a:rPr lang="en-US" sz="3000">
                <a:solidFill>
                  <a:srgbClr val="000000"/>
                </a:solidFill>
                <a:latin typeface="Arial"/>
                <a:ea typeface="Arial"/>
                <a:cs typeface="Arial"/>
                <a:sym typeface="Arial"/>
              </a:rPr>
              <a:t>Groene initiatieven</a:t>
            </a:r>
          </a:p>
          <a:p>
            <a:pPr algn="l" marL="542925" indent="-271462" lvl="1">
              <a:lnSpc>
                <a:spcPts val="3600"/>
              </a:lnSpc>
              <a:buFont typeface="Arial"/>
              <a:buChar char="•"/>
            </a:pPr>
            <a:r>
              <a:rPr lang="en-US" sz="3000">
                <a:solidFill>
                  <a:srgbClr val="000000"/>
                </a:solidFill>
                <a:latin typeface="Arial"/>
                <a:ea typeface="Arial"/>
                <a:cs typeface="Arial"/>
                <a:sym typeface="Arial"/>
              </a:rPr>
              <a:t>Landschapselementen terugbrengen</a:t>
            </a:r>
          </a:p>
          <a:p>
            <a:pPr algn="l" marL="542925" indent="-271462" lvl="1">
              <a:lnSpc>
                <a:spcPts val="3600"/>
              </a:lnSpc>
              <a:buFont typeface="Arial"/>
              <a:buChar char="•"/>
            </a:pPr>
            <a:r>
              <a:rPr lang="en-US" sz="3000">
                <a:solidFill>
                  <a:srgbClr val="000000"/>
                </a:solidFill>
                <a:latin typeface="Arial"/>
                <a:ea typeface="Arial"/>
                <a:cs typeface="Arial"/>
                <a:sym typeface="Arial"/>
              </a:rPr>
              <a:t>Schoolpleinen</a:t>
            </a:r>
          </a:p>
          <a:p>
            <a:pPr algn="l" marL="542925" indent="-271462" lvl="1">
              <a:lnSpc>
                <a:spcPts val="3600"/>
              </a:lnSpc>
              <a:buFont typeface="Arial"/>
              <a:buChar char="•"/>
            </a:pPr>
            <a:r>
              <a:rPr lang="en-US" sz="3000">
                <a:solidFill>
                  <a:srgbClr val="000000"/>
                </a:solidFill>
                <a:latin typeface="Arial"/>
                <a:ea typeface="Arial"/>
                <a:cs typeface="Arial"/>
                <a:sym typeface="Arial"/>
              </a:rPr>
              <a:t>Bedrijventerreinen</a:t>
            </a:r>
          </a:p>
        </p:txBody>
      </p:sp>
      <p:sp>
        <p:nvSpPr>
          <p:cNvPr name="Freeform 10" id="10"/>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72000" y="731742"/>
            <a:ext cx="8421822" cy="2096414"/>
            <a:chOff x="0" y="0"/>
            <a:chExt cx="11229096" cy="2795219"/>
          </a:xfrm>
        </p:grpSpPr>
        <p:sp>
          <p:nvSpPr>
            <p:cNvPr name="Freeform 5" id="5"/>
            <p:cNvSpPr/>
            <p:nvPr/>
          </p:nvSpPr>
          <p:spPr>
            <a:xfrm flipH="false" flipV="false" rot="0">
              <a:off x="0" y="0"/>
              <a:ext cx="11229095" cy="2795219"/>
            </a:xfrm>
            <a:custGeom>
              <a:avLst/>
              <a:gdLst/>
              <a:ahLst/>
              <a:cxnLst/>
              <a:rect r="r" b="b" t="t" l="l"/>
              <a:pathLst>
                <a:path h="2795219" w="11229095">
                  <a:moveTo>
                    <a:pt x="0" y="0"/>
                  </a:moveTo>
                  <a:lnTo>
                    <a:pt x="11229095" y="0"/>
                  </a:lnTo>
                  <a:lnTo>
                    <a:pt x="11229095" y="2795219"/>
                  </a:lnTo>
                  <a:lnTo>
                    <a:pt x="0" y="2795219"/>
                  </a:lnTo>
                  <a:close/>
                </a:path>
              </a:pathLst>
            </a:custGeom>
            <a:solidFill>
              <a:srgbClr val="000000">
                <a:alpha val="0"/>
              </a:srgbClr>
            </a:solidFill>
          </p:spPr>
        </p:sp>
        <p:sp>
          <p:nvSpPr>
            <p:cNvPr name="TextBox 6" id="6"/>
            <p:cNvSpPr txBox="true"/>
            <p:nvPr/>
          </p:nvSpPr>
          <p:spPr>
            <a:xfrm>
              <a:off x="0" y="-57150"/>
              <a:ext cx="11229096" cy="2852369"/>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HOE KAN DE GEMEENTE MEEDOEN?</a:t>
              </a:r>
            </a:p>
          </p:txBody>
        </p:sp>
      </p:grpSp>
      <p:grpSp>
        <p:nvGrpSpPr>
          <p:cNvPr name="Group 7" id="7"/>
          <p:cNvGrpSpPr>
            <a:grpSpLocks noChangeAspect="true"/>
          </p:cNvGrpSpPr>
          <p:nvPr/>
        </p:nvGrpSpPr>
        <p:grpSpPr>
          <a:xfrm rot="0">
            <a:off x="10755897"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44979" t="-12428" r="-21864" b="-330"/>
              </a:stretch>
            </a:blipFill>
          </p:spPr>
        </p:sp>
      </p:grpSp>
      <p:sp>
        <p:nvSpPr>
          <p:cNvPr name="TextBox 9" id="9"/>
          <p:cNvSpPr txBox="true"/>
          <p:nvPr/>
        </p:nvSpPr>
        <p:spPr>
          <a:xfrm rot="0">
            <a:off x="972000" y="3050671"/>
            <a:ext cx="10006509" cy="59150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Met een financiële bijdrage</a:t>
            </a:r>
          </a:p>
          <a:p>
            <a:pPr algn="l" marL="542925" indent="-271462" lvl="1">
              <a:lnSpc>
                <a:spcPts val="4200"/>
              </a:lnSpc>
              <a:buFont typeface="Arial"/>
              <a:buChar char="•"/>
            </a:pPr>
            <a:r>
              <a:rPr lang="en-US" sz="3000">
                <a:solidFill>
                  <a:srgbClr val="000000"/>
                </a:solidFill>
                <a:latin typeface="Arial"/>
                <a:ea typeface="Arial"/>
                <a:cs typeface="Arial"/>
                <a:sym typeface="Arial"/>
              </a:rPr>
              <a:t>Communiceren over Meer Bomen Nu</a:t>
            </a:r>
          </a:p>
          <a:p>
            <a:pPr algn="l" marL="542925" indent="-271462" lvl="1">
              <a:lnSpc>
                <a:spcPts val="4200"/>
              </a:lnSpc>
              <a:buFont typeface="Arial"/>
              <a:buChar char="•"/>
            </a:pPr>
            <a:r>
              <a:rPr lang="en-US" sz="3000">
                <a:solidFill>
                  <a:srgbClr val="000000"/>
                </a:solidFill>
                <a:latin typeface="Arial"/>
                <a:ea typeface="Arial"/>
                <a:cs typeface="Arial"/>
                <a:sym typeface="Arial"/>
              </a:rPr>
              <a:t>Een bomenhub faciliteren (boerenerven, volkstuinen, tuinderijen, schoolpleinen, braakliggend grond, gemeente grond etc.)</a:t>
            </a:r>
          </a:p>
          <a:p>
            <a:pPr algn="l" marL="542925" indent="-271462" lvl="1">
              <a:lnSpc>
                <a:spcPts val="4200"/>
              </a:lnSpc>
              <a:buFont typeface="Arial"/>
              <a:buChar char="•"/>
            </a:pPr>
            <a:r>
              <a:rPr lang="en-US" sz="3000">
                <a:solidFill>
                  <a:srgbClr val="000000"/>
                </a:solidFill>
                <a:latin typeface="Arial"/>
                <a:ea typeface="Arial"/>
                <a:cs typeface="Arial"/>
                <a:sym typeface="Arial"/>
              </a:rPr>
              <a:t>Helpen bij het zoeken naar oogstlocaties</a:t>
            </a:r>
          </a:p>
          <a:p>
            <a:pPr algn="l" marL="542925" indent="-271462" lvl="1">
              <a:lnSpc>
                <a:spcPts val="4200"/>
              </a:lnSpc>
              <a:buFont typeface="Arial"/>
              <a:buChar char="•"/>
            </a:pPr>
            <a:r>
              <a:rPr lang="en-US" sz="3000">
                <a:solidFill>
                  <a:srgbClr val="000000"/>
                </a:solidFill>
                <a:latin typeface="Arial"/>
                <a:ea typeface="Arial"/>
                <a:cs typeface="Arial"/>
                <a:sym typeface="Arial"/>
              </a:rPr>
              <a:t>Het aanleveren van stekken en zaailingen door groenbeheer</a:t>
            </a:r>
          </a:p>
          <a:p>
            <a:pPr algn="l" marL="542925" indent="-271462" lvl="1">
              <a:lnSpc>
                <a:spcPts val="4200"/>
              </a:lnSpc>
              <a:buFont typeface="Arial"/>
              <a:buChar char="•"/>
            </a:pPr>
            <a:r>
              <a:rPr lang="en-US" sz="3000">
                <a:solidFill>
                  <a:srgbClr val="000000"/>
                </a:solidFill>
                <a:latin typeface="Arial"/>
                <a:ea typeface="Arial"/>
                <a:cs typeface="Arial"/>
                <a:sym typeface="Arial"/>
              </a:rPr>
              <a:t>I.s.m. Steenbreek =&gt; </a:t>
            </a:r>
          </a:p>
          <a:p>
            <a:pPr algn="l">
              <a:lnSpc>
                <a:spcPts val="4200"/>
              </a:lnSpc>
            </a:pPr>
            <a:r>
              <a:rPr lang="en-US" sz="3000">
                <a:solidFill>
                  <a:srgbClr val="14B2A8"/>
                </a:solidFill>
                <a:latin typeface="Arial"/>
                <a:ea typeface="Arial"/>
                <a:cs typeface="Arial"/>
                <a:sym typeface="Arial"/>
              </a:rPr>
              <a:t>     </a:t>
            </a:r>
            <a:r>
              <a:rPr lang="en-US" sz="3000" u="sng">
                <a:solidFill>
                  <a:srgbClr val="14B2A8"/>
                </a:solidFill>
                <a:latin typeface="Arial"/>
                <a:ea typeface="Arial"/>
                <a:cs typeface="Arial"/>
                <a:sym typeface="Arial"/>
                <a:hlinkClick r:id="rId7" tooltip="https://plantmee.nl/plant-een-boompje-mee/"/>
              </a:rPr>
              <a:t>plantmee.nl/plant-een-boompje-mee/</a:t>
            </a:r>
            <a:r>
              <a:rPr lang="en-US" sz="3000">
                <a:solidFill>
                  <a:srgbClr val="14B2A8"/>
                </a:solidFill>
                <a:latin typeface="Arial"/>
                <a:ea typeface="Arial"/>
                <a:cs typeface="Arial"/>
                <a:sym typeface="Arial"/>
              </a:rPr>
              <a:t> </a:t>
            </a:r>
          </a:p>
          <a:p>
            <a:pPr algn="l" marL="542925" indent="-271462" lvl="1">
              <a:lnSpc>
                <a:spcPts val="420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742950" y="764997"/>
            <a:ext cx="11651504" cy="1191539"/>
            <a:chOff x="0" y="0"/>
            <a:chExt cx="15535338" cy="1588719"/>
          </a:xfrm>
        </p:grpSpPr>
        <p:sp>
          <p:nvSpPr>
            <p:cNvPr name="Freeform 5" id="5"/>
            <p:cNvSpPr/>
            <p:nvPr/>
          </p:nvSpPr>
          <p:spPr>
            <a:xfrm flipH="false" flipV="false" rot="0">
              <a:off x="0" y="0"/>
              <a:ext cx="15535337" cy="1588719"/>
            </a:xfrm>
            <a:custGeom>
              <a:avLst/>
              <a:gdLst/>
              <a:ahLst/>
              <a:cxnLst/>
              <a:rect r="r" b="b" t="t" l="l"/>
              <a:pathLst>
                <a:path h="1588719" w="15535337">
                  <a:moveTo>
                    <a:pt x="0" y="0"/>
                  </a:moveTo>
                  <a:lnTo>
                    <a:pt x="15535337" y="0"/>
                  </a:lnTo>
                  <a:lnTo>
                    <a:pt x="15535337" y="1588719"/>
                  </a:lnTo>
                  <a:lnTo>
                    <a:pt x="0" y="1588719"/>
                  </a:lnTo>
                  <a:close/>
                </a:path>
              </a:pathLst>
            </a:custGeom>
            <a:solidFill>
              <a:srgbClr val="000000">
                <a:alpha val="0"/>
              </a:srgbClr>
            </a:solidFill>
          </p:spPr>
        </p:sp>
        <p:sp>
          <p:nvSpPr>
            <p:cNvPr name="TextBox 6" id="6"/>
            <p:cNvSpPr txBox="true"/>
            <p:nvPr/>
          </p:nvSpPr>
          <p:spPr>
            <a:xfrm>
              <a:off x="0" y="-57150"/>
              <a:ext cx="15535338" cy="1645869"/>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WAAROM MEEDOEN ALS GEMEENTE?</a:t>
              </a:r>
            </a:p>
          </p:txBody>
        </p:sp>
      </p:grpSp>
      <p:grpSp>
        <p:nvGrpSpPr>
          <p:cNvPr name="Group 7" id="7"/>
          <p:cNvGrpSpPr>
            <a:grpSpLocks noChangeAspect="true"/>
          </p:cNvGrpSpPr>
          <p:nvPr/>
        </p:nvGrpSpPr>
        <p:grpSpPr>
          <a:xfrm rot="0">
            <a:off x="10787259" y="0"/>
            <a:ext cx="10428173" cy="10287000"/>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48277" t="0" r="0" b="0"/>
              </a:stretch>
            </a:blipFill>
          </p:spPr>
        </p:sp>
      </p:grpSp>
      <p:sp>
        <p:nvSpPr>
          <p:cNvPr name="TextBox 9" id="9"/>
          <p:cNvSpPr txBox="true"/>
          <p:nvPr/>
        </p:nvSpPr>
        <p:spPr>
          <a:xfrm rot="0">
            <a:off x="742950" y="2226156"/>
            <a:ext cx="10358783" cy="59150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G</a:t>
            </a:r>
            <a:r>
              <a:rPr lang="en-US" sz="3000">
                <a:solidFill>
                  <a:srgbClr val="000000"/>
                </a:solidFill>
                <a:latin typeface="Arial"/>
                <a:ea typeface="Arial"/>
                <a:cs typeface="Arial"/>
                <a:sym typeface="Arial"/>
              </a:rPr>
              <a:t>emeenten staan voor vele opgaven: bossenstrategie, groen-blauwe dooradering, landbouwtransitie, vergroening van steden tegen hittestress, of groene ambities. Wij kunnen hier een helpende hand in bieden</a:t>
            </a:r>
          </a:p>
          <a:p>
            <a:pPr algn="l" marL="542925" indent="-271462" lvl="1">
              <a:lnSpc>
                <a:spcPts val="4200"/>
              </a:lnSpc>
              <a:buFont typeface="Arial"/>
              <a:buChar char="•"/>
            </a:pPr>
            <a:r>
              <a:rPr lang="en-US" sz="3000">
                <a:solidFill>
                  <a:srgbClr val="000000"/>
                </a:solidFill>
                <a:latin typeface="Arial"/>
                <a:ea typeface="Arial"/>
                <a:cs typeface="Arial"/>
                <a:sym typeface="Arial"/>
              </a:rPr>
              <a:t>Wij brengen sociale cohesie en het gevoel bij burgers dat zij echt een verschil kunnen maken</a:t>
            </a:r>
          </a:p>
          <a:p>
            <a:pPr algn="l" marL="542925" indent="-271462" lvl="1">
              <a:lnSpc>
                <a:spcPts val="4200"/>
              </a:lnSpc>
              <a:buFont typeface="Arial"/>
              <a:buChar char="•"/>
            </a:pPr>
            <a:r>
              <a:rPr lang="en-US" sz="3000">
                <a:solidFill>
                  <a:srgbClr val="000000"/>
                </a:solidFill>
                <a:latin typeface="Arial"/>
                <a:ea typeface="Arial"/>
                <a:cs typeface="Arial"/>
                <a:sym typeface="Arial"/>
              </a:rPr>
              <a:t>Meer bewustwording creëren bij de inwoners voor het belang van meer groen</a:t>
            </a:r>
          </a:p>
          <a:p>
            <a:pPr algn="l" marL="542925" indent="-271462" lvl="1">
              <a:lnSpc>
                <a:spcPts val="4200"/>
              </a:lnSpc>
              <a:buFont typeface="Arial"/>
              <a:buChar char="•"/>
            </a:pPr>
            <a:r>
              <a:rPr lang="en-US" sz="3000">
                <a:solidFill>
                  <a:srgbClr val="000000"/>
                </a:solidFill>
                <a:latin typeface="Arial"/>
                <a:ea typeface="Arial"/>
                <a:cs typeface="Arial"/>
                <a:sym typeface="Arial"/>
              </a:rPr>
              <a:t>Meer biodiversiteit brengen in de omgeving</a:t>
            </a:r>
          </a:p>
          <a:p>
            <a:pPr algn="l" marL="542925" indent="-271462" lvl="1">
              <a:lnSpc>
                <a:spcPts val="4200"/>
              </a:lnSpc>
              <a:buFont typeface="Arial"/>
              <a:buChar char="•"/>
            </a:pPr>
            <a:r>
              <a:rPr lang="en-US" sz="3000">
                <a:solidFill>
                  <a:srgbClr val="000000"/>
                </a:solidFill>
                <a:latin typeface="Arial"/>
                <a:ea typeface="Arial"/>
                <a:cs typeface="Arial"/>
                <a:sym typeface="Arial"/>
              </a:rPr>
              <a:t>Gebruik maken van eigen (tweedekans) plantgoed op ander eigen terrein</a:t>
            </a: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2">
              <a:extLst>
                <a:ext uri="{96DAC541-7B7A-43D3-8B79-37D633B846F1}">
                  <asvg:svgBlip xmlns:asvg="http://schemas.microsoft.com/office/drawing/2016/SVG/main" r:embed="rId3"/>
                </a:ext>
              </a:extLst>
            </a:blip>
            <a:stretch>
              <a:fillRect l="0" t="-841" r="0" b="-841"/>
            </a:stretch>
          </a:blipFill>
        </p:spPr>
      </p:sp>
      <p:grpSp>
        <p:nvGrpSpPr>
          <p:cNvPr name="Group 3" id="3"/>
          <p:cNvGrpSpPr/>
          <p:nvPr/>
        </p:nvGrpSpPr>
        <p:grpSpPr>
          <a:xfrm rot="0">
            <a:off x="12251115" y="0"/>
            <a:ext cx="6151185" cy="10287000"/>
            <a:chOff x="0" y="0"/>
            <a:chExt cx="8201580" cy="13716000"/>
          </a:xfrm>
        </p:grpSpPr>
        <p:pic>
          <p:nvPicPr>
            <p:cNvPr name="Picture 4" id="4"/>
            <p:cNvPicPr>
              <a:picLocks noChangeAspect="true"/>
            </p:cNvPicPr>
            <p:nvPr/>
          </p:nvPicPr>
          <p:blipFill>
            <a:blip r:embed="rId4"/>
            <a:srcRect l="10732" t="0" r="8920" b="0"/>
            <a:stretch>
              <a:fillRect/>
            </a:stretch>
          </p:blipFill>
          <p:spPr>
            <a:xfrm flipH="false" flipV="false">
              <a:off x="0" y="0"/>
              <a:ext cx="8201580" cy="6794500"/>
            </a:xfrm>
            <a:prstGeom prst="rect">
              <a:avLst/>
            </a:prstGeom>
          </p:spPr>
        </p:pic>
        <p:pic>
          <p:nvPicPr>
            <p:cNvPr name="Picture 5" id="5" descr="Afbeelding met tekst, kleding, persoon, person  Automatisch gegenereerde beschrijving"/>
            <p:cNvPicPr>
              <a:picLocks noChangeAspect="true"/>
            </p:cNvPicPr>
            <p:nvPr/>
          </p:nvPicPr>
          <p:blipFill>
            <a:blip r:embed="rId5"/>
            <a:srcRect l="4734" t="0" r="4734" b="0"/>
            <a:stretch>
              <a:fillRect/>
            </a:stretch>
          </p:blipFill>
          <p:spPr>
            <a:xfrm flipH="false" flipV="false">
              <a:off x="0" y="6921500"/>
              <a:ext cx="8201580" cy="6794500"/>
            </a:xfrm>
            <a:prstGeom prst="rect">
              <a:avLst/>
            </a:prstGeom>
          </p:spPr>
        </p:pic>
      </p:grpSp>
      <p:grpSp>
        <p:nvGrpSpPr>
          <p:cNvPr name="Group 6" id="6"/>
          <p:cNvGrpSpPr/>
          <p:nvPr/>
        </p:nvGrpSpPr>
        <p:grpSpPr>
          <a:xfrm rot="0">
            <a:off x="1093764" y="432930"/>
            <a:ext cx="12196012" cy="1191539"/>
            <a:chOff x="0" y="0"/>
            <a:chExt cx="16261349" cy="1588719"/>
          </a:xfrm>
        </p:grpSpPr>
        <p:sp>
          <p:nvSpPr>
            <p:cNvPr name="Freeform 7" id="7"/>
            <p:cNvSpPr/>
            <p:nvPr/>
          </p:nvSpPr>
          <p:spPr>
            <a:xfrm flipH="false" flipV="false" rot="0">
              <a:off x="0" y="0"/>
              <a:ext cx="16261349" cy="1588719"/>
            </a:xfrm>
            <a:custGeom>
              <a:avLst/>
              <a:gdLst/>
              <a:ahLst/>
              <a:cxnLst/>
              <a:rect r="r" b="b" t="t" l="l"/>
              <a:pathLst>
                <a:path h="1588719" w="16261349">
                  <a:moveTo>
                    <a:pt x="0" y="0"/>
                  </a:moveTo>
                  <a:lnTo>
                    <a:pt x="16261349" y="0"/>
                  </a:lnTo>
                  <a:lnTo>
                    <a:pt x="16261349" y="1588719"/>
                  </a:lnTo>
                  <a:lnTo>
                    <a:pt x="0" y="1588719"/>
                  </a:lnTo>
                  <a:close/>
                </a:path>
              </a:pathLst>
            </a:custGeom>
            <a:solidFill>
              <a:srgbClr val="000000">
                <a:alpha val="0"/>
              </a:srgbClr>
            </a:solidFill>
          </p:spPr>
        </p:sp>
        <p:sp>
          <p:nvSpPr>
            <p:cNvPr name="TextBox 8" id="8"/>
            <p:cNvSpPr txBox="true"/>
            <p:nvPr/>
          </p:nvSpPr>
          <p:spPr>
            <a:xfrm>
              <a:off x="0" y="-57150"/>
              <a:ext cx="16261349" cy="16458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FINANCIELE </a:t>
              </a:r>
              <a:r>
                <a:rPr lang="en-US" sz="6600">
                  <a:solidFill>
                    <a:srgbClr val="14B2A8"/>
                  </a:solidFill>
                  <a:latin typeface="Impact"/>
                  <a:ea typeface="Impact"/>
                  <a:cs typeface="Impact"/>
                  <a:sym typeface="Impact"/>
                </a:rPr>
                <a:t>DEELNAME GEMEENTE</a:t>
              </a:r>
            </a:p>
          </p:txBody>
        </p:sp>
      </p:grpSp>
      <p:sp>
        <p:nvSpPr>
          <p:cNvPr name="TextBox 9" id="9"/>
          <p:cNvSpPr txBox="true"/>
          <p:nvPr/>
        </p:nvSpPr>
        <p:spPr>
          <a:xfrm rot="0">
            <a:off x="1093764" y="1659174"/>
            <a:ext cx="10420643" cy="7739936"/>
          </a:xfrm>
          <a:prstGeom prst="rect">
            <a:avLst/>
          </a:prstGeom>
        </p:spPr>
        <p:txBody>
          <a:bodyPr anchor="t" rtlCol="false" tIns="0" lIns="0" bIns="0" rIns="0">
            <a:spAutoFit/>
          </a:bodyPr>
          <a:lstStyle/>
          <a:p>
            <a:pPr algn="l">
              <a:lnSpc>
                <a:spcPts val="3600"/>
              </a:lnSpc>
            </a:pPr>
            <a:r>
              <a:rPr lang="en-US" sz="3000" b="true">
                <a:solidFill>
                  <a:srgbClr val="001E2E"/>
                </a:solidFill>
                <a:latin typeface="Arial Bold"/>
                <a:ea typeface="Arial Bold"/>
                <a:cs typeface="Arial Bold"/>
                <a:sym typeface="Arial Bold"/>
              </a:rPr>
              <a:t>Wat kan Meer Bomen Nu met een financiële deelname van een gemeente:</a:t>
            </a:r>
          </a:p>
        </p:txBody>
      </p:sp>
      <p:sp>
        <p:nvSpPr>
          <p:cNvPr name="TextBox 10" id="10"/>
          <p:cNvSpPr txBox="true"/>
          <p:nvPr/>
        </p:nvSpPr>
        <p:spPr>
          <a:xfrm rot="0">
            <a:off x="767597" y="2905125"/>
            <a:ext cx="11483518" cy="69246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Coördinator aannemen</a:t>
            </a:r>
          </a:p>
          <a:p>
            <a:pPr algn="l" marL="542925" indent="-271462" lvl="1">
              <a:lnSpc>
                <a:spcPts val="3600"/>
              </a:lnSpc>
              <a:buFont typeface="Arial"/>
              <a:buChar char="•"/>
            </a:pPr>
            <a:r>
              <a:rPr lang="en-US" sz="3000">
                <a:solidFill>
                  <a:srgbClr val="000000"/>
                </a:solidFill>
                <a:latin typeface="Arial"/>
                <a:ea typeface="Arial"/>
                <a:cs typeface="Arial"/>
                <a:sym typeface="Arial"/>
              </a:rPr>
              <a:t>Bomenhub inrichten / beheer</a:t>
            </a:r>
          </a:p>
          <a:p>
            <a:pPr algn="l" marL="542925" indent="-271462" lvl="1">
              <a:lnSpc>
                <a:spcPts val="3600"/>
              </a:lnSpc>
              <a:buFont typeface="Arial"/>
              <a:buChar char="•"/>
            </a:pPr>
            <a:r>
              <a:rPr lang="en-US" sz="3000">
                <a:solidFill>
                  <a:srgbClr val="000000"/>
                </a:solidFill>
                <a:latin typeface="Arial"/>
                <a:ea typeface="Arial"/>
                <a:cs typeface="Arial"/>
                <a:sym typeface="Arial"/>
              </a:rPr>
              <a:t>Communicatie</a:t>
            </a:r>
          </a:p>
          <a:p>
            <a:pPr algn="l" marL="542925" indent="-271462" lvl="1">
              <a:lnSpc>
                <a:spcPts val="3600"/>
              </a:lnSpc>
              <a:buFont typeface="Arial"/>
              <a:buChar char="•"/>
            </a:pPr>
            <a:r>
              <a:rPr lang="en-US" sz="3000">
                <a:solidFill>
                  <a:srgbClr val="000000"/>
                </a:solidFill>
                <a:latin typeface="Arial"/>
                <a:ea typeface="Arial"/>
                <a:cs typeface="Arial"/>
                <a:sym typeface="Arial"/>
              </a:rPr>
              <a:t>Vrijwilligersgroep oprichten</a:t>
            </a:r>
          </a:p>
          <a:p>
            <a:pPr algn="l" marL="542925" indent="-271462" lvl="1">
              <a:lnSpc>
                <a:spcPts val="3600"/>
              </a:lnSpc>
              <a:buFont typeface="Arial"/>
              <a:buChar char="•"/>
            </a:pPr>
            <a:r>
              <a:rPr lang="en-US" sz="3000">
                <a:solidFill>
                  <a:srgbClr val="000000"/>
                </a:solidFill>
                <a:latin typeface="Arial"/>
                <a:ea typeface="Arial"/>
                <a:cs typeface="Arial"/>
                <a:sym typeface="Arial"/>
              </a:rPr>
              <a:t>Vrijwilligers opleiden</a:t>
            </a:r>
          </a:p>
          <a:p>
            <a:pPr algn="l" marL="542925" indent="-271462" lvl="1">
              <a:lnSpc>
                <a:spcPts val="3600"/>
              </a:lnSpc>
              <a:buFont typeface="Arial"/>
              <a:buChar char="•"/>
            </a:pPr>
            <a:r>
              <a:rPr lang="en-US" sz="3000">
                <a:solidFill>
                  <a:srgbClr val="000000"/>
                </a:solidFill>
                <a:latin typeface="Arial"/>
                <a:ea typeface="Arial"/>
                <a:cs typeface="Arial"/>
                <a:sym typeface="Arial"/>
              </a:rPr>
              <a:t>Community Building</a:t>
            </a:r>
          </a:p>
          <a:p>
            <a:pPr algn="l" marL="542925" indent="-271462" lvl="1">
              <a:lnSpc>
                <a:spcPts val="3600"/>
              </a:lnSpc>
              <a:buFont typeface="Arial"/>
              <a:buChar char="•"/>
            </a:pPr>
            <a:r>
              <a:rPr lang="en-US" sz="3000">
                <a:solidFill>
                  <a:srgbClr val="000000"/>
                </a:solidFill>
                <a:latin typeface="Arial"/>
                <a:ea typeface="Arial"/>
                <a:cs typeface="Arial"/>
                <a:sym typeface="Arial"/>
              </a:rPr>
              <a:t>Oogstlocaties bezoeken</a:t>
            </a:r>
          </a:p>
          <a:p>
            <a:pPr algn="l" marL="542925" indent="-271462" lvl="1">
              <a:lnSpc>
                <a:spcPts val="3600"/>
              </a:lnSpc>
              <a:buFont typeface="Arial"/>
              <a:buChar char="•"/>
            </a:pPr>
            <a:r>
              <a:rPr lang="en-US" sz="3000">
                <a:solidFill>
                  <a:srgbClr val="000000"/>
                </a:solidFill>
                <a:latin typeface="Arial"/>
                <a:ea typeface="Arial"/>
                <a:cs typeface="Arial"/>
                <a:sym typeface="Arial"/>
              </a:rPr>
              <a:t>Evenementen organiseren: oogst-, uitdeel- en cursusdagen</a:t>
            </a:r>
          </a:p>
          <a:p>
            <a:pPr algn="l" marL="542925" indent="-271462" lvl="1">
              <a:lnSpc>
                <a:spcPts val="3600"/>
              </a:lnSpc>
              <a:buFont typeface="Arial"/>
              <a:buChar char="•"/>
            </a:pPr>
            <a:r>
              <a:rPr lang="en-US" sz="3000">
                <a:solidFill>
                  <a:srgbClr val="000000"/>
                </a:solidFill>
                <a:latin typeface="Arial"/>
                <a:ea typeface="Arial"/>
                <a:cs typeface="Arial"/>
                <a:sym typeface="Arial"/>
              </a:rPr>
              <a:t>Materiaal aanschaffen: hesjes, vlaggen, flyers, posters, spades, touw, labels, kruiwagen, aanhanger, bomenhubbord</a:t>
            </a:r>
          </a:p>
          <a:p>
            <a:pPr algn="l" marL="542925" indent="-271462" lvl="1">
              <a:lnSpc>
                <a:spcPts val="3600"/>
              </a:lnSpc>
              <a:buFont typeface="Arial"/>
              <a:buChar char="•"/>
            </a:pPr>
            <a:r>
              <a:rPr lang="en-US" sz="3000">
                <a:solidFill>
                  <a:srgbClr val="000000"/>
                </a:solidFill>
                <a:latin typeface="Arial"/>
                <a:ea typeface="Arial"/>
                <a:cs typeface="Arial"/>
                <a:sym typeface="Arial"/>
              </a:rPr>
              <a:t>Onkostenvergoedingen vergoeden</a:t>
            </a:r>
          </a:p>
          <a:p>
            <a:pPr algn="l" marL="542925" indent="-271462" lvl="1">
              <a:lnSpc>
                <a:spcPts val="3600"/>
              </a:lnSpc>
              <a:buFont typeface="Arial"/>
              <a:buChar char="•"/>
            </a:pPr>
            <a:r>
              <a:rPr lang="en-US" sz="3000">
                <a:solidFill>
                  <a:srgbClr val="000000"/>
                </a:solidFill>
                <a:latin typeface="Arial"/>
                <a:ea typeface="Arial"/>
                <a:cs typeface="Arial"/>
                <a:sym typeface="Arial"/>
              </a:rPr>
              <a:t>Samenwerkingsverbanden opzetten met andere groen initiatieven </a:t>
            </a:r>
          </a:p>
          <a:p>
            <a:pPr algn="l" marL="542925" indent="-271462" lvl="1">
              <a:lnSpc>
                <a:spcPts val="3600"/>
              </a:lnSpc>
              <a:buFont typeface="Arial"/>
              <a:buChar char="•"/>
            </a:pPr>
            <a:r>
              <a:rPr lang="en-US" sz="3000">
                <a:solidFill>
                  <a:srgbClr val="000000"/>
                </a:solidFill>
                <a:latin typeface="Arial"/>
                <a:ea typeface="Arial"/>
                <a:cs typeface="Arial"/>
                <a:sym typeface="Arial"/>
              </a:rPr>
              <a:t>Ondersteuning en monitoring middels de Bomenplanner en app</a:t>
            </a:r>
          </a:p>
          <a:p>
            <a:pPr algn="l" marL="542925" indent="-271462" lvl="1">
              <a:lnSpc>
                <a:spcPts val="3600"/>
              </a:lnSpc>
              <a:buFont typeface="Arial"/>
              <a:buChar char="•"/>
            </a:pPr>
            <a:r>
              <a:rPr lang="en-US" sz="3000">
                <a:solidFill>
                  <a:srgbClr val="000000"/>
                </a:solidFill>
                <a:latin typeface="Arial"/>
                <a:ea typeface="Arial"/>
                <a:cs typeface="Arial"/>
                <a:sym typeface="Arial"/>
              </a:rPr>
              <a:t>Ondersteuning middels de Bomenvinder </a:t>
            </a:r>
          </a:p>
        </p:txBody>
      </p:sp>
      <p:sp>
        <p:nvSpPr>
          <p:cNvPr name="Freeform 11" id="11"/>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sp>
        <p:nvSpPr>
          <p:cNvPr name="Freeform 12" id="12"/>
          <p:cNvSpPr/>
          <p:nvPr/>
        </p:nvSpPr>
        <p:spPr>
          <a:xfrm flipH="false" flipV="false" rot="811151">
            <a:off x="9699642" y="2568801"/>
            <a:ext cx="2110322" cy="3165484"/>
          </a:xfrm>
          <a:custGeom>
            <a:avLst/>
            <a:gdLst/>
            <a:ahLst/>
            <a:cxnLst/>
            <a:rect r="r" b="b" t="t" l="l"/>
            <a:pathLst>
              <a:path h="3165484" w="2110322">
                <a:moveTo>
                  <a:pt x="0" y="0"/>
                </a:moveTo>
                <a:lnTo>
                  <a:pt x="2110323" y="0"/>
                </a:lnTo>
                <a:lnTo>
                  <a:pt x="2110323" y="3165483"/>
                </a:lnTo>
                <a:lnTo>
                  <a:pt x="0" y="3165483"/>
                </a:lnTo>
                <a:lnTo>
                  <a:pt x="0" y="0"/>
                </a:lnTo>
                <a:close/>
              </a:path>
            </a:pathLst>
          </a:custGeom>
          <a:blipFill>
            <a:blip r:embed="rId7"/>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42975" y="800101"/>
            <a:ext cx="7962900" cy="2096414"/>
            <a:chOff x="0" y="0"/>
            <a:chExt cx="10617200" cy="2795219"/>
          </a:xfrm>
        </p:grpSpPr>
        <p:sp>
          <p:nvSpPr>
            <p:cNvPr name="Freeform 5" id="5"/>
            <p:cNvSpPr/>
            <p:nvPr/>
          </p:nvSpPr>
          <p:spPr>
            <a:xfrm flipH="false" flipV="false" rot="0">
              <a:off x="0" y="0"/>
              <a:ext cx="10617200" cy="2795219"/>
            </a:xfrm>
            <a:custGeom>
              <a:avLst/>
              <a:gdLst/>
              <a:ahLst/>
              <a:cxnLst/>
              <a:rect r="r" b="b" t="t" l="l"/>
              <a:pathLst>
                <a:path h="2795219" w="10617200">
                  <a:moveTo>
                    <a:pt x="0" y="0"/>
                  </a:moveTo>
                  <a:lnTo>
                    <a:pt x="10617200" y="0"/>
                  </a:lnTo>
                  <a:lnTo>
                    <a:pt x="10617200" y="2795219"/>
                  </a:lnTo>
                  <a:lnTo>
                    <a:pt x="0" y="2795219"/>
                  </a:lnTo>
                  <a:close/>
                </a:path>
              </a:pathLst>
            </a:custGeom>
            <a:solidFill>
              <a:srgbClr val="000000">
                <a:alpha val="0"/>
              </a:srgbClr>
            </a:solidFill>
          </p:spPr>
        </p:sp>
        <p:sp>
          <p:nvSpPr>
            <p:cNvPr name="TextBox 6" id="6"/>
            <p:cNvSpPr txBox="true"/>
            <p:nvPr/>
          </p:nvSpPr>
          <p:spPr>
            <a:xfrm>
              <a:off x="0" y="-57150"/>
              <a:ext cx="10617200" cy="28523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VIND ALLES TERUG OP MEERBOMEN.NU</a:t>
              </a:r>
            </a:p>
          </p:txBody>
        </p:sp>
      </p:grpSp>
      <p:sp>
        <p:nvSpPr>
          <p:cNvPr name="TextBox 7" id="7"/>
          <p:cNvSpPr txBox="true"/>
          <p:nvPr/>
        </p:nvSpPr>
        <p:spPr>
          <a:xfrm rot="0">
            <a:off x="981075" y="3277221"/>
            <a:ext cx="8854440" cy="6324600"/>
          </a:xfrm>
          <a:prstGeom prst="rect">
            <a:avLst/>
          </a:prstGeom>
        </p:spPr>
        <p:txBody>
          <a:bodyPr anchor="t" rtlCol="false" tIns="0" lIns="0" bIns="0" rIns="0">
            <a:spAutoFit/>
          </a:bodyPr>
          <a:lstStyle/>
          <a:p>
            <a:pPr algn="l" marL="542922" indent="-271461" lvl="1">
              <a:lnSpc>
                <a:spcPts val="3599"/>
              </a:lnSpc>
              <a:buFont typeface="Arial"/>
              <a:buChar char="•"/>
            </a:pPr>
            <a:r>
              <a:rPr lang="en-US" sz="2999">
                <a:solidFill>
                  <a:srgbClr val="001E2E"/>
                </a:solidFill>
                <a:latin typeface="Arial"/>
                <a:ea typeface="Arial"/>
                <a:cs typeface="Arial"/>
                <a:sym typeface="Arial"/>
              </a:rPr>
              <a:t>Oogsthandleiding: inclusief knoppenkaart, ziektekaart en informatie over inheems en uitheems</a:t>
            </a:r>
          </a:p>
          <a:p>
            <a:pPr algn="l" marL="542922" indent="-271461" lvl="1">
              <a:lnSpc>
                <a:spcPts val="3599"/>
              </a:lnSpc>
            </a:pPr>
            <a:r>
              <a:rPr lang="en-US" b="true" sz="2999" u="sng">
                <a:solidFill>
                  <a:srgbClr val="F49D2E"/>
                </a:solidFill>
                <a:latin typeface="Arial Bold"/>
                <a:ea typeface="Arial Bold"/>
                <a:cs typeface="Arial Bold"/>
                <a:sym typeface="Arial Bold"/>
                <a:hlinkClick r:id="rId6" tooltip="https://meerbomen.nu/oogsthandleiding"/>
              </a:rPr>
              <a:t>meerbomen.nu/oogsthandleiding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Bomenhubhandleiding: inclusief alle informatie over bomen</a:t>
            </a:r>
          </a:p>
          <a:p>
            <a:pPr algn="l" marL="542922" indent="-271461" lvl="1">
              <a:lnSpc>
                <a:spcPts val="3599"/>
              </a:lnSpc>
            </a:pPr>
            <a:r>
              <a:rPr lang="en-US" b="true" sz="2999" u="sng">
                <a:solidFill>
                  <a:srgbClr val="F49D2E"/>
                </a:solidFill>
                <a:latin typeface="Arial Bold"/>
                <a:ea typeface="Arial Bold"/>
                <a:cs typeface="Arial Bold"/>
                <a:sym typeface="Arial Bold"/>
                <a:hlinkClick r:id="rId7" tooltip="https://www.meerbomen.nu/hubhandleiding"/>
              </a:rPr>
              <a:t>meerbomen.nu/hubhandleiding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Planthandleiding: inclusief bomenvinder</a:t>
            </a:r>
          </a:p>
          <a:p>
            <a:pPr algn="l" marL="542922" indent="-271461" lvl="1">
              <a:lnSpc>
                <a:spcPts val="3599"/>
              </a:lnSpc>
            </a:pPr>
            <a:r>
              <a:rPr lang="en-US" b="true" sz="2999" u="sng">
                <a:solidFill>
                  <a:srgbClr val="F49D2E"/>
                </a:solidFill>
                <a:latin typeface="Arial Bold"/>
                <a:ea typeface="Arial Bold"/>
                <a:cs typeface="Arial Bold"/>
                <a:sym typeface="Arial Bold"/>
                <a:hlinkClick r:id="rId8" tooltip="https://www.meerbomen.nu/planthandleiding"/>
              </a:rPr>
              <a:t>meerbomen.nu/planthandleiding </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Communicatietoolkit</a:t>
            </a:r>
          </a:p>
          <a:p>
            <a:pPr algn="l" marL="542922" indent="-271461" lvl="1">
              <a:lnSpc>
                <a:spcPts val="3599"/>
              </a:lnSpc>
            </a:pPr>
            <a:r>
              <a:rPr lang="en-US" b="true" sz="2999" u="sng">
                <a:solidFill>
                  <a:srgbClr val="F49D2E"/>
                </a:solidFill>
                <a:latin typeface="Arial Bold"/>
                <a:ea typeface="Arial Bold"/>
                <a:cs typeface="Arial Bold"/>
                <a:sym typeface="Arial Bold"/>
                <a:hlinkClick r:id="rId9" tooltip="http://www.meerbomen.nu/communicatietoolkit"/>
              </a:rPr>
              <a:t>meerbomen.nu/communicatietoolkit</a:t>
            </a:r>
          </a:p>
        </p:txBody>
      </p:sp>
      <p:grpSp>
        <p:nvGrpSpPr>
          <p:cNvPr name="Group 8" id="8"/>
          <p:cNvGrpSpPr>
            <a:grpSpLocks noChangeAspect="true"/>
          </p:cNvGrpSpPr>
          <p:nvPr/>
        </p:nvGrpSpPr>
        <p:grpSpPr>
          <a:xfrm rot="0">
            <a:off x="9381306"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10"/>
              <a:stretch>
                <a:fillRect l="-17138" t="0" r="-30827"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11"/>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196291" y="800101"/>
            <a:ext cx="9211732" cy="2073234"/>
            <a:chOff x="0" y="0"/>
            <a:chExt cx="12282310" cy="2764312"/>
          </a:xfrm>
        </p:grpSpPr>
        <p:sp>
          <p:nvSpPr>
            <p:cNvPr name="Freeform 5" id="5"/>
            <p:cNvSpPr/>
            <p:nvPr/>
          </p:nvSpPr>
          <p:spPr>
            <a:xfrm flipH="false" flipV="false" rot="0">
              <a:off x="0" y="0"/>
              <a:ext cx="12282310" cy="2764312"/>
            </a:xfrm>
            <a:custGeom>
              <a:avLst/>
              <a:gdLst/>
              <a:ahLst/>
              <a:cxnLst/>
              <a:rect r="r" b="b" t="t" l="l"/>
              <a:pathLst>
                <a:path h="2764312" w="12282310">
                  <a:moveTo>
                    <a:pt x="0" y="0"/>
                  </a:moveTo>
                  <a:lnTo>
                    <a:pt x="12282310" y="0"/>
                  </a:lnTo>
                  <a:lnTo>
                    <a:pt x="12282310" y="2764312"/>
                  </a:lnTo>
                  <a:lnTo>
                    <a:pt x="0" y="2764312"/>
                  </a:lnTo>
                  <a:close/>
                </a:path>
              </a:pathLst>
            </a:custGeom>
            <a:solidFill>
              <a:srgbClr val="000000">
                <a:alpha val="0"/>
              </a:srgbClr>
            </a:solidFill>
          </p:spPr>
        </p:sp>
        <p:sp>
          <p:nvSpPr>
            <p:cNvPr name="TextBox 6" id="6"/>
            <p:cNvSpPr txBox="true"/>
            <p:nvPr/>
          </p:nvSpPr>
          <p:spPr>
            <a:xfrm>
              <a:off x="0" y="-57150"/>
              <a:ext cx="12282310"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DANK VOOR UW AANDACHT</a:t>
              </a:r>
            </a:p>
          </p:txBody>
        </p:sp>
      </p:grpSp>
      <p:sp>
        <p:nvSpPr>
          <p:cNvPr name="TextBox 7" id="7"/>
          <p:cNvSpPr txBox="true"/>
          <p:nvPr/>
        </p:nvSpPr>
        <p:spPr>
          <a:xfrm rot="0">
            <a:off x="1287730" y="2842856"/>
            <a:ext cx="7669954" cy="1704975"/>
          </a:xfrm>
          <a:prstGeom prst="rect">
            <a:avLst/>
          </a:prstGeom>
        </p:spPr>
        <p:txBody>
          <a:bodyPr anchor="t" rtlCol="false" tIns="0" lIns="0" bIns="0" rIns="0">
            <a:spAutoFit/>
          </a:bodyPr>
          <a:lstStyle/>
          <a:p>
            <a:pPr algn="l">
              <a:lnSpc>
                <a:spcPts val="4320"/>
              </a:lnSpc>
            </a:pPr>
            <a:r>
              <a:rPr lang="en-US" sz="3600">
                <a:solidFill>
                  <a:srgbClr val="C1225E"/>
                </a:solidFill>
                <a:latin typeface="Arial"/>
                <a:ea typeface="Arial"/>
                <a:cs typeface="Arial"/>
                <a:sym typeface="Arial"/>
              </a:rPr>
              <a:t>Contact:</a:t>
            </a:r>
          </a:p>
          <a:p>
            <a:pPr algn="l" marL="651510" indent="-325755" lvl="1">
              <a:lnSpc>
                <a:spcPts val="4320"/>
              </a:lnSpc>
              <a:buFont typeface="Arial"/>
              <a:buChar char="•"/>
            </a:pPr>
            <a:r>
              <a:rPr lang="en-US" sz="3600">
                <a:solidFill>
                  <a:srgbClr val="C1225E"/>
                </a:solidFill>
                <a:latin typeface="Arial"/>
                <a:ea typeface="Arial"/>
                <a:cs typeface="Arial"/>
                <a:sym typeface="Arial"/>
              </a:rPr>
              <a:t>NAAM XXX</a:t>
            </a:r>
          </a:p>
          <a:p>
            <a:pPr algn="l" marL="651510" indent="-325755" lvl="1">
              <a:lnSpc>
                <a:spcPts val="4320"/>
              </a:lnSpc>
            </a:pPr>
            <a:r>
              <a:rPr lang="en-US" sz="3600">
                <a:solidFill>
                  <a:srgbClr val="C1225E"/>
                </a:solidFill>
                <a:latin typeface="Arial"/>
                <a:ea typeface="Arial"/>
                <a:cs typeface="Arial"/>
                <a:sym typeface="Arial"/>
              </a:rPr>
              <a:t>Mail: ….....</a:t>
            </a:r>
            <a:r>
              <a:rPr lang="en-US" sz="3600" u="sng">
                <a:solidFill>
                  <a:srgbClr val="C1225E"/>
                </a:solidFill>
                <a:latin typeface="Arial"/>
                <a:ea typeface="Arial"/>
                <a:cs typeface="Arial"/>
                <a:sym typeface="Arial"/>
                <a:hlinkClick r:id="rId7" tooltip="mailto:zuidholland@meerbomen.nu"/>
              </a:rPr>
              <a:t>@meerbomen.nu</a:t>
            </a:r>
            <a:r>
              <a:rPr lang="en-US" sz="3600" u="sng">
                <a:solidFill>
                  <a:srgbClr val="C1225E"/>
                </a:solidFill>
                <a:latin typeface="Arial"/>
                <a:ea typeface="Arial"/>
                <a:cs typeface="Arial"/>
                <a:sym typeface="Arial"/>
              </a:rPr>
              <a:t>  </a:t>
            </a:r>
          </a:p>
        </p:txBody>
      </p:sp>
      <p:grpSp>
        <p:nvGrpSpPr>
          <p:cNvPr name="Group 8" id="8"/>
          <p:cNvGrpSpPr>
            <a:grpSpLocks noChangeAspect="true"/>
          </p:cNvGrpSpPr>
          <p:nvPr/>
        </p:nvGrpSpPr>
        <p:grpSpPr>
          <a:xfrm rot="0">
            <a:off x="8805285"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23181" t="0" r="-25095"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714500" y="800101"/>
            <a:ext cx="14495318" cy="1266480"/>
            <a:chOff x="0" y="0"/>
            <a:chExt cx="19327090" cy="1688640"/>
          </a:xfrm>
        </p:grpSpPr>
        <p:sp>
          <p:nvSpPr>
            <p:cNvPr name="Freeform 4" id="4"/>
            <p:cNvSpPr/>
            <p:nvPr/>
          </p:nvSpPr>
          <p:spPr>
            <a:xfrm flipH="false" flipV="false" rot="0">
              <a:off x="0" y="0"/>
              <a:ext cx="19327090" cy="1688640"/>
            </a:xfrm>
            <a:custGeom>
              <a:avLst/>
              <a:gdLst/>
              <a:ahLst/>
              <a:cxnLst/>
              <a:rect r="r" b="b" t="t" l="l"/>
              <a:pathLst>
                <a:path h="1688640" w="19327090">
                  <a:moveTo>
                    <a:pt x="0" y="0"/>
                  </a:moveTo>
                  <a:lnTo>
                    <a:pt x="19327090" y="0"/>
                  </a:lnTo>
                  <a:lnTo>
                    <a:pt x="19327090" y="1688640"/>
                  </a:lnTo>
                  <a:lnTo>
                    <a:pt x="0" y="1688640"/>
                  </a:lnTo>
                  <a:close/>
                </a:path>
              </a:pathLst>
            </a:custGeom>
            <a:solidFill>
              <a:srgbClr val="000000">
                <a:alpha val="0"/>
              </a:srgbClr>
            </a:solidFill>
          </p:spPr>
        </p:sp>
        <p:sp>
          <p:nvSpPr>
            <p:cNvPr name="TextBox 5" id="5"/>
            <p:cNvSpPr txBox="true"/>
            <p:nvPr/>
          </p:nvSpPr>
          <p:spPr>
            <a:xfrm>
              <a:off x="0" y="-57150"/>
              <a:ext cx="19327090" cy="1745790"/>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WAT</a:t>
              </a:r>
              <a:r>
                <a:rPr lang="en-US" sz="6600">
                  <a:solidFill>
                    <a:srgbClr val="14B2A8"/>
                  </a:solidFill>
                  <a:latin typeface="Impact"/>
                  <a:ea typeface="Impact"/>
                  <a:cs typeface="Impact"/>
                  <a:sym typeface="Impact"/>
                </a:rPr>
                <a:t> IS MEER BOMEN NU? </a:t>
              </a:r>
            </a:p>
          </p:txBody>
        </p:sp>
      </p:grpSp>
      <p:sp>
        <p:nvSpPr>
          <p:cNvPr name="Freeform 6" id="6"/>
          <p:cNvSpPr/>
          <p:nvPr/>
        </p:nvSpPr>
        <p:spPr>
          <a:xfrm flipH="false" flipV="false" rot="0">
            <a:off x="1404180" y="2991530"/>
            <a:ext cx="3471862" cy="1800225"/>
          </a:xfrm>
          <a:custGeom>
            <a:avLst/>
            <a:gdLst/>
            <a:ahLst/>
            <a:cxnLst/>
            <a:rect r="r" b="b" t="t" l="l"/>
            <a:pathLst>
              <a:path h="1800225" w="3471862">
                <a:moveTo>
                  <a:pt x="0" y="0"/>
                </a:moveTo>
                <a:lnTo>
                  <a:pt x="3471862" y="0"/>
                </a:lnTo>
                <a:lnTo>
                  <a:pt x="3471862" y="1800225"/>
                </a:lnTo>
                <a:lnTo>
                  <a:pt x="0" y="1800225"/>
                </a:lnTo>
                <a:lnTo>
                  <a:pt x="0" y="0"/>
                </a:lnTo>
                <a:close/>
              </a:path>
            </a:pathLst>
          </a:custGeom>
          <a:blipFill>
            <a:blip r:embed="rId5"/>
            <a:stretch>
              <a:fillRect l="-133" t="0" r="-133" b="0"/>
            </a:stretch>
          </a:blipFill>
        </p:spPr>
      </p:sp>
      <p:sp>
        <p:nvSpPr>
          <p:cNvPr name="Freeform 7" id="7"/>
          <p:cNvSpPr/>
          <p:nvPr/>
        </p:nvSpPr>
        <p:spPr>
          <a:xfrm flipH="false" flipV="false" rot="0">
            <a:off x="1392878" y="4775180"/>
            <a:ext cx="3671888" cy="1714500"/>
          </a:xfrm>
          <a:custGeom>
            <a:avLst/>
            <a:gdLst/>
            <a:ahLst/>
            <a:cxnLst/>
            <a:rect r="r" b="b" t="t" l="l"/>
            <a:pathLst>
              <a:path h="1714500" w="3671888">
                <a:moveTo>
                  <a:pt x="0" y="0"/>
                </a:moveTo>
                <a:lnTo>
                  <a:pt x="3671887" y="0"/>
                </a:lnTo>
                <a:lnTo>
                  <a:pt x="3671887" y="1714500"/>
                </a:lnTo>
                <a:lnTo>
                  <a:pt x="0" y="1714500"/>
                </a:lnTo>
                <a:lnTo>
                  <a:pt x="0" y="0"/>
                </a:lnTo>
                <a:close/>
              </a:path>
            </a:pathLst>
          </a:custGeom>
          <a:blipFill>
            <a:blip r:embed="rId6"/>
            <a:stretch>
              <a:fillRect l="-66" t="0" r="-66" b="0"/>
            </a:stretch>
          </a:blipFill>
        </p:spPr>
      </p:sp>
      <p:sp>
        <p:nvSpPr>
          <p:cNvPr name="Freeform 8" id="8" descr="Afbeelding met tekst  Automatisch gegenereerde beschrijving"/>
          <p:cNvSpPr/>
          <p:nvPr/>
        </p:nvSpPr>
        <p:spPr>
          <a:xfrm flipH="false" flipV="false" rot="0">
            <a:off x="1561342" y="6742043"/>
            <a:ext cx="3314700" cy="1614488"/>
          </a:xfrm>
          <a:custGeom>
            <a:avLst/>
            <a:gdLst/>
            <a:ahLst/>
            <a:cxnLst/>
            <a:rect r="r" b="b" t="t" l="l"/>
            <a:pathLst>
              <a:path h="1614488" w="3314700">
                <a:moveTo>
                  <a:pt x="0" y="0"/>
                </a:moveTo>
                <a:lnTo>
                  <a:pt x="3314700" y="0"/>
                </a:lnTo>
                <a:lnTo>
                  <a:pt x="3314700" y="1614487"/>
                </a:lnTo>
                <a:lnTo>
                  <a:pt x="0" y="1614487"/>
                </a:lnTo>
                <a:lnTo>
                  <a:pt x="0" y="0"/>
                </a:lnTo>
                <a:close/>
              </a:path>
            </a:pathLst>
          </a:custGeom>
          <a:blipFill>
            <a:blip r:embed="rId7"/>
            <a:stretch>
              <a:fillRect l="0" t="-98" r="0" b="-98"/>
            </a:stretch>
          </a:blipFill>
        </p:spPr>
      </p:sp>
      <p:sp>
        <p:nvSpPr>
          <p:cNvPr name="TextBox 9" id="9"/>
          <p:cNvSpPr txBox="true"/>
          <p:nvPr/>
        </p:nvSpPr>
        <p:spPr>
          <a:xfrm rot="0">
            <a:off x="5398313" y="3551415"/>
            <a:ext cx="4111447"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Organisatie en communicatie</a:t>
            </a:r>
          </a:p>
        </p:txBody>
      </p:sp>
      <p:sp>
        <p:nvSpPr>
          <p:cNvPr name="TextBox 10" id="10"/>
          <p:cNvSpPr txBox="true"/>
          <p:nvPr/>
        </p:nvSpPr>
        <p:spPr>
          <a:xfrm rot="0">
            <a:off x="5398313" y="5353525"/>
            <a:ext cx="3741658" cy="409575"/>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De bedenker en ecoloog</a:t>
            </a:r>
          </a:p>
        </p:txBody>
      </p:sp>
      <p:sp>
        <p:nvSpPr>
          <p:cNvPr name="TextBox 11" id="11"/>
          <p:cNvSpPr txBox="true"/>
          <p:nvPr/>
        </p:nvSpPr>
        <p:spPr>
          <a:xfrm rot="0">
            <a:off x="5398313" y="6969630"/>
            <a:ext cx="3741658" cy="833347"/>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300boeren met wens om biodiversiteit te verhogen</a:t>
            </a:r>
          </a:p>
        </p:txBody>
      </p:sp>
      <p:sp>
        <p:nvSpPr>
          <p:cNvPr name="TextBox 12" id="12"/>
          <p:cNvSpPr txBox="true"/>
          <p:nvPr/>
        </p:nvSpPr>
        <p:spPr>
          <a:xfrm rot="0">
            <a:off x="1805940" y="2307820"/>
            <a:ext cx="13215158" cy="519708"/>
          </a:xfrm>
          <a:prstGeom prst="rect">
            <a:avLst/>
          </a:prstGeom>
        </p:spPr>
        <p:txBody>
          <a:bodyPr anchor="t" rtlCol="false" tIns="0" lIns="0" bIns="0" rIns="0">
            <a:spAutoFit/>
          </a:bodyPr>
          <a:lstStyle/>
          <a:p>
            <a:pPr algn="l">
              <a:lnSpc>
                <a:spcPts val="3240"/>
              </a:lnSpc>
            </a:pPr>
            <a:r>
              <a:rPr lang="en-US" sz="2700">
                <a:solidFill>
                  <a:srgbClr val="14B2A8"/>
                </a:solidFill>
                <a:latin typeface="Impact"/>
                <a:ea typeface="Impact"/>
                <a:cs typeface="Impact"/>
                <a:sym typeface="Impact"/>
              </a:rPr>
              <a:t>MET 3 STICHTINGEN </a:t>
            </a:r>
            <a:r>
              <a:rPr lang="en-US" sz="2700">
                <a:solidFill>
                  <a:srgbClr val="F49D2E"/>
                </a:solidFill>
                <a:latin typeface="Impact"/>
                <a:ea typeface="Impact"/>
                <a:cs typeface="Impact"/>
                <a:sym typeface="Impact"/>
              </a:rPr>
              <a:t>DE HANDEN UIT DE MOUWEN</a:t>
            </a:r>
          </a:p>
        </p:txBody>
      </p:sp>
      <p:sp>
        <p:nvSpPr>
          <p:cNvPr name="Freeform 13" id="13"/>
          <p:cNvSpPr/>
          <p:nvPr/>
        </p:nvSpPr>
        <p:spPr>
          <a:xfrm flipH="false" flipV="false" rot="0">
            <a:off x="9231411" y="3041793"/>
            <a:ext cx="6648450" cy="6368115"/>
          </a:xfrm>
          <a:custGeom>
            <a:avLst/>
            <a:gdLst/>
            <a:ahLst/>
            <a:cxnLst/>
            <a:rect r="r" b="b" t="t" l="l"/>
            <a:pathLst>
              <a:path h="6368115" w="6648450">
                <a:moveTo>
                  <a:pt x="0" y="0"/>
                </a:moveTo>
                <a:lnTo>
                  <a:pt x="6648450" y="0"/>
                </a:lnTo>
                <a:lnTo>
                  <a:pt x="6648450" y="6368115"/>
                </a:lnTo>
                <a:lnTo>
                  <a:pt x="0" y="6368115"/>
                </a:lnTo>
                <a:lnTo>
                  <a:pt x="0" y="0"/>
                </a:lnTo>
                <a:close/>
              </a:path>
            </a:pathLst>
          </a:custGeom>
          <a:blipFill>
            <a:blip r:embed="rId8"/>
            <a:stretch>
              <a:fillRect l="0" t="0" r="-35" b="0"/>
            </a:stretch>
          </a:blipFill>
        </p:spPr>
      </p:sp>
      <p:sp>
        <p:nvSpPr>
          <p:cNvPr name="Freeform 14" id="14"/>
          <p:cNvSpPr/>
          <p:nvPr/>
        </p:nvSpPr>
        <p:spPr>
          <a:xfrm flipH="false" flipV="false" rot="0">
            <a:off x="13003578" y="362110"/>
            <a:ext cx="5114013" cy="3062016"/>
          </a:xfrm>
          <a:custGeom>
            <a:avLst/>
            <a:gdLst/>
            <a:ahLst/>
            <a:cxnLst/>
            <a:rect r="r" b="b" t="t" l="l"/>
            <a:pathLst>
              <a:path h="3062016" w="5114013">
                <a:moveTo>
                  <a:pt x="0" y="0"/>
                </a:moveTo>
                <a:lnTo>
                  <a:pt x="5114014" y="0"/>
                </a:lnTo>
                <a:lnTo>
                  <a:pt x="5114014" y="3062016"/>
                </a:lnTo>
                <a:lnTo>
                  <a:pt x="0" y="3062016"/>
                </a:lnTo>
                <a:lnTo>
                  <a:pt x="0" y="0"/>
                </a:lnTo>
                <a:close/>
              </a:path>
            </a:pathLst>
          </a:custGeom>
          <a:blipFill>
            <a:blip r:embed="rId9"/>
            <a:stretch>
              <a:fillRect l="0" t="0" r="0" b="0"/>
            </a:stretch>
          </a:blipFill>
        </p:spPr>
      </p:sp>
      <p:sp>
        <p:nvSpPr>
          <p:cNvPr name="TextBox 15" id="15"/>
          <p:cNvSpPr txBox="true"/>
          <p:nvPr/>
        </p:nvSpPr>
        <p:spPr>
          <a:xfrm rot="0">
            <a:off x="13680930" y="1137492"/>
            <a:ext cx="3965787" cy="1987510"/>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Nederland op een </a:t>
            </a:r>
          </a:p>
          <a:p>
            <a:pPr algn="ctr">
              <a:lnSpc>
                <a:spcPts val="2879"/>
              </a:lnSpc>
            </a:pPr>
            <a:r>
              <a:rPr lang="en-US" sz="2400" b="true">
                <a:solidFill>
                  <a:srgbClr val="000000"/>
                </a:solidFill>
                <a:latin typeface="Arial Bold"/>
                <a:ea typeface="Arial Bold"/>
                <a:cs typeface="Arial Bold"/>
                <a:sym typeface="Arial Bold"/>
              </a:rPr>
              <a:t>leuke, snelle, sociale </a:t>
            </a:r>
          </a:p>
          <a:p>
            <a:pPr algn="ctr">
              <a:lnSpc>
                <a:spcPts val="2879"/>
              </a:lnSpc>
            </a:pPr>
            <a:r>
              <a:rPr lang="en-US" sz="2400" b="true">
                <a:solidFill>
                  <a:srgbClr val="000000"/>
                </a:solidFill>
                <a:latin typeface="Arial Bold"/>
                <a:ea typeface="Arial Bold"/>
                <a:cs typeface="Arial Bold"/>
                <a:sym typeface="Arial Bold"/>
              </a:rPr>
              <a:t>en goedkope manier vergroenen!</a:t>
            </a:r>
          </a:p>
          <a:p>
            <a:pPr algn="l">
              <a:lnSpc>
                <a:spcPts val="2879"/>
              </a:lnSpc>
            </a:pPr>
          </a:p>
        </p:txBody>
      </p:sp>
      <p:sp>
        <p:nvSpPr>
          <p:cNvPr name="Freeform 16" id="1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0" y="0"/>
            <a:ext cx="18288000" cy="5868516"/>
            <a:chOff x="0" y="0"/>
            <a:chExt cx="24384000" cy="7824688"/>
          </a:xfrm>
        </p:grpSpPr>
        <p:pic>
          <p:nvPicPr>
            <p:cNvPr name="Picture 4" id="4"/>
            <p:cNvPicPr>
              <a:picLocks noChangeAspect="true"/>
            </p:cNvPicPr>
            <p:nvPr/>
          </p:nvPicPr>
          <p:blipFill>
            <a:blip r:embed="rId5"/>
            <a:srcRect l="0" t="34465" r="0" b="8537"/>
            <a:stretch>
              <a:fillRect/>
            </a:stretch>
          </p:blipFill>
          <p:spPr>
            <a:xfrm flipH="false" flipV="false">
              <a:off x="0" y="0"/>
              <a:ext cx="24384000" cy="7824688"/>
            </a:xfrm>
            <a:prstGeom prst="rect">
              <a:avLst/>
            </a:prstGeom>
          </p:spPr>
        </p:pic>
      </p:grpSp>
      <p:sp>
        <p:nvSpPr>
          <p:cNvPr name="Freeform 5" id="5"/>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6">
              <a:extLst>
                <a:ext uri="{96DAC541-7B7A-43D3-8B79-37D633B846F1}">
                  <asvg:svgBlip xmlns:asvg="http://schemas.microsoft.com/office/drawing/2016/SVG/main" r:embed="rId7"/>
                </a:ext>
              </a:extLst>
            </a:blip>
            <a:stretch>
              <a:fillRect l="0" t="-841" r="0" b="-841"/>
            </a:stretch>
          </a:blipFill>
        </p:spPr>
      </p:sp>
      <p:sp>
        <p:nvSpPr>
          <p:cNvPr name="Freeform 6" id="6"/>
          <p:cNvSpPr/>
          <p:nvPr/>
        </p:nvSpPr>
        <p:spPr>
          <a:xfrm flipH="false" flipV="false" rot="0">
            <a:off x="6897469" y="4372475"/>
            <a:ext cx="11390531" cy="4833910"/>
          </a:xfrm>
          <a:custGeom>
            <a:avLst/>
            <a:gdLst/>
            <a:ahLst/>
            <a:cxnLst/>
            <a:rect r="r" b="b" t="t" l="l"/>
            <a:pathLst>
              <a:path h="4833910" w="11390531">
                <a:moveTo>
                  <a:pt x="0" y="0"/>
                </a:moveTo>
                <a:lnTo>
                  <a:pt x="11390531" y="0"/>
                </a:lnTo>
                <a:lnTo>
                  <a:pt x="11390531" y="4833910"/>
                </a:lnTo>
                <a:lnTo>
                  <a:pt x="0" y="4833910"/>
                </a:lnTo>
                <a:lnTo>
                  <a:pt x="0" y="0"/>
                </a:lnTo>
                <a:close/>
              </a:path>
            </a:pathLst>
          </a:custGeom>
          <a:blipFill>
            <a:blip r:embed="rId8">
              <a:extLst>
                <a:ext uri="{96DAC541-7B7A-43D3-8B79-37D633B846F1}">
                  <asvg:svgBlip xmlns:asvg="http://schemas.microsoft.com/office/drawing/2016/SVG/main" r:embed="rId9"/>
                </a:ext>
              </a:extLst>
            </a:blip>
            <a:stretch>
              <a:fillRect l="0" t="-102923" r="-1168" b="0"/>
            </a:stretch>
          </a:blipFill>
        </p:spPr>
      </p:sp>
      <p:sp>
        <p:nvSpPr>
          <p:cNvPr name="TextBox 7" id="7"/>
          <p:cNvSpPr txBox="true"/>
          <p:nvPr/>
        </p:nvSpPr>
        <p:spPr>
          <a:xfrm rot="60000">
            <a:off x="7532096" y="4454512"/>
            <a:ext cx="6449731" cy="613393"/>
          </a:xfrm>
          <a:prstGeom prst="rect">
            <a:avLst/>
          </a:prstGeom>
        </p:spPr>
        <p:txBody>
          <a:bodyPr anchor="t" rtlCol="false" tIns="0" lIns="0" bIns="0" rIns="0">
            <a:spAutoFit/>
          </a:bodyPr>
          <a:lstStyle/>
          <a:p>
            <a:pPr algn="l">
              <a:lnSpc>
                <a:spcPts val="5089"/>
              </a:lnSpc>
            </a:pPr>
            <a:r>
              <a:rPr lang="en-US" b="true" sz="3635">
                <a:solidFill>
                  <a:srgbClr val="231F20"/>
                </a:solidFill>
                <a:latin typeface="TT Chocolates Bold"/>
                <a:ea typeface="TT Chocolates Bold"/>
                <a:cs typeface="TT Chocolates Bold"/>
                <a:sym typeface="TT Chocolates Bold"/>
              </a:rPr>
              <a:t>De campagne heeft drie doelen</a:t>
            </a:r>
          </a:p>
        </p:txBody>
      </p:sp>
      <p:sp>
        <p:nvSpPr>
          <p:cNvPr name="TextBox 8" id="8"/>
          <p:cNvSpPr txBox="true"/>
          <p:nvPr/>
        </p:nvSpPr>
        <p:spPr>
          <a:xfrm rot="60000">
            <a:off x="7625511" y="7395856"/>
            <a:ext cx="2485033" cy="739713"/>
          </a:xfrm>
          <a:prstGeom prst="rect">
            <a:avLst/>
          </a:prstGeom>
        </p:spPr>
        <p:txBody>
          <a:bodyPr anchor="t" rtlCol="false" tIns="0" lIns="0" bIns="0" rIns="0">
            <a:spAutoFit/>
          </a:bodyPr>
          <a:lstStyle/>
          <a:p>
            <a:pPr algn="ctr">
              <a:lnSpc>
                <a:spcPts val="2907"/>
              </a:lnSpc>
            </a:pPr>
            <a:r>
              <a:rPr lang="en-US" b="true" sz="2181" spc="6">
                <a:solidFill>
                  <a:srgbClr val="FFFFFF"/>
                </a:solidFill>
                <a:latin typeface="TT Chocolates Bold"/>
                <a:ea typeface="TT Chocolates Bold"/>
                <a:cs typeface="TT Chocolates Bold"/>
                <a:sym typeface="TT Chocolates Bold"/>
              </a:rPr>
              <a:t>Klimaatverandering tegenhouden </a:t>
            </a:r>
          </a:p>
        </p:txBody>
      </p:sp>
      <p:sp>
        <p:nvSpPr>
          <p:cNvPr name="TextBox 9" id="9"/>
          <p:cNvSpPr txBox="true"/>
          <p:nvPr/>
        </p:nvSpPr>
        <p:spPr>
          <a:xfrm rot="60000">
            <a:off x="11633551" y="7459228"/>
            <a:ext cx="1713409" cy="370488"/>
          </a:xfrm>
          <a:prstGeom prst="rect">
            <a:avLst/>
          </a:prstGeom>
        </p:spPr>
        <p:txBody>
          <a:bodyPr anchor="t" rtlCol="false" tIns="0" lIns="0" bIns="0" rIns="0">
            <a:spAutoFit/>
          </a:bodyPr>
          <a:lstStyle/>
          <a:p>
            <a:pPr algn="l">
              <a:lnSpc>
                <a:spcPts val="2907"/>
              </a:lnSpc>
            </a:pPr>
            <a:r>
              <a:rPr lang="en-US" b="true" sz="2181" spc="2">
                <a:solidFill>
                  <a:srgbClr val="FFFFFF"/>
                </a:solidFill>
                <a:latin typeface="TT Chocolates Bold"/>
                <a:ea typeface="TT Chocolates Bold"/>
                <a:cs typeface="TT Chocolates Bold"/>
                <a:sym typeface="TT Chocolates Bold"/>
              </a:rPr>
              <a:t>Biodiversiteit </a:t>
            </a:r>
          </a:p>
        </p:txBody>
      </p:sp>
      <p:sp>
        <p:nvSpPr>
          <p:cNvPr name="TextBox 10" id="10"/>
          <p:cNvSpPr txBox="true"/>
          <p:nvPr/>
        </p:nvSpPr>
        <p:spPr>
          <a:xfrm rot="60000">
            <a:off x="11884768" y="7828453"/>
            <a:ext cx="1138979" cy="370488"/>
          </a:xfrm>
          <a:prstGeom prst="rect">
            <a:avLst/>
          </a:prstGeom>
        </p:spPr>
        <p:txBody>
          <a:bodyPr anchor="t" rtlCol="false" tIns="0" lIns="0" bIns="0" rIns="0">
            <a:spAutoFit/>
          </a:bodyPr>
          <a:lstStyle/>
          <a:p>
            <a:pPr algn="l">
              <a:lnSpc>
                <a:spcPts val="2907"/>
              </a:lnSpc>
            </a:pPr>
            <a:r>
              <a:rPr lang="en-US" b="true" sz="2181">
                <a:solidFill>
                  <a:srgbClr val="FFFFFF"/>
                </a:solidFill>
                <a:latin typeface="TT Chocolates Bold"/>
                <a:ea typeface="TT Chocolates Bold"/>
                <a:cs typeface="TT Chocolates Bold"/>
                <a:sym typeface="TT Chocolates Bold"/>
              </a:rPr>
              <a:t>verhogen</a:t>
            </a:r>
          </a:p>
        </p:txBody>
      </p:sp>
      <p:sp>
        <p:nvSpPr>
          <p:cNvPr name="TextBox 11" id="11"/>
          <p:cNvSpPr txBox="true"/>
          <p:nvPr/>
        </p:nvSpPr>
        <p:spPr>
          <a:xfrm rot="60000">
            <a:off x="14615163" y="7521456"/>
            <a:ext cx="2899812" cy="739713"/>
          </a:xfrm>
          <a:prstGeom prst="rect">
            <a:avLst/>
          </a:prstGeom>
        </p:spPr>
        <p:txBody>
          <a:bodyPr anchor="t" rtlCol="false" tIns="0" lIns="0" bIns="0" rIns="0">
            <a:spAutoFit/>
          </a:bodyPr>
          <a:lstStyle/>
          <a:p>
            <a:pPr algn="just">
              <a:lnSpc>
                <a:spcPts val="2907"/>
              </a:lnSpc>
            </a:pPr>
            <a:r>
              <a:rPr lang="en-US" b="true" sz="2181" spc="10">
                <a:solidFill>
                  <a:srgbClr val="FFFFFF"/>
                </a:solidFill>
                <a:latin typeface="TT Chocolates Bold"/>
                <a:ea typeface="TT Chocolates Bold"/>
                <a:cs typeface="TT Chocolates Bold"/>
                <a:sym typeface="TT Chocolates Bold"/>
              </a:rPr>
              <a:t>Handelingsperspectief geven aan mensen met </a:t>
            </a:r>
          </a:p>
        </p:txBody>
      </p:sp>
      <p:sp>
        <p:nvSpPr>
          <p:cNvPr name="TextBox 12" id="12"/>
          <p:cNvSpPr txBox="true"/>
          <p:nvPr/>
        </p:nvSpPr>
        <p:spPr>
          <a:xfrm rot="60000">
            <a:off x="15140891" y="8259905"/>
            <a:ext cx="1764477" cy="370488"/>
          </a:xfrm>
          <a:prstGeom prst="rect">
            <a:avLst/>
          </a:prstGeom>
        </p:spPr>
        <p:txBody>
          <a:bodyPr anchor="t" rtlCol="false" tIns="0" lIns="0" bIns="0" rIns="0">
            <a:spAutoFit/>
          </a:bodyPr>
          <a:lstStyle/>
          <a:p>
            <a:pPr algn="l">
              <a:lnSpc>
                <a:spcPts val="2907"/>
              </a:lnSpc>
            </a:pPr>
            <a:r>
              <a:rPr lang="en-US" b="true" sz="2181" spc="6">
                <a:solidFill>
                  <a:srgbClr val="FFFFFF"/>
                </a:solidFill>
                <a:latin typeface="TT Chocolates Bold"/>
                <a:ea typeface="TT Chocolates Bold"/>
                <a:cs typeface="TT Chocolates Bold"/>
                <a:sym typeface="TT Chocolates Bold"/>
              </a:rPr>
              <a:t>klimaatzorgen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253067" y="291600"/>
            <a:ext cx="15320433" cy="2073234"/>
            <a:chOff x="0" y="0"/>
            <a:chExt cx="20427244" cy="2764312"/>
          </a:xfrm>
        </p:grpSpPr>
        <p:sp>
          <p:nvSpPr>
            <p:cNvPr name="Freeform 4" id="4"/>
            <p:cNvSpPr/>
            <p:nvPr/>
          </p:nvSpPr>
          <p:spPr>
            <a:xfrm flipH="false" flipV="false" rot="0">
              <a:off x="0" y="0"/>
              <a:ext cx="20427245" cy="2764312"/>
            </a:xfrm>
            <a:custGeom>
              <a:avLst/>
              <a:gdLst/>
              <a:ahLst/>
              <a:cxnLst/>
              <a:rect r="r" b="b" t="t" l="l"/>
              <a:pathLst>
                <a:path h="2764312" w="20427245">
                  <a:moveTo>
                    <a:pt x="0" y="0"/>
                  </a:moveTo>
                  <a:lnTo>
                    <a:pt x="20427245" y="0"/>
                  </a:lnTo>
                  <a:lnTo>
                    <a:pt x="20427245" y="2764312"/>
                  </a:lnTo>
                  <a:lnTo>
                    <a:pt x="0" y="2764312"/>
                  </a:lnTo>
                  <a:close/>
                </a:path>
              </a:pathLst>
            </a:custGeom>
            <a:solidFill>
              <a:srgbClr val="000000">
                <a:alpha val="0"/>
              </a:srgbClr>
            </a:solidFill>
          </p:spPr>
        </p:sp>
        <p:sp>
          <p:nvSpPr>
            <p:cNvPr name="TextBox 5" id="5"/>
            <p:cNvSpPr txBox="true"/>
            <p:nvPr/>
          </p:nvSpPr>
          <p:spPr>
            <a:xfrm>
              <a:off x="0" y="-57150"/>
              <a:ext cx="20427244"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WAAROM? DE URGENTIE IS HOOG</a:t>
              </a:r>
            </a:p>
          </p:txBody>
        </p:sp>
      </p:grpSp>
      <p:sp>
        <p:nvSpPr>
          <p:cNvPr name="TextBox 6" id="6"/>
          <p:cNvSpPr txBox="true"/>
          <p:nvPr/>
        </p:nvSpPr>
        <p:spPr>
          <a:xfrm rot="0">
            <a:off x="634703" y="9075001"/>
            <a:ext cx="5859924"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Klimaat</a:t>
            </a:r>
          </a:p>
        </p:txBody>
      </p:sp>
      <p:sp>
        <p:nvSpPr>
          <p:cNvPr name="TextBox 7" id="7"/>
          <p:cNvSpPr txBox="true"/>
          <p:nvPr/>
        </p:nvSpPr>
        <p:spPr>
          <a:xfrm rot="0">
            <a:off x="9629431" y="8901819"/>
            <a:ext cx="5859924"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Biodiversiteit</a:t>
            </a:r>
          </a:p>
        </p:txBody>
      </p:sp>
      <p:sp>
        <p:nvSpPr>
          <p:cNvPr name="Freeform 8" id="8"/>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243037" y="2690400"/>
            <a:ext cx="8651196" cy="6050740"/>
          </a:xfrm>
          <a:custGeom>
            <a:avLst/>
            <a:gdLst/>
            <a:ahLst/>
            <a:cxnLst/>
            <a:rect r="r" b="b" t="t" l="l"/>
            <a:pathLst>
              <a:path h="6050740" w="8651196">
                <a:moveTo>
                  <a:pt x="0" y="0"/>
                </a:moveTo>
                <a:lnTo>
                  <a:pt x="8651197" y="0"/>
                </a:lnTo>
                <a:lnTo>
                  <a:pt x="8651197" y="6050740"/>
                </a:lnTo>
                <a:lnTo>
                  <a:pt x="0" y="6050740"/>
                </a:lnTo>
                <a:lnTo>
                  <a:pt x="0" y="0"/>
                </a:lnTo>
                <a:close/>
              </a:path>
            </a:pathLst>
          </a:custGeom>
          <a:blipFill>
            <a:blip r:embed="rId7"/>
            <a:stretch>
              <a:fillRect l="-3458" t="0" r="-1453" b="0"/>
            </a:stretch>
          </a:blipFill>
        </p:spPr>
      </p:sp>
      <p:sp>
        <p:nvSpPr>
          <p:cNvPr name="Freeform 10" id="10"/>
          <p:cNvSpPr/>
          <p:nvPr/>
        </p:nvSpPr>
        <p:spPr>
          <a:xfrm flipH="false" flipV="false" rot="0">
            <a:off x="8991575" y="2029619"/>
            <a:ext cx="9258325" cy="6912033"/>
          </a:xfrm>
          <a:custGeom>
            <a:avLst/>
            <a:gdLst/>
            <a:ahLst/>
            <a:cxnLst/>
            <a:rect r="r" b="b" t="t" l="l"/>
            <a:pathLst>
              <a:path h="6912033" w="9258325">
                <a:moveTo>
                  <a:pt x="0" y="0"/>
                </a:moveTo>
                <a:lnTo>
                  <a:pt x="9258325" y="0"/>
                </a:lnTo>
                <a:lnTo>
                  <a:pt x="9258325" y="6912033"/>
                </a:lnTo>
                <a:lnTo>
                  <a:pt x="0" y="6912033"/>
                </a:lnTo>
                <a:lnTo>
                  <a:pt x="0" y="0"/>
                </a:lnTo>
                <a:close/>
              </a:path>
            </a:pathLst>
          </a:custGeom>
          <a:blipFill>
            <a:blip r:embed="rId8"/>
            <a:stretch>
              <a:fillRect l="-2576" t="-7843" r="-10273" b="-2196"/>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1080000" y="269189"/>
            <a:ext cx="5093624" cy="2073234"/>
            <a:chOff x="0" y="0"/>
            <a:chExt cx="6791498" cy="2764312"/>
          </a:xfrm>
        </p:grpSpPr>
        <p:sp>
          <p:nvSpPr>
            <p:cNvPr name="Freeform 4" id="4"/>
            <p:cNvSpPr/>
            <p:nvPr/>
          </p:nvSpPr>
          <p:spPr>
            <a:xfrm flipH="false" flipV="false" rot="0">
              <a:off x="0" y="0"/>
              <a:ext cx="6791498" cy="2764312"/>
            </a:xfrm>
            <a:custGeom>
              <a:avLst/>
              <a:gdLst/>
              <a:ahLst/>
              <a:cxnLst/>
              <a:rect r="r" b="b" t="t" l="l"/>
              <a:pathLst>
                <a:path h="2764312" w="6791498">
                  <a:moveTo>
                    <a:pt x="0" y="0"/>
                  </a:moveTo>
                  <a:lnTo>
                    <a:pt x="6791498" y="0"/>
                  </a:lnTo>
                  <a:lnTo>
                    <a:pt x="6791498" y="2764312"/>
                  </a:lnTo>
                  <a:lnTo>
                    <a:pt x="0" y="2764312"/>
                  </a:lnTo>
                  <a:close/>
                </a:path>
              </a:pathLst>
            </a:custGeom>
            <a:solidFill>
              <a:srgbClr val="000000">
                <a:alpha val="0"/>
              </a:srgbClr>
            </a:solidFill>
          </p:spPr>
        </p:sp>
        <p:sp>
          <p:nvSpPr>
            <p:cNvPr name="TextBox 5" id="5"/>
            <p:cNvSpPr txBox="true"/>
            <p:nvPr/>
          </p:nvSpPr>
          <p:spPr>
            <a:xfrm>
              <a:off x="0" y="-57150"/>
              <a:ext cx="6791498"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DE METHODE</a:t>
              </a:r>
            </a:p>
          </p:txBody>
        </p:sp>
      </p:grpSp>
      <p:sp>
        <p:nvSpPr>
          <p:cNvPr name="TextBox 6" id="6"/>
          <p:cNvSpPr txBox="true"/>
          <p:nvPr/>
        </p:nvSpPr>
        <p:spPr>
          <a:xfrm rot="0">
            <a:off x="1171440" y="2265495"/>
            <a:ext cx="16301616" cy="74771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Elke boom maakt jaarlijks honderden zaailingen. </a:t>
            </a:r>
          </a:p>
          <a:p>
            <a:pPr algn="l" marL="542925" indent="-271462" lvl="1">
              <a:lnSpc>
                <a:spcPts val="4200"/>
              </a:lnSpc>
            </a:pPr>
            <a:r>
              <a:rPr lang="en-US" sz="3000">
                <a:solidFill>
                  <a:srgbClr val="000000"/>
                </a:solidFill>
                <a:latin typeface="Arial"/>
                <a:ea typeface="Arial"/>
                <a:cs typeface="Arial"/>
                <a:sym typeface="Arial"/>
              </a:rPr>
              <a:t>De meeste hiervan overleven het niet omdat:</a:t>
            </a:r>
          </a:p>
          <a:p>
            <a:pPr algn="l" marL="1120140" indent="-373380" lvl="2">
              <a:lnSpc>
                <a:spcPts val="3359"/>
              </a:lnSpc>
              <a:buAutoNum type="arabicPeriod" startAt="1"/>
            </a:pPr>
            <a:r>
              <a:rPr lang="en-US" sz="2400">
                <a:solidFill>
                  <a:srgbClr val="000000"/>
                </a:solidFill>
                <a:latin typeface="Arial"/>
                <a:ea typeface="Arial"/>
                <a:cs typeface="Arial"/>
                <a:sym typeface="Arial"/>
              </a:rPr>
              <a:t>ze groeien op plekken waar ze niet groot mogen worden (bv. naast een fietspad, bouwlocatie)</a:t>
            </a:r>
          </a:p>
          <a:p>
            <a:pPr algn="l" marL="1120140" indent="-373380" lvl="2">
              <a:lnSpc>
                <a:spcPts val="3359"/>
              </a:lnSpc>
              <a:buAutoNum type="arabicPeriod" startAt="1"/>
            </a:pPr>
            <a:r>
              <a:rPr lang="en-US" sz="2400">
                <a:solidFill>
                  <a:srgbClr val="000000"/>
                </a:solidFill>
                <a:latin typeface="Arial"/>
                <a:ea typeface="Arial"/>
                <a:cs typeface="Arial"/>
                <a:sym typeface="Arial"/>
              </a:rPr>
              <a:t>ze groeien op plekken waar ze niet groot kunnen worden (bv. te weinig licht, groeiplek past niet bij boomsoort)</a:t>
            </a:r>
          </a:p>
          <a:p>
            <a:pPr algn="l" marL="1120140" indent="-373380" lvl="2">
              <a:lnSpc>
                <a:spcPts val="3359"/>
              </a:lnSpc>
              <a:buAutoNum type="arabicPeriod" startAt="1"/>
            </a:pPr>
            <a:r>
              <a:rPr lang="en-US" sz="2400">
                <a:solidFill>
                  <a:srgbClr val="000000"/>
                </a:solidFill>
                <a:latin typeface="Arial"/>
                <a:ea typeface="Arial"/>
                <a:cs typeface="Arial"/>
                <a:sym typeface="Arial"/>
              </a:rPr>
              <a:t>ze worden verwijderd om open plekken te creëren (voor bv weidevogels)</a:t>
            </a:r>
          </a:p>
          <a:p>
            <a:pPr algn="l" marL="1120140" indent="-373380" lvl="2">
              <a:lnSpc>
                <a:spcPts val="3359"/>
              </a:lnSpc>
              <a:buAutoNum type="arabicPeriod" startAt="1"/>
            </a:pPr>
            <a:r>
              <a:rPr lang="en-US" sz="2400">
                <a:solidFill>
                  <a:srgbClr val="000000"/>
                </a:solidFill>
                <a:latin typeface="Arial"/>
                <a:ea typeface="Arial"/>
                <a:cs typeface="Arial"/>
                <a:sym typeface="Arial"/>
              </a:rPr>
              <a:t>er teveel van een bepaalde soort is in een gebied</a:t>
            </a:r>
          </a:p>
          <a:p>
            <a:pPr algn="l" marL="1120140" indent="-373380" lvl="2">
              <a:lnSpc>
                <a:spcPts val="3359"/>
              </a:lnSpc>
              <a:buAutoNum type="arabicPeriod" startAt="1"/>
            </a:pPr>
            <a:r>
              <a:rPr lang="en-US" sz="2400">
                <a:solidFill>
                  <a:srgbClr val="000000"/>
                </a:solidFill>
                <a:latin typeface="Arial"/>
                <a:ea typeface="Arial"/>
                <a:cs typeface="Arial"/>
                <a:sym typeface="Arial"/>
              </a:rPr>
              <a:t>er ruimte wordt gemaakt voor bodemplanten</a:t>
            </a:r>
          </a:p>
          <a:p>
            <a:pPr algn="l" marL="1400175" indent="-466725" lvl="2">
              <a:lnSpc>
                <a:spcPts val="4200"/>
              </a:lnSpc>
            </a:pPr>
          </a:p>
          <a:p>
            <a:pPr algn="l" marL="542925" indent="-271462" lvl="1">
              <a:lnSpc>
                <a:spcPts val="4200"/>
              </a:lnSpc>
              <a:buFont typeface="Arial"/>
              <a:buChar char="•"/>
            </a:pPr>
            <a:r>
              <a:rPr lang="en-US" sz="3000">
                <a:solidFill>
                  <a:srgbClr val="000000"/>
                </a:solidFill>
                <a:latin typeface="Arial"/>
                <a:ea typeface="Arial"/>
                <a:cs typeface="Arial"/>
                <a:sym typeface="Arial"/>
              </a:rPr>
              <a:t>Normaal gesproken worden deze zaailingen vaak weggemaaid of gerooid en verbrand of in de versnipperaar gedaan. Meer Bomen Nu verplant deze kansarme zaailingen naar kansrijke plekken (bij boeren, voedselbossen, landgoederen of achtertuinen) zodat de zaailing kan uitgroeien tot een volwassen exemplaar</a:t>
            </a:r>
          </a:p>
          <a:p>
            <a:pPr algn="l" marL="542925" indent="-271462" lvl="1">
              <a:lnSpc>
                <a:spcPts val="4200"/>
              </a:lnSpc>
            </a:pPr>
          </a:p>
          <a:p>
            <a:pPr algn="l" marL="542925" indent="-271462" lvl="1">
              <a:lnSpc>
                <a:spcPts val="4200"/>
              </a:lnSpc>
              <a:buFont typeface="Arial"/>
              <a:buChar char="•"/>
            </a:pPr>
            <a:r>
              <a:rPr lang="en-US" sz="3000">
                <a:solidFill>
                  <a:srgbClr val="000000"/>
                </a:solidFill>
                <a:latin typeface="Arial"/>
                <a:ea typeface="Arial"/>
                <a:cs typeface="Arial"/>
                <a:sym typeface="Arial"/>
              </a:rPr>
              <a:t>Van november t/m maart scheppen wij met heel veel vrijwilligers de </a:t>
            </a:r>
          </a:p>
          <a:p>
            <a:pPr algn="l" marL="542925" indent="-271462" lvl="1">
              <a:lnSpc>
                <a:spcPts val="4200"/>
              </a:lnSpc>
            </a:pPr>
            <a:r>
              <a:rPr lang="en-US" sz="3000">
                <a:solidFill>
                  <a:srgbClr val="000000"/>
                </a:solidFill>
                <a:latin typeface="Arial"/>
                <a:ea typeface="Arial"/>
                <a:cs typeface="Arial"/>
                <a:sym typeface="Arial"/>
              </a:rPr>
              <a:t>zaailingen uit om deze te verplanten of gratis uit te delen</a:t>
            </a:r>
          </a:p>
        </p:txBody>
      </p:sp>
      <p:sp>
        <p:nvSpPr>
          <p:cNvPr name="Freeform 7" id="7"/>
          <p:cNvSpPr/>
          <p:nvPr/>
        </p:nvSpPr>
        <p:spPr>
          <a:xfrm flipH="false" flipV="false" rot="0">
            <a:off x="13572229" y="362110"/>
            <a:ext cx="4545363" cy="2721536"/>
          </a:xfrm>
          <a:custGeom>
            <a:avLst/>
            <a:gdLst/>
            <a:ahLst/>
            <a:cxnLst/>
            <a:rect r="r" b="b" t="t" l="l"/>
            <a:pathLst>
              <a:path h="2721536" w="4545363">
                <a:moveTo>
                  <a:pt x="0" y="0"/>
                </a:moveTo>
                <a:lnTo>
                  <a:pt x="4545363" y="0"/>
                </a:lnTo>
                <a:lnTo>
                  <a:pt x="4545363" y="2721537"/>
                </a:lnTo>
                <a:lnTo>
                  <a:pt x="0" y="2721537"/>
                </a:lnTo>
                <a:lnTo>
                  <a:pt x="0" y="0"/>
                </a:lnTo>
                <a:close/>
              </a:path>
            </a:pathLst>
          </a:custGeom>
          <a:blipFill>
            <a:blip r:embed="rId4"/>
            <a:stretch>
              <a:fillRect l="0" t="0" r="0" b="0"/>
            </a:stretch>
          </a:blipFill>
        </p:spPr>
      </p:sp>
      <p:sp>
        <p:nvSpPr>
          <p:cNvPr name="TextBox 8" id="8"/>
          <p:cNvSpPr txBox="true"/>
          <p:nvPr/>
        </p:nvSpPr>
        <p:spPr>
          <a:xfrm rot="0">
            <a:off x="14175091" y="1186639"/>
            <a:ext cx="3339639" cy="1202681"/>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Onze droom: </a:t>
            </a:r>
          </a:p>
          <a:p>
            <a:pPr algn="ctr">
              <a:lnSpc>
                <a:spcPts val="2879"/>
              </a:lnSpc>
            </a:pPr>
            <a:r>
              <a:rPr lang="en-US" sz="2400" b="true">
                <a:solidFill>
                  <a:srgbClr val="000000"/>
                </a:solidFill>
                <a:latin typeface="Arial Bold"/>
                <a:ea typeface="Arial Bold"/>
                <a:cs typeface="Arial Bold"/>
                <a:sym typeface="Arial Bold"/>
              </a:rPr>
              <a:t>Circulair Groenbeheer is de norm</a:t>
            </a:r>
          </a:p>
        </p:txBody>
      </p:sp>
      <p:sp>
        <p:nvSpPr>
          <p:cNvPr name="Freeform 9" id="9"/>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64321" y="189568"/>
            <a:ext cx="18193988" cy="11030105"/>
          </a:xfrm>
          <a:custGeom>
            <a:avLst/>
            <a:gdLst/>
            <a:ahLst/>
            <a:cxnLst/>
            <a:rect r="r" b="b" t="t" l="l"/>
            <a:pathLst>
              <a:path h="11030105" w="18193988">
                <a:moveTo>
                  <a:pt x="0" y="0"/>
                </a:moveTo>
                <a:lnTo>
                  <a:pt x="18193987" y="0"/>
                </a:lnTo>
                <a:lnTo>
                  <a:pt x="18193987" y="11030105"/>
                </a:lnTo>
                <a:lnTo>
                  <a:pt x="0" y="11030105"/>
                </a:lnTo>
                <a:lnTo>
                  <a:pt x="0" y="0"/>
                </a:lnTo>
                <a:close/>
              </a:path>
            </a:pathLst>
          </a:custGeom>
          <a:blipFill>
            <a:blip r:embed="rId2"/>
            <a:stretch>
              <a:fillRect l="0" t="0" r="0" b="0"/>
            </a:stretch>
          </a:blipFill>
        </p:spPr>
      </p:sp>
      <p:sp>
        <p:nvSpPr>
          <p:cNvPr name="Freeform 3" id="3"/>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4" id="4" descr="Afbeelding met schermopname, groen, Rechthoek  Automatisch gegenereerde beschrijving"/>
          <p:cNvSpPr/>
          <p:nvPr/>
        </p:nvSpPr>
        <p:spPr>
          <a:xfrm flipH="false" flipV="false" rot="0">
            <a:off x="-4734804" y="-54864"/>
            <a:ext cx="10198250" cy="2297834"/>
          </a:xfrm>
          <a:custGeom>
            <a:avLst/>
            <a:gdLst/>
            <a:ahLst/>
            <a:cxnLst/>
            <a:rect r="r" b="b" t="t" l="l"/>
            <a:pathLst>
              <a:path h="2297834" w="10198250">
                <a:moveTo>
                  <a:pt x="0" y="0"/>
                </a:moveTo>
                <a:lnTo>
                  <a:pt x="10198249" y="0"/>
                </a:lnTo>
                <a:lnTo>
                  <a:pt x="10198249" y="2297834"/>
                </a:lnTo>
                <a:lnTo>
                  <a:pt x="0" y="2297834"/>
                </a:lnTo>
                <a:lnTo>
                  <a:pt x="0" y="0"/>
                </a:lnTo>
                <a:close/>
              </a:path>
            </a:pathLst>
          </a:custGeom>
          <a:blipFill>
            <a:blip r:embed="rId5"/>
            <a:stretch>
              <a:fillRect l="-6744" t="-79730" r="0" b="-7096"/>
            </a:stretch>
          </a:blipFill>
        </p:spPr>
      </p:sp>
      <p:sp>
        <p:nvSpPr>
          <p:cNvPr name="Freeform 5" id="5"/>
          <p:cNvSpPr/>
          <p:nvPr/>
        </p:nvSpPr>
        <p:spPr>
          <a:xfrm flipH="false" flipV="false" rot="0">
            <a:off x="1606092" y="1259548"/>
            <a:ext cx="15653208" cy="7767905"/>
          </a:xfrm>
          <a:custGeom>
            <a:avLst/>
            <a:gdLst/>
            <a:ahLst/>
            <a:cxnLst/>
            <a:rect r="r" b="b" t="t" l="l"/>
            <a:pathLst>
              <a:path h="7767905" w="15653208">
                <a:moveTo>
                  <a:pt x="0" y="0"/>
                </a:moveTo>
                <a:lnTo>
                  <a:pt x="15653208" y="0"/>
                </a:lnTo>
                <a:lnTo>
                  <a:pt x="15653208" y="7767904"/>
                </a:lnTo>
                <a:lnTo>
                  <a:pt x="0" y="7767904"/>
                </a:lnTo>
                <a:lnTo>
                  <a:pt x="0" y="0"/>
                </a:lnTo>
                <a:close/>
              </a:path>
            </a:pathLst>
          </a:custGeom>
          <a:blipFill>
            <a:blip r:embed="rId6"/>
            <a:stretch>
              <a:fillRect l="0" t="0" r="0" b="0"/>
            </a:stretch>
          </a:blipFill>
        </p:spPr>
      </p:sp>
      <p:sp>
        <p:nvSpPr>
          <p:cNvPr name="TextBox 6" id="6"/>
          <p:cNvSpPr txBox="true"/>
          <p:nvPr/>
        </p:nvSpPr>
        <p:spPr>
          <a:xfrm rot="0">
            <a:off x="769838" y="429342"/>
            <a:ext cx="4416013" cy="1196072"/>
          </a:xfrm>
          <a:prstGeom prst="rect">
            <a:avLst/>
          </a:prstGeom>
        </p:spPr>
        <p:txBody>
          <a:bodyPr anchor="t" rtlCol="false" tIns="0" lIns="0" bIns="0" rIns="0">
            <a:spAutoFit/>
          </a:bodyPr>
          <a:lstStyle/>
          <a:p>
            <a:pPr algn="l">
              <a:lnSpc>
                <a:spcPts val="7920"/>
              </a:lnSpc>
            </a:pPr>
            <a:r>
              <a:rPr lang="en-US" sz="6600">
                <a:solidFill>
                  <a:srgbClr val="FFFFFF"/>
                </a:solidFill>
                <a:latin typeface="Impact"/>
                <a:ea typeface="Impact"/>
                <a:cs typeface="Impact"/>
                <a:sym typeface="Impact"/>
              </a:rPr>
              <a:t>DE METHODE</a:t>
            </a:r>
          </a:p>
        </p:txBody>
      </p:sp>
      <p:sp>
        <p:nvSpPr>
          <p:cNvPr name="Freeform 7" id="7"/>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972000" y="904785"/>
            <a:ext cx="14859000" cy="1067623"/>
            <a:chOff x="0" y="0"/>
            <a:chExt cx="19812000" cy="1423497"/>
          </a:xfrm>
        </p:grpSpPr>
        <p:sp>
          <p:nvSpPr>
            <p:cNvPr name="Freeform 5" id="5"/>
            <p:cNvSpPr/>
            <p:nvPr/>
          </p:nvSpPr>
          <p:spPr>
            <a:xfrm flipH="false" flipV="false" rot="0">
              <a:off x="0" y="0"/>
              <a:ext cx="19812000" cy="1423497"/>
            </a:xfrm>
            <a:custGeom>
              <a:avLst/>
              <a:gdLst/>
              <a:ahLst/>
              <a:cxnLst/>
              <a:rect r="r" b="b" t="t" l="l"/>
              <a:pathLst>
                <a:path h="1423497" w="19812000">
                  <a:moveTo>
                    <a:pt x="0" y="0"/>
                  </a:moveTo>
                  <a:lnTo>
                    <a:pt x="19812000" y="0"/>
                  </a:lnTo>
                  <a:lnTo>
                    <a:pt x="19812000" y="1423497"/>
                  </a:lnTo>
                  <a:lnTo>
                    <a:pt x="0" y="1423497"/>
                  </a:lnTo>
                  <a:close/>
                </a:path>
              </a:pathLst>
            </a:custGeom>
            <a:solidFill>
              <a:srgbClr val="000000">
                <a:alpha val="0"/>
              </a:srgbClr>
            </a:solidFill>
          </p:spPr>
        </p:sp>
        <p:sp>
          <p:nvSpPr>
            <p:cNvPr name="TextBox 6" id="6"/>
            <p:cNvSpPr txBox="true"/>
            <p:nvPr/>
          </p:nvSpPr>
          <p:spPr>
            <a:xfrm>
              <a:off x="0" y="-57150"/>
              <a:ext cx="19812000" cy="1480647"/>
            </a:xfrm>
            <a:prstGeom prst="rect">
              <a:avLst/>
            </a:prstGeom>
          </p:spPr>
          <p:txBody>
            <a:bodyPr anchor="ctr" rtlCol="false" tIns="0" lIns="0" bIns="0" rIns="0"/>
            <a:lstStyle/>
            <a:p>
              <a:pPr algn="l">
                <a:lnSpc>
                  <a:spcPts val="6415"/>
                </a:lnSpc>
              </a:pPr>
              <a:r>
                <a:rPr lang="en-US" sz="5940">
                  <a:solidFill>
                    <a:srgbClr val="14B2A8"/>
                  </a:solidFill>
                  <a:latin typeface="Impact"/>
                  <a:ea typeface="Impact"/>
                  <a:cs typeface="Impact"/>
                  <a:sym typeface="Impact"/>
                </a:rPr>
                <a:t>5 SEIZOENEN MEER BOMEN NU</a:t>
              </a:r>
            </a:p>
          </p:txBody>
        </p:sp>
      </p:grpSp>
      <p:sp>
        <p:nvSpPr>
          <p:cNvPr name="Freeform 7" id="7"/>
          <p:cNvSpPr/>
          <p:nvPr/>
        </p:nvSpPr>
        <p:spPr>
          <a:xfrm flipH="false" flipV="false" rot="0">
            <a:off x="15922286" y="8214351"/>
            <a:ext cx="2370069" cy="2067538"/>
          </a:xfrm>
          <a:custGeom>
            <a:avLst/>
            <a:gdLst/>
            <a:ahLst/>
            <a:cxnLst/>
            <a:rect r="r" b="b" t="t" l="l"/>
            <a:pathLst>
              <a:path h="2067538" w="2370069">
                <a:moveTo>
                  <a:pt x="0" y="0"/>
                </a:moveTo>
                <a:lnTo>
                  <a:pt x="2370068" y="0"/>
                </a:lnTo>
                <a:lnTo>
                  <a:pt x="2370068" y="2067539"/>
                </a:lnTo>
                <a:lnTo>
                  <a:pt x="0" y="2067539"/>
                </a:lnTo>
                <a:lnTo>
                  <a:pt x="0" y="0"/>
                </a:lnTo>
                <a:close/>
              </a:path>
            </a:pathLst>
          </a:custGeom>
          <a:blipFill>
            <a:blip r:embed="rId7"/>
            <a:stretch>
              <a:fillRect l="0" t="-203" r="0" b="-203"/>
            </a:stretch>
          </a:blipFill>
        </p:spPr>
      </p:sp>
      <p:grpSp>
        <p:nvGrpSpPr>
          <p:cNvPr name="Group 8" id="8"/>
          <p:cNvGrpSpPr/>
          <p:nvPr/>
        </p:nvGrpSpPr>
        <p:grpSpPr>
          <a:xfrm rot="0">
            <a:off x="12427547" y="216552"/>
            <a:ext cx="5669953" cy="5669953"/>
            <a:chOff x="0" y="0"/>
            <a:chExt cx="812800" cy="812800"/>
          </a:xfrm>
        </p:grpSpPr>
        <p:sp>
          <p:nvSpPr>
            <p:cNvPr name="Freeform 9" id="9"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8704" t="-11742" r="0" b="-2138"/>
              </a:stretch>
            </a:blipFill>
          </p:spPr>
        </p:sp>
      </p:grpSp>
      <p:grpSp>
        <p:nvGrpSpPr>
          <p:cNvPr name="Group 10" id="10"/>
          <p:cNvGrpSpPr/>
          <p:nvPr/>
        </p:nvGrpSpPr>
        <p:grpSpPr>
          <a:xfrm rot="0">
            <a:off x="9115236" y="3051529"/>
            <a:ext cx="5246370" cy="5246370"/>
            <a:chOff x="0" y="0"/>
            <a:chExt cx="812800" cy="812800"/>
          </a:xfrm>
        </p:grpSpPr>
        <p:sp>
          <p:nvSpPr>
            <p:cNvPr name="Freeform 11" id="11"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0349" t="0" r="-4" b="0"/>
              </a:stretch>
            </a:blipFill>
          </p:spPr>
        </p:sp>
      </p:grpSp>
      <p:grpSp>
        <p:nvGrpSpPr>
          <p:cNvPr name="Group 12" id="12"/>
          <p:cNvGrpSpPr/>
          <p:nvPr/>
        </p:nvGrpSpPr>
        <p:grpSpPr>
          <a:xfrm rot="0">
            <a:off x="12772038" y="5238937"/>
            <a:ext cx="6117924" cy="6117924"/>
            <a:chOff x="0" y="0"/>
            <a:chExt cx="812800" cy="812800"/>
          </a:xfrm>
        </p:grpSpPr>
        <p:sp>
          <p:nvSpPr>
            <p:cNvPr name="Freeform 13" id="13"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6539" r="0" b="0"/>
              </a:stretch>
            </a:blipFill>
          </p:spPr>
        </p:sp>
      </p:grpSp>
      <p:sp>
        <p:nvSpPr>
          <p:cNvPr name="TextBox 14" id="14"/>
          <p:cNvSpPr txBox="true"/>
          <p:nvPr/>
        </p:nvSpPr>
        <p:spPr>
          <a:xfrm rot="0">
            <a:off x="1034865" y="2515887"/>
            <a:ext cx="7718421" cy="6328410"/>
          </a:xfrm>
          <a:prstGeom prst="rect">
            <a:avLst/>
          </a:prstGeom>
        </p:spPr>
        <p:txBody>
          <a:bodyPr anchor="t" rtlCol="false" tIns="0" lIns="0" bIns="0" rIns="0">
            <a:spAutoFit/>
          </a:bodyPr>
          <a:lstStyle/>
          <a:p>
            <a:pPr algn="l" marL="542925" indent="-271462" lvl="1">
              <a:lnSpc>
                <a:spcPts val="4170"/>
              </a:lnSpc>
              <a:buFont typeface="Arial"/>
              <a:buChar char="•"/>
            </a:pPr>
            <a:r>
              <a:rPr lang="en-US" sz="3000">
                <a:solidFill>
                  <a:srgbClr val="000000"/>
                </a:solidFill>
                <a:latin typeface="Arial"/>
                <a:ea typeface="Arial"/>
                <a:cs typeface="Arial"/>
                <a:sym typeface="Arial"/>
              </a:rPr>
              <a:t>2,5 miljoen bomen verplant in 5 seizoenen</a:t>
            </a:r>
          </a:p>
          <a:p>
            <a:pPr algn="l" marL="1228725" indent="-409575" lvl="2">
              <a:lnSpc>
                <a:spcPts val="4170"/>
              </a:lnSpc>
              <a:buFont typeface="Arial"/>
              <a:buChar char="⚬"/>
            </a:pPr>
            <a:r>
              <a:rPr lang="en-US" sz="3000">
                <a:solidFill>
                  <a:srgbClr val="001E2E"/>
                </a:solidFill>
                <a:latin typeface="Arial"/>
                <a:ea typeface="Arial"/>
                <a:cs typeface="Arial"/>
                <a:sym typeface="Arial"/>
              </a:rPr>
              <a:t>Zaailingen</a:t>
            </a:r>
          </a:p>
          <a:p>
            <a:pPr algn="l" marL="1228725" indent="-409575" lvl="2">
              <a:lnSpc>
                <a:spcPts val="4170"/>
              </a:lnSpc>
              <a:buFont typeface="Arial"/>
              <a:buChar char="⚬"/>
            </a:pPr>
            <a:r>
              <a:rPr lang="en-US" sz="3000">
                <a:solidFill>
                  <a:srgbClr val="001E2E"/>
                </a:solidFill>
                <a:latin typeface="Arial"/>
                <a:ea typeface="Arial"/>
                <a:cs typeface="Arial"/>
                <a:sym typeface="Arial"/>
              </a:rPr>
              <a:t>Stekken</a:t>
            </a:r>
          </a:p>
          <a:p>
            <a:pPr algn="l" marL="1228725" indent="-409575" lvl="2">
              <a:lnSpc>
                <a:spcPts val="4170"/>
              </a:lnSpc>
              <a:buFont typeface="Arial"/>
              <a:buChar char="⚬"/>
            </a:pPr>
            <a:r>
              <a:rPr lang="en-US" sz="3000">
                <a:solidFill>
                  <a:srgbClr val="001E2E"/>
                </a:solidFill>
                <a:latin typeface="Arial"/>
                <a:ea typeface="Arial"/>
                <a:cs typeface="Arial"/>
                <a:sym typeface="Arial"/>
              </a:rPr>
              <a:t>Kweekoverschot</a:t>
            </a:r>
          </a:p>
          <a:p>
            <a:pPr algn="l" marL="542925" indent="-271462" lvl="1">
              <a:lnSpc>
                <a:spcPts val="4170"/>
              </a:lnSpc>
              <a:buFont typeface="Arial"/>
              <a:buChar char="•"/>
            </a:pPr>
            <a:r>
              <a:rPr lang="en-US" sz="3000">
                <a:solidFill>
                  <a:srgbClr val="001E2E"/>
                </a:solidFill>
                <a:latin typeface="Arial"/>
                <a:ea typeface="Arial"/>
                <a:cs typeface="Arial"/>
                <a:sym typeface="Arial"/>
              </a:rPr>
              <a:t>Slagingspercentage: tussen 70 en 80%</a:t>
            </a:r>
          </a:p>
          <a:p>
            <a:pPr algn="l" marL="542925" indent="-271462" lvl="1">
              <a:lnSpc>
                <a:spcPts val="4170"/>
              </a:lnSpc>
              <a:buFont typeface="Arial"/>
              <a:buChar char="•"/>
            </a:pPr>
            <a:r>
              <a:rPr lang="en-US" sz="3000">
                <a:solidFill>
                  <a:srgbClr val="000000"/>
                </a:solidFill>
                <a:latin typeface="Arial"/>
                <a:ea typeface="Arial"/>
                <a:cs typeface="Arial"/>
                <a:sym typeface="Arial"/>
              </a:rPr>
              <a:t>Circa 5.000 </a:t>
            </a:r>
            <a:r>
              <a:rPr lang="en-US" sz="3000">
                <a:solidFill>
                  <a:srgbClr val="001E2E"/>
                </a:solidFill>
                <a:latin typeface="Arial"/>
                <a:ea typeface="Arial"/>
                <a:cs typeface="Arial"/>
                <a:sym typeface="Arial"/>
              </a:rPr>
              <a:t>oogst-, uitdeel- en plantevents </a:t>
            </a:r>
          </a:p>
          <a:p>
            <a:pPr algn="l" marL="542925" indent="-271462" lvl="1">
              <a:lnSpc>
                <a:spcPts val="4170"/>
              </a:lnSpc>
            </a:pPr>
            <a:r>
              <a:rPr lang="en-US" sz="3000">
                <a:solidFill>
                  <a:srgbClr val="001E2E"/>
                </a:solidFill>
                <a:latin typeface="Arial"/>
                <a:ea typeface="Arial"/>
                <a:cs typeface="Arial"/>
                <a:sym typeface="Arial"/>
              </a:rPr>
              <a:t>door het hele land</a:t>
            </a:r>
          </a:p>
          <a:p>
            <a:pPr algn="l" marL="542925" indent="-271462" lvl="1">
              <a:lnSpc>
                <a:spcPts val="4170"/>
              </a:lnSpc>
              <a:buFont typeface="Arial"/>
              <a:buChar char="•"/>
            </a:pPr>
            <a:r>
              <a:rPr lang="en-US" sz="3000">
                <a:solidFill>
                  <a:srgbClr val="001E2E"/>
                </a:solidFill>
                <a:latin typeface="Arial"/>
                <a:ea typeface="Arial"/>
                <a:cs typeface="Arial"/>
                <a:sym typeface="Arial"/>
              </a:rPr>
              <a:t>Meer dan 31.000 deelnemers</a:t>
            </a:r>
          </a:p>
          <a:p>
            <a:pPr algn="l" marL="542925" indent="-271462" lvl="1">
              <a:lnSpc>
                <a:spcPts val="4170"/>
              </a:lnSpc>
              <a:buFont typeface="Arial"/>
              <a:buChar char="•"/>
            </a:pPr>
            <a:r>
              <a:rPr lang="en-US" sz="3000">
                <a:solidFill>
                  <a:srgbClr val="001E2E"/>
                </a:solidFill>
                <a:latin typeface="Arial"/>
                <a:ea typeface="Arial"/>
                <a:cs typeface="Arial"/>
                <a:sym typeface="Arial"/>
              </a:rPr>
              <a:t>Online database (Bomenplanner) + App</a:t>
            </a:r>
          </a:p>
          <a:p>
            <a:pPr algn="l" marL="542925" indent="-271462" lvl="1">
              <a:lnSpc>
                <a:spcPts val="4170"/>
              </a:lnSpc>
              <a:buFont typeface="Arial"/>
              <a:buChar char="•"/>
            </a:pPr>
            <a:r>
              <a:rPr lang="en-US" sz="3000">
                <a:solidFill>
                  <a:srgbClr val="000000"/>
                </a:solidFill>
                <a:latin typeface="Arial"/>
                <a:ea typeface="Arial"/>
                <a:cs typeface="Arial"/>
                <a:sym typeface="Arial"/>
              </a:rPr>
              <a:t>Bomenvinder</a:t>
            </a:r>
          </a:p>
          <a:p>
            <a:pPr algn="l" marL="542925" indent="-271462" lvl="1">
              <a:lnSpc>
                <a:spcPts val="4170"/>
              </a:lnSpc>
              <a:buFont typeface="Arial"/>
              <a:buChar char="•"/>
            </a:pPr>
            <a:r>
              <a:rPr lang="en-US" sz="3000">
                <a:solidFill>
                  <a:srgbClr val="001E2E"/>
                </a:solidFill>
                <a:latin typeface="Arial"/>
                <a:ea typeface="Arial"/>
                <a:cs typeface="Arial"/>
                <a:sym typeface="Arial"/>
              </a:rPr>
              <a:t>Duitsland, VK en Frankrijk doen ook mee</a:t>
            </a:r>
          </a:p>
          <a:p>
            <a:pPr algn="l" marL="542925" indent="-271462" lvl="1">
              <a:lnSpc>
                <a:spcPts val="417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72000" y="800101"/>
            <a:ext cx="6306624" cy="1191539"/>
            <a:chOff x="0" y="0"/>
            <a:chExt cx="8408832" cy="1588719"/>
          </a:xfrm>
        </p:grpSpPr>
        <p:sp>
          <p:nvSpPr>
            <p:cNvPr name="Freeform 5" id="5"/>
            <p:cNvSpPr/>
            <p:nvPr/>
          </p:nvSpPr>
          <p:spPr>
            <a:xfrm flipH="false" flipV="false" rot="0">
              <a:off x="0" y="0"/>
              <a:ext cx="8408832" cy="1588719"/>
            </a:xfrm>
            <a:custGeom>
              <a:avLst/>
              <a:gdLst/>
              <a:ahLst/>
              <a:cxnLst/>
              <a:rect r="r" b="b" t="t" l="l"/>
              <a:pathLst>
                <a:path h="1588719" w="8408832">
                  <a:moveTo>
                    <a:pt x="0" y="0"/>
                  </a:moveTo>
                  <a:lnTo>
                    <a:pt x="8408832" y="0"/>
                  </a:lnTo>
                  <a:lnTo>
                    <a:pt x="8408832" y="1588719"/>
                  </a:lnTo>
                  <a:lnTo>
                    <a:pt x="0" y="1588719"/>
                  </a:lnTo>
                  <a:close/>
                </a:path>
              </a:pathLst>
            </a:custGeom>
            <a:solidFill>
              <a:srgbClr val="000000">
                <a:alpha val="0"/>
              </a:srgbClr>
            </a:solidFill>
          </p:spPr>
        </p:sp>
        <p:sp>
          <p:nvSpPr>
            <p:cNvPr name="TextBox 6" id="6"/>
            <p:cNvSpPr txBox="true"/>
            <p:nvPr/>
          </p:nvSpPr>
          <p:spPr>
            <a:xfrm>
              <a:off x="0" y="-57150"/>
              <a:ext cx="8408832" cy="1645869"/>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HOE DOEN WE DIT?</a:t>
              </a:r>
            </a:p>
          </p:txBody>
        </p:sp>
      </p:grpSp>
      <p:grpSp>
        <p:nvGrpSpPr>
          <p:cNvPr name="Group 7" id="7"/>
          <p:cNvGrpSpPr>
            <a:grpSpLocks noChangeAspect="true"/>
          </p:cNvGrpSpPr>
          <p:nvPr/>
        </p:nvGrpSpPr>
        <p:grpSpPr>
          <a:xfrm rot="0">
            <a:off x="10511284" y="0"/>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45794" t="-21269" r="-33642" b="0"/>
              </a:stretch>
            </a:blipFill>
          </p:spPr>
        </p:sp>
      </p:grpSp>
      <p:sp>
        <p:nvSpPr>
          <p:cNvPr name="Freeform 9" id="9"/>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
        <p:nvSpPr>
          <p:cNvPr name="Freeform 10" id="10"/>
          <p:cNvSpPr/>
          <p:nvPr/>
        </p:nvSpPr>
        <p:spPr>
          <a:xfrm flipH="false" flipV="false" rot="0">
            <a:off x="7317520" y="5754097"/>
            <a:ext cx="2783027" cy="4174540"/>
          </a:xfrm>
          <a:custGeom>
            <a:avLst/>
            <a:gdLst/>
            <a:ahLst/>
            <a:cxnLst/>
            <a:rect r="r" b="b" t="t" l="l"/>
            <a:pathLst>
              <a:path h="4174540" w="2783027">
                <a:moveTo>
                  <a:pt x="0" y="0"/>
                </a:moveTo>
                <a:lnTo>
                  <a:pt x="2783026" y="0"/>
                </a:lnTo>
                <a:lnTo>
                  <a:pt x="2783026" y="4174540"/>
                </a:lnTo>
                <a:lnTo>
                  <a:pt x="0" y="4174540"/>
                </a:lnTo>
                <a:lnTo>
                  <a:pt x="0" y="0"/>
                </a:lnTo>
                <a:close/>
              </a:path>
            </a:pathLst>
          </a:custGeom>
          <a:blipFill>
            <a:blip r:embed="rId8"/>
            <a:stretch>
              <a:fillRect l="0" t="0" r="0" b="0"/>
            </a:stretch>
          </a:blipFill>
        </p:spPr>
      </p:sp>
      <p:sp>
        <p:nvSpPr>
          <p:cNvPr name="TextBox 11" id="11"/>
          <p:cNvSpPr txBox="true"/>
          <p:nvPr/>
        </p:nvSpPr>
        <p:spPr>
          <a:xfrm rot="0">
            <a:off x="1063440" y="2574276"/>
            <a:ext cx="9295444" cy="48482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Met heel veel vrijwilligers (iedereen kan meedoen!)</a:t>
            </a:r>
          </a:p>
          <a:p>
            <a:pPr algn="l" marL="542925" indent="-271462" lvl="1">
              <a:lnSpc>
                <a:spcPts val="4200"/>
              </a:lnSpc>
              <a:buFont typeface="Arial"/>
              <a:buChar char="•"/>
            </a:pPr>
            <a:r>
              <a:rPr lang="en-US" sz="3000">
                <a:solidFill>
                  <a:srgbClr val="001E2E"/>
                </a:solidFill>
                <a:latin typeface="Arial"/>
                <a:ea typeface="Arial"/>
                <a:cs typeface="Arial"/>
                <a:sym typeface="Arial"/>
              </a:rPr>
              <a:t>Met een betaalde regio-coördinator per provincie/gemeente</a:t>
            </a:r>
          </a:p>
          <a:p>
            <a:pPr algn="l" marL="542925" indent="-271462" lvl="1">
              <a:lnSpc>
                <a:spcPts val="4200"/>
              </a:lnSpc>
              <a:buFont typeface="Arial"/>
              <a:buChar char="•"/>
            </a:pPr>
            <a:r>
              <a:rPr lang="en-US" sz="3000">
                <a:solidFill>
                  <a:srgbClr val="001E2E"/>
                </a:solidFill>
                <a:latin typeface="Arial"/>
                <a:ea typeface="Arial"/>
                <a:cs typeface="Arial"/>
                <a:sym typeface="Arial"/>
              </a:rPr>
              <a:t>Met een landelijk team </a:t>
            </a:r>
          </a:p>
          <a:p>
            <a:pPr algn="l" marL="542925" indent="-271462" lvl="1">
              <a:lnSpc>
                <a:spcPts val="4200"/>
              </a:lnSpc>
              <a:buFont typeface="Arial"/>
              <a:buChar char="•"/>
            </a:pPr>
            <a:r>
              <a:rPr lang="en-US" sz="3000">
                <a:solidFill>
                  <a:srgbClr val="001E2E"/>
                </a:solidFill>
                <a:latin typeface="Arial"/>
                <a:ea typeface="Arial"/>
                <a:cs typeface="Arial"/>
                <a:sym typeface="Arial"/>
              </a:rPr>
              <a:t>Door de zaailingen gratis weg te geven aan iedereen die wil planten</a:t>
            </a:r>
          </a:p>
          <a:p>
            <a:pPr algn="l" marL="542925" indent="-271462" lvl="1">
              <a:lnSpc>
                <a:spcPts val="4200"/>
              </a:lnSpc>
              <a:buFont typeface="Arial"/>
              <a:buChar char="•"/>
            </a:pPr>
            <a:r>
              <a:rPr lang="en-US" sz="3000">
                <a:solidFill>
                  <a:srgbClr val="001E2E"/>
                </a:solidFill>
                <a:latin typeface="Arial"/>
                <a:ea typeface="Arial"/>
                <a:cs typeface="Arial"/>
                <a:sym typeface="Arial"/>
              </a:rPr>
              <a:t>Middels de Bomenplanner (app)</a:t>
            </a:r>
          </a:p>
          <a:p>
            <a:pPr algn="l" marL="542925" indent="-271462" lvl="1">
              <a:lnSpc>
                <a:spcPts val="4200"/>
              </a:lnSpc>
              <a:buFont typeface="Arial"/>
              <a:buChar char="•"/>
            </a:pPr>
            <a:r>
              <a:rPr lang="en-US" sz="3000">
                <a:solidFill>
                  <a:srgbClr val="001E2E"/>
                </a:solidFill>
                <a:latin typeface="Arial"/>
                <a:ea typeface="Arial"/>
                <a:cs typeface="Arial"/>
                <a:sym typeface="Arial"/>
              </a:rPr>
              <a:t>Geen ingewikkelde contracten</a:t>
            </a:r>
          </a:p>
          <a:p>
            <a:pPr algn="l" marL="542925" indent="-271462" lvl="1">
              <a:lnSpc>
                <a:spcPts val="420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1181528" y="6221554"/>
            <a:ext cx="2452688" cy="2452688"/>
          </a:xfrm>
          <a:custGeom>
            <a:avLst/>
            <a:gdLst/>
            <a:ahLst/>
            <a:cxnLst/>
            <a:rect r="r" b="b" t="t" l="l"/>
            <a:pathLst>
              <a:path h="2452688" w="2452688">
                <a:moveTo>
                  <a:pt x="0" y="0"/>
                </a:moveTo>
                <a:lnTo>
                  <a:pt x="2452687" y="0"/>
                </a:lnTo>
                <a:lnTo>
                  <a:pt x="2452687" y="2452688"/>
                </a:lnTo>
                <a:lnTo>
                  <a:pt x="0" y="2452688"/>
                </a:lnTo>
                <a:lnTo>
                  <a:pt x="0" y="0"/>
                </a:lnTo>
                <a:close/>
              </a:path>
            </a:pathLst>
          </a:custGeom>
          <a:blipFill>
            <a:blip r:embed="rId5"/>
            <a:stretch>
              <a:fillRect l="0" t="0" r="0" b="0"/>
            </a:stretch>
          </a:blipFill>
        </p:spPr>
      </p:sp>
      <p:sp>
        <p:nvSpPr>
          <p:cNvPr name="Freeform 4" id="4"/>
          <p:cNvSpPr/>
          <p:nvPr/>
        </p:nvSpPr>
        <p:spPr>
          <a:xfrm flipH="false" flipV="false" rot="0">
            <a:off x="14736780" y="6384567"/>
            <a:ext cx="2148399" cy="2057811"/>
          </a:xfrm>
          <a:custGeom>
            <a:avLst/>
            <a:gdLst/>
            <a:ahLst/>
            <a:cxnLst/>
            <a:rect r="r" b="b" t="t" l="l"/>
            <a:pathLst>
              <a:path h="2057811" w="2148399">
                <a:moveTo>
                  <a:pt x="0" y="0"/>
                </a:moveTo>
                <a:lnTo>
                  <a:pt x="2148399" y="0"/>
                </a:lnTo>
                <a:lnTo>
                  <a:pt x="2148399" y="2057811"/>
                </a:lnTo>
                <a:lnTo>
                  <a:pt x="0" y="2057811"/>
                </a:lnTo>
                <a:lnTo>
                  <a:pt x="0" y="0"/>
                </a:lnTo>
                <a:close/>
              </a:path>
            </a:pathLst>
          </a:custGeom>
          <a:blipFill>
            <a:blip r:embed="rId6"/>
            <a:stretch>
              <a:fillRect l="0" t="0" r="0" b="-153"/>
            </a:stretch>
          </a:blipFill>
        </p:spPr>
      </p:sp>
      <p:sp>
        <p:nvSpPr>
          <p:cNvPr name="Freeform 5" id="5" descr="Afbeelding met schoeisel, kleding, tekenfilm, persoon  Automatisch gegenereerde beschrijving"/>
          <p:cNvSpPr/>
          <p:nvPr/>
        </p:nvSpPr>
        <p:spPr>
          <a:xfrm flipH="false" flipV="false" rot="0">
            <a:off x="4459398" y="6260676"/>
            <a:ext cx="2614611" cy="2231134"/>
          </a:xfrm>
          <a:custGeom>
            <a:avLst/>
            <a:gdLst/>
            <a:ahLst/>
            <a:cxnLst/>
            <a:rect r="r" b="b" t="t" l="l"/>
            <a:pathLst>
              <a:path h="2231134" w="2614611">
                <a:moveTo>
                  <a:pt x="0" y="0"/>
                </a:moveTo>
                <a:lnTo>
                  <a:pt x="2614611" y="0"/>
                </a:lnTo>
                <a:lnTo>
                  <a:pt x="2614611" y="2231134"/>
                </a:lnTo>
                <a:lnTo>
                  <a:pt x="0" y="2231134"/>
                </a:lnTo>
                <a:lnTo>
                  <a:pt x="0" y="0"/>
                </a:lnTo>
                <a:close/>
              </a:path>
            </a:pathLst>
          </a:custGeom>
          <a:blipFill>
            <a:blip r:embed="rId7"/>
            <a:stretch>
              <a:fillRect l="0" t="0" r="0" b="0"/>
            </a:stretch>
          </a:blipFill>
        </p:spPr>
      </p:sp>
      <p:sp>
        <p:nvSpPr>
          <p:cNvPr name="Freeform 6" id="6" descr="Afbeelding met kleding, persoon, tekenfilm, illustratie  Automatisch gegenereerde beschrijving"/>
          <p:cNvSpPr/>
          <p:nvPr/>
        </p:nvSpPr>
        <p:spPr>
          <a:xfrm flipH="false" flipV="false" rot="0">
            <a:off x="1454004" y="6443109"/>
            <a:ext cx="2387767" cy="2048703"/>
          </a:xfrm>
          <a:custGeom>
            <a:avLst/>
            <a:gdLst/>
            <a:ahLst/>
            <a:cxnLst/>
            <a:rect r="r" b="b" t="t" l="l"/>
            <a:pathLst>
              <a:path h="2048703" w="2387767">
                <a:moveTo>
                  <a:pt x="0" y="0"/>
                </a:moveTo>
                <a:lnTo>
                  <a:pt x="2387767" y="0"/>
                </a:lnTo>
                <a:lnTo>
                  <a:pt x="2387767" y="2048703"/>
                </a:lnTo>
                <a:lnTo>
                  <a:pt x="0" y="2048703"/>
                </a:lnTo>
                <a:lnTo>
                  <a:pt x="0" y="0"/>
                </a:lnTo>
                <a:close/>
              </a:path>
            </a:pathLst>
          </a:custGeom>
          <a:blipFill>
            <a:blip r:embed="rId8"/>
            <a:stretch>
              <a:fillRect l="0" t="-58" r="0" b="-58"/>
            </a:stretch>
          </a:blipFill>
        </p:spPr>
      </p:sp>
      <p:sp>
        <p:nvSpPr>
          <p:cNvPr name="Freeform 7" id="7"/>
          <p:cNvSpPr/>
          <p:nvPr/>
        </p:nvSpPr>
        <p:spPr>
          <a:xfrm flipH="false" flipV="false" rot="0">
            <a:off x="13561484" y="2101173"/>
            <a:ext cx="4706770" cy="3326814"/>
          </a:xfrm>
          <a:custGeom>
            <a:avLst/>
            <a:gdLst/>
            <a:ahLst/>
            <a:cxnLst/>
            <a:rect r="r" b="b" t="t" l="l"/>
            <a:pathLst>
              <a:path h="3326814" w="4706770">
                <a:moveTo>
                  <a:pt x="0" y="0"/>
                </a:moveTo>
                <a:lnTo>
                  <a:pt x="4706770" y="0"/>
                </a:lnTo>
                <a:lnTo>
                  <a:pt x="4706770" y="3326814"/>
                </a:lnTo>
                <a:lnTo>
                  <a:pt x="0" y="3326814"/>
                </a:lnTo>
                <a:lnTo>
                  <a:pt x="0" y="0"/>
                </a:lnTo>
                <a:close/>
              </a:path>
            </a:pathLst>
          </a:custGeom>
          <a:blipFill>
            <a:blip r:embed="rId9">
              <a:extLst>
                <a:ext uri="{96DAC541-7B7A-43D3-8B79-37D633B846F1}">
                  <asvg:svgBlip xmlns:asvg="http://schemas.microsoft.com/office/drawing/2016/SVG/main" r:embed="rId10"/>
                </a:ext>
              </a:extLst>
            </a:blip>
            <a:stretch>
              <a:fillRect l="0" t="-18" r="0" b="-18"/>
            </a:stretch>
          </a:blipFill>
        </p:spPr>
      </p:sp>
      <p:sp>
        <p:nvSpPr>
          <p:cNvPr name="TextBox 8" id="8"/>
          <p:cNvSpPr txBox="true"/>
          <p:nvPr/>
        </p:nvSpPr>
        <p:spPr>
          <a:xfrm rot="0">
            <a:off x="11385134" y="5139558"/>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BOMEN-KIJKER</a:t>
            </a:r>
          </a:p>
        </p:txBody>
      </p:sp>
      <p:sp>
        <p:nvSpPr>
          <p:cNvPr name="TextBox 9" id="9"/>
          <p:cNvSpPr txBox="true"/>
          <p:nvPr/>
        </p:nvSpPr>
        <p:spPr>
          <a:xfrm rot="0">
            <a:off x="1347700"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BOMEN-SCHOUWER</a:t>
            </a:r>
          </a:p>
        </p:txBody>
      </p:sp>
      <p:sp>
        <p:nvSpPr>
          <p:cNvPr name="Freeform 10" id="10"/>
          <p:cNvSpPr/>
          <p:nvPr/>
        </p:nvSpPr>
        <p:spPr>
          <a:xfrm flipH="false" flipV="false" rot="0">
            <a:off x="11332362" y="2814077"/>
            <a:ext cx="2496240" cy="2496240"/>
          </a:xfrm>
          <a:custGeom>
            <a:avLst/>
            <a:gdLst/>
            <a:ahLst/>
            <a:cxnLst/>
            <a:rect r="r" b="b" t="t" l="l"/>
            <a:pathLst>
              <a:path h="2496240" w="2496240">
                <a:moveTo>
                  <a:pt x="0" y="0"/>
                </a:moveTo>
                <a:lnTo>
                  <a:pt x="2496240" y="0"/>
                </a:lnTo>
                <a:lnTo>
                  <a:pt x="2496240" y="2496240"/>
                </a:lnTo>
                <a:lnTo>
                  <a:pt x="0" y="2496240"/>
                </a:lnTo>
                <a:lnTo>
                  <a:pt x="0" y="0"/>
                </a:lnTo>
                <a:close/>
              </a:path>
            </a:pathLst>
          </a:custGeom>
          <a:blipFill>
            <a:blip r:embed="rId11"/>
            <a:stretch>
              <a:fillRect l="0" t="0" r="0" b="0"/>
            </a:stretch>
          </a:blipFill>
        </p:spPr>
      </p:sp>
      <p:sp>
        <p:nvSpPr>
          <p:cNvPr name="Freeform 11" id="11"/>
          <p:cNvSpPr/>
          <p:nvPr/>
        </p:nvSpPr>
        <p:spPr>
          <a:xfrm flipH="false" flipV="false" rot="0">
            <a:off x="8039300" y="3099086"/>
            <a:ext cx="2159167" cy="1921556"/>
          </a:xfrm>
          <a:custGeom>
            <a:avLst/>
            <a:gdLst/>
            <a:ahLst/>
            <a:cxnLst/>
            <a:rect r="r" b="b" t="t" l="l"/>
            <a:pathLst>
              <a:path h="1921556" w="2159167">
                <a:moveTo>
                  <a:pt x="0" y="0"/>
                </a:moveTo>
                <a:lnTo>
                  <a:pt x="2159167" y="0"/>
                </a:lnTo>
                <a:lnTo>
                  <a:pt x="2159167" y="1921555"/>
                </a:lnTo>
                <a:lnTo>
                  <a:pt x="0" y="1921555"/>
                </a:lnTo>
                <a:lnTo>
                  <a:pt x="0" y="0"/>
                </a:lnTo>
                <a:close/>
              </a:path>
            </a:pathLst>
          </a:custGeom>
          <a:blipFill>
            <a:blip r:embed="rId12"/>
            <a:stretch>
              <a:fillRect l="0" t="0" r="0" b="0"/>
            </a:stretch>
          </a:blipFill>
        </p:spPr>
      </p:sp>
      <p:sp>
        <p:nvSpPr>
          <p:cNvPr name="Freeform 12" id="12"/>
          <p:cNvSpPr/>
          <p:nvPr/>
        </p:nvSpPr>
        <p:spPr>
          <a:xfrm flipH="false" flipV="false" rot="0">
            <a:off x="1311199" y="2903967"/>
            <a:ext cx="2342806" cy="2342807"/>
          </a:xfrm>
          <a:custGeom>
            <a:avLst/>
            <a:gdLst/>
            <a:ahLst/>
            <a:cxnLst/>
            <a:rect r="r" b="b" t="t" l="l"/>
            <a:pathLst>
              <a:path h="2342807" w="2342806">
                <a:moveTo>
                  <a:pt x="0" y="0"/>
                </a:moveTo>
                <a:lnTo>
                  <a:pt x="2342807" y="0"/>
                </a:lnTo>
                <a:lnTo>
                  <a:pt x="2342807" y="2342807"/>
                </a:lnTo>
                <a:lnTo>
                  <a:pt x="0" y="2342807"/>
                </a:lnTo>
                <a:lnTo>
                  <a:pt x="0" y="0"/>
                </a:lnTo>
                <a:close/>
              </a:path>
            </a:pathLst>
          </a:custGeom>
          <a:blipFill>
            <a:blip r:embed="rId13"/>
            <a:stretch>
              <a:fillRect l="0" t="0" r="0" b="0"/>
            </a:stretch>
          </a:blipFill>
        </p:spPr>
      </p:sp>
      <p:sp>
        <p:nvSpPr>
          <p:cNvPr name="Freeform 13" id="13"/>
          <p:cNvSpPr/>
          <p:nvPr/>
        </p:nvSpPr>
        <p:spPr>
          <a:xfrm flipH="true" flipV="false" rot="0">
            <a:off x="4367360" y="3131234"/>
            <a:ext cx="2659754" cy="1929446"/>
          </a:xfrm>
          <a:custGeom>
            <a:avLst/>
            <a:gdLst/>
            <a:ahLst/>
            <a:cxnLst/>
            <a:rect r="r" b="b" t="t" l="l"/>
            <a:pathLst>
              <a:path h="1929446" w="2659754">
                <a:moveTo>
                  <a:pt x="2659753" y="0"/>
                </a:moveTo>
                <a:lnTo>
                  <a:pt x="0" y="0"/>
                </a:lnTo>
                <a:lnTo>
                  <a:pt x="0" y="1929445"/>
                </a:lnTo>
                <a:lnTo>
                  <a:pt x="2659753" y="1929445"/>
                </a:lnTo>
                <a:lnTo>
                  <a:pt x="2659753" y="0"/>
                </a:lnTo>
                <a:close/>
              </a:path>
            </a:pathLst>
          </a:custGeom>
          <a:blipFill>
            <a:blip r:embed="rId14"/>
            <a:stretch>
              <a:fillRect l="-5794" t="0" r="-5794" b="0"/>
            </a:stretch>
          </a:blipFill>
        </p:spPr>
      </p:sp>
      <p:sp>
        <p:nvSpPr>
          <p:cNvPr name="Freeform 14" id="14"/>
          <p:cNvSpPr/>
          <p:nvPr/>
        </p:nvSpPr>
        <p:spPr>
          <a:xfrm flipH="false" flipV="false" rot="0">
            <a:off x="6820881" y="5792616"/>
            <a:ext cx="4740230" cy="3349687"/>
          </a:xfrm>
          <a:custGeom>
            <a:avLst/>
            <a:gdLst/>
            <a:ahLst/>
            <a:cxnLst/>
            <a:rect r="r" b="b" t="t" l="l"/>
            <a:pathLst>
              <a:path h="3349687" w="4740230">
                <a:moveTo>
                  <a:pt x="0" y="0"/>
                </a:moveTo>
                <a:lnTo>
                  <a:pt x="4740230" y="0"/>
                </a:lnTo>
                <a:lnTo>
                  <a:pt x="4740230" y="3349688"/>
                </a:lnTo>
                <a:lnTo>
                  <a:pt x="0" y="334968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11385134"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BOMEN-BAKKER</a:t>
            </a:r>
          </a:p>
        </p:txBody>
      </p:sp>
      <p:sp>
        <p:nvSpPr>
          <p:cNvPr name="TextBox 16" id="16"/>
          <p:cNvSpPr txBox="true"/>
          <p:nvPr/>
        </p:nvSpPr>
        <p:spPr>
          <a:xfrm rot="0">
            <a:off x="14435050" y="8596587"/>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BOMEN-BEGELEIDER</a:t>
            </a:r>
          </a:p>
        </p:txBody>
      </p:sp>
      <p:sp>
        <p:nvSpPr>
          <p:cNvPr name="TextBox 17" id="17"/>
          <p:cNvSpPr txBox="true"/>
          <p:nvPr/>
        </p:nvSpPr>
        <p:spPr>
          <a:xfrm rot="0">
            <a:off x="4397616" y="8596587"/>
            <a:ext cx="2599242"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BOMEN-VERTELLER</a:t>
            </a:r>
          </a:p>
        </p:txBody>
      </p:sp>
      <p:sp>
        <p:nvSpPr>
          <p:cNvPr name="TextBox 18" id="18"/>
          <p:cNvSpPr txBox="true"/>
          <p:nvPr/>
        </p:nvSpPr>
        <p:spPr>
          <a:xfrm rot="0">
            <a:off x="7776966" y="8596587"/>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BOMEN-TELLER</a:t>
            </a:r>
          </a:p>
        </p:txBody>
      </p:sp>
      <p:sp>
        <p:nvSpPr>
          <p:cNvPr name="TextBox 19" id="19"/>
          <p:cNvSpPr txBox="true"/>
          <p:nvPr/>
        </p:nvSpPr>
        <p:spPr>
          <a:xfrm rot="0">
            <a:off x="1347700"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BOMEN-RIJDER</a:t>
            </a:r>
          </a:p>
        </p:txBody>
      </p:sp>
      <p:sp>
        <p:nvSpPr>
          <p:cNvPr name="TextBox 20" id="20"/>
          <p:cNvSpPr txBox="true"/>
          <p:nvPr/>
        </p:nvSpPr>
        <p:spPr>
          <a:xfrm rot="0">
            <a:off x="14435050" y="5139558"/>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BOMEN-BEWAKER</a:t>
            </a:r>
          </a:p>
        </p:txBody>
      </p:sp>
      <p:sp>
        <p:nvSpPr>
          <p:cNvPr name="TextBox 21" id="21"/>
          <p:cNvSpPr txBox="true"/>
          <p:nvPr/>
        </p:nvSpPr>
        <p:spPr>
          <a:xfrm rot="0">
            <a:off x="4633059"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BOMEN-REDDER</a:t>
            </a:r>
          </a:p>
        </p:txBody>
      </p:sp>
      <p:sp>
        <p:nvSpPr>
          <p:cNvPr name="TextBox 22" id="22"/>
          <p:cNvSpPr txBox="true"/>
          <p:nvPr/>
        </p:nvSpPr>
        <p:spPr>
          <a:xfrm rot="0">
            <a:off x="7776966" y="5139558"/>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BOMEN-KENNER</a:t>
            </a:r>
          </a:p>
        </p:txBody>
      </p:sp>
      <p:sp>
        <p:nvSpPr>
          <p:cNvPr name="Freeform 23" id="2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4" id="24" descr="Afbeelding met schermopname, groen, Rechthoek  Automatisch gegenereerde beschrijving"/>
          <p:cNvSpPr/>
          <p:nvPr/>
        </p:nvSpPr>
        <p:spPr>
          <a:xfrm flipH="false" flipV="false" rot="0">
            <a:off x="0" y="-10109"/>
            <a:ext cx="12738864" cy="2928219"/>
          </a:xfrm>
          <a:custGeom>
            <a:avLst/>
            <a:gdLst/>
            <a:ahLst/>
            <a:cxnLst/>
            <a:rect r="r" b="b" t="t" l="l"/>
            <a:pathLst>
              <a:path h="2928219" w="12738864">
                <a:moveTo>
                  <a:pt x="0" y="0"/>
                </a:moveTo>
                <a:lnTo>
                  <a:pt x="12738864" y="0"/>
                </a:lnTo>
                <a:lnTo>
                  <a:pt x="12738864" y="2928220"/>
                </a:lnTo>
                <a:lnTo>
                  <a:pt x="0" y="2928220"/>
                </a:lnTo>
                <a:lnTo>
                  <a:pt x="0" y="0"/>
                </a:lnTo>
                <a:close/>
              </a:path>
            </a:pathLst>
          </a:custGeom>
          <a:blipFill>
            <a:blip r:embed="rId19"/>
            <a:stretch>
              <a:fillRect l="-6744" t="-78152" r="0" b="-4977"/>
            </a:stretch>
          </a:blipFill>
        </p:spPr>
      </p:sp>
      <p:grpSp>
        <p:nvGrpSpPr>
          <p:cNvPr name="Group 25" id="25"/>
          <p:cNvGrpSpPr/>
          <p:nvPr/>
        </p:nvGrpSpPr>
        <p:grpSpPr>
          <a:xfrm rot="0">
            <a:off x="449033" y="780027"/>
            <a:ext cx="11911214" cy="1067623"/>
            <a:chOff x="0" y="0"/>
            <a:chExt cx="15881619" cy="1423497"/>
          </a:xfrm>
        </p:grpSpPr>
        <p:sp>
          <p:nvSpPr>
            <p:cNvPr name="Freeform 26" id="26"/>
            <p:cNvSpPr/>
            <p:nvPr/>
          </p:nvSpPr>
          <p:spPr>
            <a:xfrm flipH="false" flipV="false" rot="0">
              <a:off x="0" y="0"/>
              <a:ext cx="15881620" cy="1423497"/>
            </a:xfrm>
            <a:custGeom>
              <a:avLst/>
              <a:gdLst/>
              <a:ahLst/>
              <a:cxnLst/>
              <a:rect r="r" b="b" t="t" l="l"/>
              <a:pathLst>
                <a:path h="1423497" w="15881620">
                  <a:moveTo>
                    <a:pt x="0" y="0"/>
                  </a:moveTo>
                  <a:lnTo>
                    <a:pt x="15881620" y="0"/>
                  </a:lnTo>
                  <a:lnTo>
                    <a:pt x="15881620" y="1423497"/>
                  </a:lnTo>
                  <a:lnTo>
                    <a:pt x="0" y="1423497"/>
                  </a:lnTo>
                  <a:close/>
                </a:path>
              </a:pathLst>
            </a:custGeom>
            <a:solidFill>
              <a:srgbClr val="000000">
                <a:alpha val="0"/>
              </a:srgbClr>
            </a:solidFill>
          </p:spPr>
        </p:sp>
        <p:sp>
          <p:nvSpPr>
            <p:cNvPr name="TextBox 27" id="27"/>
            <p:cNvSpPr txBox="true"/>
            <p:nvPr/>
          </p:nvSpPr>
          <p:spPr>
            <a:xfrm>
              <a:off x="0" y="-57150"/>
              <a:ext cx="15881619" cy="1480647"/>
            </a:xfrm>
            <a:prstGeom prst="rect">
              <a:avLst/>
            </a:prstGeom>
          </p:spPr>
          <p:txBody>
            <a:bodyPr anchor="ctr" rtlCol="false" tIns="0" lIns="0" bIns="0" rIns="0"/>
            <a:lstStyle/>
            <a:p>
              <a:pPr algn="l">
                <a:lnSpc>
                  <a:spcPts val="6415"/>
                </a:lnSpc>
              </a:pPr>
              <a:r>
                <a:rPr lang="en-US" sz="5940">
                  <a:solidFill>
                    <a:srgbClr val="FFFFFF"/>
                  </a:solidFill>
                  <a:latin typeface="Impact"/>
                  <a:ea typeface="Impact"/>
                  <a:cs typeface="Impact"/>
                  <a:sym typeface="Impact"/>
                </a:rPr>
                <a:t>VRIJWILLIGERSROLLEN IN EEN VERPLANTPLOEG</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DAGpMQ0FVOk</dc:identifier>
  <dcterms:modified xsi:type="dcterms:W3CDTF">2011-08-01T06:04:30Z</dcterms:modified>
  <cp:revision>1</cp:revision>
  <dc:title>PPP MBN S6 (voor gemeenten).pptx</dc:title>
</cp:coreProperties>
</file>