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Impact" charset="1" panose="020B0806030902050204"/>
      <p:regular r:id="rId29"/>
    </p:embeddedFont>
    <p:embeddedFont>
      <p:font typeface="Arial" charset="1" panose="020B0502020202020204"/>
      <p:regular r:id="rId30"/>
    </p:embeddedFont>
    <p:embeddedFont>
      <p:font typeface="Arial Bold" charset="1" panose="020B0802020202020204"/>
      <p:regular r:id="rId31"/>
    </p:embeddedFont>
    <p:embeddedFont>
      <p:font typeface="TT Chocolates Bold" charset="1" panose="02000803020000020003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notesMasters/notesMaster1.xml" Type="http://schemas.openxmlformats.org/officeDocument/2006/relationships/notesMaster"/><Relationship Id="rId26" Target="theme/theme2.xml" Type="http://schemas.openxmlformats.org/officeDocument/2006/relationships/theme"/><Relationship Id="rId27" Target="notesSlides/notesSlide1.xml" Type="http://schemas.openxmlformats.org/officeDocument/2006/relationships/notesSlide"/><Relationship Id="rId28" Target="notesSlides/notesSlide2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notesSlides/notesSlide3.xml" Type="http://schemas.openxmlformats.org/officeDocument/2006/relationships/notesSlide"/><Relationship Id="rId33" Target="fonts/font33.fntdata" Type="http://schemas.openxmlformats.org/officeDocument/2006/relationships/font"/><Relationship Id="rId34" Target="notesSlides/notesSlide4.xml" Type="http://schemas.openxmlformats.org/officeDocument/2006/relationships/notesSlide"/><Relationship Id="rId35" Target="notesSlides/notesSlide5.xml" Type="http://schemas.openxmlformats.org/officeDocument/2006/relationships/notesSlide"/><Relationship Id="rId36" Target="notesSlides/notesSlide6.xml" Type="http://schemas.openxmlformats.org/officeDocument/2006/relationships/notesSlide"/><Relationship Id="rId37" Target="notesSlides/notesSlide7.xml" Type="http://schemas.openxmlformats.org/officeDocument/2006/relationships/notesSlide"/><Relationship Id="rId38" Target="notesSlides/notesSlide8.xml" Type="http://schemas.openxmlformats.org/officeDocument/2006/relationships/notesSlide"/><Relationship Id="rId39" Target="notesSlides/notesSlide9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10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31.jpeg" Type="http://schemas.openxmlformats.org/officeDocument/2006/relationships/image"/><Relationship Id="rId8" Target="https://meerbomen.nu/over-de-actie/planten/inheems-uitheems-exoten/" TargetMode="External" Type="http://schemas.openxmlformats.org/officeDocument/2006/relationships/hyperlink"/><Relationship Id="rId9" Target="../media/image2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jpe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5.jpe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https://bomenplanner.meerbomen.nu/bomenvinder" TargetMode="External" Type="http://schemas.openxmlformats.org/officeDocument/2006/relationships/hyperlink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8.jpeg" Type="http://schemas.openxmlformats.org/officeDocument/2006/relationships/image"/><Relationship Id="rId5" Target="https://bomenplanner.meerbomen.nu/oogstlocaties/aanmelden" TargetMode="External" Type="http://schemas.openxmlformats.org/officeDocument/2006/relationships/hyperlink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39.jpe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jpeg" Type="http://schemas.openxmlformats.org/officeDocument/2006/relationships/image"/><Relationship Id="rId14" Target="../media/image48.png" Type="http://schemas.openxmlformats.org/officeDocument/2006/relationships/image"/><Relationship Id="rId15" Target="../media/image49.jpeg" Type="http://schemas.openxmlformats.org/officeDocument/2006/relationships/image"/><Relationship Id="rId16" Target="../media/image50.png" Type="http://schemas.openxmlformats.org/officeDocument/2006/relationships/image"/><Relationship Id="rId17" Target="../media/image51.svg" Type="http://schemas.openxmlformats.org/officeDocument/2006/relationships/image"/><Relationship Id="rId18" Target="../media/image13.png" Type="http://schemas.openxmlformats.org/officeDocument/2006/relationships/image"/><Relationship Id="rId19" Target="../media/image14.sv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9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jpeg" Type="http://schemas.openxmlformats.org/officeDocument/2006/relationships/image"/><Relationship Id="rId11" Target="../media/image28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https://meerbomen.nu/oogsthandleiding" TargetMode="External" Type="http://schemas.openxmlformats.org/officeDocument/2006/relationships/hyperlink"/><Relationship Id="rId7" Target="https://www.meerbomen.nu/hubhandleiding" TargetMode="External" Type="http://schemas.openxmlformats.org/officeDocument/2006/relationships/hyperlink"/><Relationship Id="rId8" Target="https://www.meerbomen.nu/planthandleiding" TargetMode="External" Type="http://schemas.openxmlformats.org/officeDocument/2006/relationships/hyperlink"/><Relationship Id="rId9" Target="http://www.meerbomen.nu/communicatietoolkit" TargetMode="External" Type="http://schemas.openxmlformats.org/officeDocument/2006/relationships/hyperlink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mailto:zuidholland@meerbomen.nu" TargetMode="External" Type="http://schemas.openxmlformats.org/officeDocument/2006/relationships/hyperlink"/><Relationship Id="rId8" Target="../media/image53.jpe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5.jpe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jpeg" Type="http://schemas.openxmlformats.org/officeDocument/2006/relationships/image"/><Relationship Id="rId9" Target="../media/image2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7.jpe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30.jpeg" Type="http://schemas.openxmlformats.org/officeDocument/2006/relationships/image"/><Relationship Id="rId8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1044" t="23997" r="11788" b="245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3816310" y="7915458"/>
            <a:ext cx="10655374" cy="1901251"/>
          </a:xfrm>
          <a:custGeom>
            <a:avLst/>
            <a:gdLst/>
            <a:ahLst/>
            <a:cxnLst/>
            <a:rect r="r" b="b" t="t" l="l"/>
            <a:pathLst>
              <a:path h="1901251" w="10655374">
                <a:moveTo>
                  <a:pt x="0" y="0"/>
                </a:moveTo>
                <a:lnTo>
                  <a:pt x="10655375" y="0"/>
                </a:lnTo>
                <a:lnTo>
                  <a:pt x="10655375" y="1901251"/>
                </a:lnTo>
                <a:lnTo>
                  <a:pt x="0" y="1901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334" r="0" b="-33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01638" y="1828296"/>
            <a:ext cx="10842903" cy="6121722"/>
          </a:xfrm>
          <a:custGeom>
            <a:avLst/>
            <a:gdLst/>
            <a:ahLst/>
            <a:cxnLst/>
            <a:rect r="r" b="b" t="t" l="l"/>
            <a:pathLst>
              <a:path h="6121722" w="10842903">
                <a:moveTo>
                  <a:pt x="0" y="0"/>
                </a:moveTo>
                <a:lnTo>
                  <a:pt x="10842904" y="0"/>
                </a:lnTo>
                <a:lnTo>
                  <a:pt x="10842904" y="6121722"/>
                </a:lnTo>
                <a:lnTo>
                  <a:pt x="0" y="6121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73" r="0" b="-73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41" r="0" b="-84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40477" y="885075"/>
            <a:ext cx="9304961" cy="1186815"/>
            <a:chOff x="0" y="0"/>
            <a:chExt cx="12406615" cy="15824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406614" cy="1582420"/>
            </a:xfrm>
            <a:custGeom>
              <a:avLst/>
              <a:gdLst/>
              <a:ahLst/>
              <a:cxnLst/>
              <a:rect r="r" b="b" t="t" l="l"/>
              <a:pathLst>
                <a:path h="1582420" w="12406614">
                  <a:moveTo>
                    <a:pt x="0" y="0"/>
                  </a:moveTo>
                  <a:lnTo>
                    <a:pt x="12406614" y="0"/>
                  </a:lnTo>
                  <a:lnTo>
                    <a:pt x="12406614" y="1582420"/>
                  </a:lnTo>
                  <a:lnTo>
                    <a:pt x="0" y="1582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2406615" cy="157289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15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WELKE SOORTEN OOGSTEN WIJ?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667056" y="-83331"/>
            <a:ext cx="10637165" cy="10493163"/>
            <a:chOff x="0" y="0"/>
            <a:chExt cx="2434438" cy="240148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7"/>
              <a:stretch>
                <a:fillRect l="0" t="-1581" r="0" b="-50481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78577" y="2272602"/>
            <a:ext cx="8312254" cy="75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We oogsten alles, maar delen vooral inheems uit. Een win-win voor terreinbeheer en maatschappij!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Praktijk: 90% inheems, tot 150 verschillende soorten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Niet inheems? Dan naar voedselbos of achtertuin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Invasieve exoot? Op takkenril of afvoeren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De mooiste zaailingen laten we staan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Knie tot manshoogte (50cm tot 2 meter)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Zonder kluit, laten geen gaten achter 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Ook stekken van Wilg, Vlier, Vijg en Populier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Lees meer over onze </a:t>
            </a:r>
            <a:r>
              <a:rPr lang="en-US" sz="3000" u="sng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  <a:hlinkClick r:id="rId8" tooltip="https://meerbomen.nu/over-de-actie/planten/inheems-uitheems-exoten/"/>
              </a:rPr>
              <a:t>exotenrichtlijn.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63130"/>
            <a:ext cx="3413248" cy="609030"/>
          </a:xfrm>
          <a:custGeom>
            <a:avLst/>
            <a:gdLst/>
            <a:ahLst/>
            <a:cxnLst/>
            <a:rect r="r" b="b" t="t" l="l"/>
            <a:pathLst>
              <a:path h="609030" w="3413248">
                <a:moveTo>
                  <a:pt x="0" y="0"/>
                </a:moveTo>
                <a:lnTo>
                  <a:pt x="3413248" y="0"/>
                </a:lnTo>
                <a:lnTo>
                  <a:pt x="3413248" y="609030"/>
                </a:lnTo>
                <a:lnTo>
                  <a:pt x="0" y="60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736" r="0" b="-73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60570" y="222264"/>
            <a:ext cx="5846165" cy="2073234"/>
            <a:chOff x="0" y="0"/>
            <a:chExt cx="7794886" cy="27643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794886" cy="2764312"/>
            </a:xfrm>
            <a:custGeom>
              <a:avLst/>
              <a:gdLst/>
              <a:ahLst/>
              <a:cxnLst/>
              <a:rect r="r" b="b" t="t" l="l"/>
              <a:pathLst>
                <a:path h="2764312" w="7794886">
                  <a:moveTo>
                    <a:pt x="0" y="0"/>
                  </a:moveTo>
                  <a:lnTo>
                    <a:pt x="7794886" y="0"/>
                  </a:lnTo>
                  <a:lnTo>
                    <a:pt x="7794886" y="2764312"/>
                  </a:lnTo>
                  <a:lnTo>
                    <a:pt x="0" y="27643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7794886" cy="28214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OOGSTDAG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144000" y="-83331"/>
            <a:ext cx="10637165" cy="10493163"/>
            <a:chOff x="0" y="0"/>
            <a:chExt cx="2434438" cy="240148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6"/>
              <a:stretch>
                <a:fillRect l="0" t="-35117" r="0" b="-16945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05874" y="2162148"/>
            <a:ext cx="7968022" cy="698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Vorm van circulair natuurbeheer: snoeien en oogsten in plaats van maaien, vrezen en klepelen 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Geen kaalslag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Natuureducatie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leuke dag in de buitenlucht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Concreet resultaat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Werken vanuit het beheerplan en in samenspraak met de terreinbeheerder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Altijd met oogstbegeleiders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hebben altijd MBN hesjes aan en meestal een MBN vlag bij ons</a:t>
            </a:r>
          </a:p>
          <a:p>
            <a:pPr algn="l" marL="542925" indent="-271462" lvl="1">
              <a:lnSpc>
                <a:spcPts val="420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63130"/>
            <a:ext cx="3413248" cy="609030"/>
          </a:xfrm>
          <a:custGeom>
            <a:avLst/>
            <a:gdLst/>
            <a:ahLst/>
            <a:cxnLst/>
            <a:rect r="r" b="b" t="t" l="l"/>
            <a:pathLst>
              <a:path h="609030" w="3413248">
                <a:moveTo>
                  <a:pt x="0" y="0"/>
                </a:moveTo>
                <a:lnTo>
                  <a:pt x="3413248" y="0"/>
                </a:lnTo>
                <a:lnTo>
                  <a:pt x="3413248" y="609030"/>
                </a:lnTo>
                <a:lnTo>
                  <a:pt x="0" y="60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736" r="0" b="-73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60570" y="222264"/>
            <a:ext cx="5846165" cy="2073234"/>
            <a:chOff x="0" y="0"/>
            <a:chExt cx="7794886" cy="27643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794886" cy="2764312"/>
            </a:xfrm>
            <a:custGeom>
              <a:avLst/>
              <a:gdLst/>
              <a:ahLst/>
              <a:cxnLst/>
              <a:rect r="r" b="b" t="t" l="l"/>
              <a:pathLst>
                <a:path h="2764312" w="7794886">
                  <a:moveTo>
                    <a:pt x="0" y="0"/>
                  </a:moveTo>
                  <a:lnTo>
                    <a:pt x="7794886" y="0"/>
                  </a:lnTo>
                  <a:lnTo>
                    <a:pt x="7794886" y="2764312"/>
                  </a:lnTo>
                  <a:lnTo>
                    <a:pt x="0" y="27643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7794886" cy="28214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BOMENHUB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426940" y="-83331"/>
            <a:ext cx="10512647" cy="10370331"/>
            <a:chOff x="0" y="0"/>
            <a:chExt cx="2434438" cy="240148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31651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05874" y="2162148"/>
            <a:ext cx="7968022" cy="644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Voorbeelden: bermen, volktuinen, tuinderijen, schoolpleinen, moestuinen, braakliggend grond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 10 m² kan je al snel duizenden zaailingen kwijt!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Groene ontmoetingsplek: plek voor samenkomen, educatie, en gratis bomen en struiken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ogistiek punt voor deelbaar gereedschap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Samenwerkingen met andere groene initiatieven: plantenasiel, roverstuin, groene boerderijen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760422" y="495012"/>
            <a:ext cx="12001500" cy="1638876"/>
            <a:chOff x="0" y="0"/>
            <a:chExt cx="16002000" cy="21851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002000" cy="2185168"/>
            </a:xfrm>
            <a:custGeom>
              <a:avLst/>
              <a:gdLst/>
              <a:ahLst/>
              <a:cxnLst/>
              <a:rect r="r" b="b" t="t" l="l"/>
              <a:pathLst>
                <a:path h="2185168" w="16002000">
                  <a:moveTo>
                    <a:pt x="0" y="0"/>
                  </a:moveTo>
                  <a:lnTo>
                    <a:pt x="16002000" y="0"/>
                  </a:lnTo>
                  <a:lnTo>
                    <a:pt x="16002000" y="2185168"/>
                  </a:lnTo>
                  <a:lnTo>
                    <a:pt x="0" y="2185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6002000" cy="224231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WAAR KOMEN DE BOMEN TERECHT?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457027" y="2057378"/>
            <a:ext cx="11131319" cy="463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Bij voorkeur worden de zaailingen direct geplant (opgehaald door een plantlocatie)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een Bomenhub (tijdelijke inkuilplek)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Vanuit een bomenhub worden de zaailingen gratis uitgedeeld aan iedereen die wil planten (middels uitdeeldagen)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De best passende plek per boom =&gt;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b="true" sz="3000" u="sng">
                <a:solidFill>
                  <a:srgbClr val="0563C1"/>
                </a:solidFill>
                <a:latin typeface="Arial Bold"/>
                <a:ea typeface="Arial Bold"/>
                <a:cs typeface="Arial Bold"/>
                <a:sym typeface="Arial Bold"/>
                <a:hlinkClick r:id="rId5" tooltip="https://bomenplanner.meerbomen.nu/bomenvinder"/>
              </a:rPr>
              <a:t>bomenplanner.meerbomen.nu/bomenvinder</a:t>
            </a:r>
            <a:r>
              <a:rPr lang="en-US" sz="3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Plantlocaties zijn:</a:t>
            </a:r>
          </a:p>
          <a:p>
            <a:pPr algn="l" marL="542925" indent="-271462" lvl="1">
              <a:lnSpc>
                <a:spcPts val="360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23167" y="491716"/>
            <a:ext cx="3978797" cy="5804760"/>
          </a:xfrm>
          <a:custGeom>
            <a:avLst/>
            <a:gdLst/>
            <a:ahLst/>
            <a:cxnLst/>
            <a:rect r="r" b="b" t="t" l="l"/>
            <a:pathLst>
              <a:path h="5804760" w="3978797">
                <a:moveTo>
                  <a:pt x="0" y="0"/>
                </a:moveTo>
                <a:lnTo>
                  <a:pt x="3978797" y="0"/>
                </a:lnTo>
                <a:lnTo>
                  <a:pt x="3978797" y="5804760"/>
                </a:lnTo>
                <a:lnTo>
                  <a:pt x="0" y="5804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55611" y="4410052"/>
            <a:ext cx="3701416" cy="5530849"/>
          </a:xfrm>
          <a:custGeom>
            <a:avLst/>
            <a:gdLst/>
            <a:ahLst/>
            <a:cxnLst/>
            <a:rect r="r" b="b" t="t" l="l"/>
            <a:pathLst>
              <a:path h="5530849" w="3701416">
                <a:moveTo>
                  <a:pt x="0" y="0"/>
                </a:moveTo>
                <a:lnTo>
                  <a:pt x="3701416" y="0"/>
                </a:lnTo>
                <a:lnTo>
                  <a:pt x="3701416" y="5530849"/>
                </a:lnTo>
                <a:lnTo>
                  <a:pt x="0" y="55308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57027" y="6229801"/>
            <a:ext cx="8424357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Achtertuinen/balkon/geveltuinen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Landgoederen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Boerenerven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Voedselbossen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Groene initiatieven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Landschapselementen terugbrengen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Schoolpleinen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Bedrijventerreinen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9986" y="269189"/>
            <a:ext cx="14859000" cy="1683201"/>
            <a:chOff x="0" y="0"/>
            <a:chExt cx="19812000" cy="22442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812000" cy="2244267"/>
            </a:xfrm>
            <a:custGeom>
              <a:avLst/>
              <a:gdLst/>
              <a:ahLst/>
              <a:cxnLst/>
              <a:rect r="r" b="b" t="t" l="l"/>
              <a:pathLst>
                <a:path h="2244267" w="19812000">
                  <a:moveTo>
                    <a:pt x="0" y="0"/>
                  </a:moveTo>
                  <a:lnTo>
                    <a:pt x="19812000" y="0"/>
                  </a:lnTo>
                  <a:lnTo>
                    <a:pt x="19812000" y="2244267"/>
                  </a:lnTo>
                  <a:lnTo>
                    <a:pt x="0" y="2244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9812000" cy="230141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WAT KAN GROENBEHEER DOEN?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2200725"/>
            <a:ext cx="16703352" cy="767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Afdeling groenbeheer en vaste aannemer gemeente kan veel voor onze actie betekenen: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Oogstlocaties spotten: plekken waar veel zaailingen staan tussen 50cm en 2meter </a:t>
            </a:r>
          </a:p>
          <a:p>
            <a:pPr algn="l">
              <a:lnSpc>
                <a:spcPts val="4200"/>
              </a:lnSpc>
            </a:pP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 gebied doorgeven en beleidsplan afstemmen zodat vrijwilligers MBN kunnen oogsten voordat gebied bijvoorbeeld gemaaid wordt</a:t>
            </a:r>
          </a:p>
          <a:p>
            <a:pPr algn="l">
              <a:lnSpc>
                <a:spcPts val="4200"/>
              </a:lnSpc>
            </a:pP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zaailingen die bij groenbeheer verwijderd worden zelf aan MBN doneren of op laten halen</a:t>
            </a:r>
          </a:p>
          <a:p>
            <a:pPr algn="l">
              <a:lnSpc>
                <a:spcPts val="4200"/>
              </a:lnSpc>
            </a:pP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Samen oogstdagen organiseren, zelf vrijwilligers hiervoor oproepen </a:t>
            </a:r>
          </a:p>
          <a:p>
            <a:pPr algn="l">
              <a:lnSpc>
                <a:spcPts val="4200"/>
              </a:lnSpc>
            </a:pP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Snoeiafval aanleveren om te stekken (soorten: alle wilgensoorten, vlier, gelderse roos, populier, abeel, liguster)</a:t>
            </a:r>
          </a:p>
          <a:p>
            <a:pPr algn="l" marL="1065848" indent="-355282" lvl="2">
              <a:lnSpc>
                <a:spcPts val="2940"/>
              </a:lnSpc>
              <a:buFont typeface="Arial"/>
              <a:buChar char="⚬"/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Optie 1: MBN vragen om op locatie het snoeiafval op te halen</a:t>
            </a:r>
          </a:p>
          <a:p>
            <a:pPr algn="l" marL="1065848" indent="-355282" lvl="2">
              <a:lnSpc>
                <a:spcPts val="2940"/>
              </a:lnSpc>
              <a:buFont typeface="Arial"/>
              <a:buChar char="⚬"/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Optie 2: Het snoeiwerk naar de hub brengen waar MBN vrijwilligers er stekken van maken</a:t>
            </a:r>
          </a:p>
          <a:p>
            <a:pPr algn="l" marL="1370375" indent="-456792" lvl="2">
              <a:lnSpc>
                <a:spcPts val="377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3713534"/>
            <a:chOff x="0" y="0"/>
            <a:chExt cx="24384000" cy="495137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34067" r="0" b="35473"/>
            <a:stretch>
              <a:fillRect/>
            </a:stretch>
          </p:blipFill>
          <p:spPr>
            <a:xfrm flipH="false" flipV="false">
              <a:off x="0" y="0"/>
              <a:ext cx="24384000" cy="4951378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972000" y="3572961"/>
            <a:ext cx="6408292" cy="1754694"/>
            <a:chOff x="0" y="0"/>
            <a:chExt cx="8544390" cy="233959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544390" cy="2339592"/>
            </a:xfrm>
            <a:custGeom>
              <a:avLst/>
              <a:gdLst/>
              <a:ahLst/>
              <a:cxnLst/>
              <a:rect r="r" b="b" t="t" l="l"/>
              <a:pathLst>
                <a:path h="2339592" w="8544390">
                  <a:moveTo>
                    <a:pt x="0" y="0"/>
                  </a:moveTo>
                  <a:lnTo>
                    <a:pt x="8544390" y="0"/>
                  </a:lnTo>
                  <a:lnTo>
                    <a:pt x="8544390" y="2339592"/>
                  </a:lnTo>
                  <a:lnTo>
                    <a:pt x="0" y="23395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544390" cy="23967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MEEDOEN?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63440" y="4876800"/>
            <a:ext cx="16161120" cy="431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 vrijwilligers toe op het terrein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 de vrijwilligersgroepen van MBN en huidig natuurbeheer groepen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Altijd de mogelijkheid zelf vrijwilligers op te roepen via de bomenplanner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alle praktische informatie (parkeerinstructies, te verwachten oogst, evt. inkuilplek, toilet mogelijkheden) door via: </a:t>
            </a:r>
            <a:r>
              <a:rPr lang="en-US" sz="3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 tooltip="https://bomenplanner.meerbomen.nu/oogstlocaties/aanmelden"/>
              </a:rPr>
              <a:t>https://bomenplanner.meerbomen.nu/oogstlocaties/aanmelden</a:t>
            </a: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het door als er ziekten in het gebied aanwezig zijn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Indien er een kaart van de omgeving is waarin kan worden aangegeven wat we waar mogen oogsten is dat altijd prettig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41" r="0" b="-84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76300" y="2447435"/>
            <a:ext cx="8057503" cy="591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database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Decentraal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Alle oogst- hub- en plantlocaties, vrijwilligers en evenementen in één systeem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Registreren welke boom naar welke locatie verplaatst 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Vrijwilligers met en zonder account kunnen zich bij events aanmelden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Nieuwsbrief, weekmail aan-/uitzetten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Chatsysteem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app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8200" y="598154"/>
            <a:ext cx="10253750" cy="1196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F59D46"/>
                </a:solidFill>
                <a:latin typeface="Impact"/>
                <a:ea typeface="Impact"/>
                <a:cs typeface="Impact"/>
                <a:sym typeface="Impact"/>
              </a:rPr>
              <a:t>BOMENPLANNER &amp; APP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558725" y="0"/>
            <a:ext cx="10637165" cy="10493163"/>
            <a:chOff x="0" y="0"/>
            <a:chExt cx="2434438" cy="24014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7"/>
              <a:stretch>
                <a:fillRect l="0" t="-26031" r="0" b="-26031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 descr="Afbeelding met schermopname, groen, Rechthoek  Automatisch gegenereerde beschrijving"/>
          <p:cNvSpPr/>
          <p:nvPr/>
        </p:nvSpPr>
        <p:spPr>
          <a:xfrm flipH="false" flipV="false" rot="0">
            <a:off x="0" y="6669"/>
            <a:ext cx="12738864" cy="2928219"/>
          </a:xfrm>
          <a:custGeom>
            <a:avLst/>
            <a:gdLst/>
            <a:ahLst/>
            <a:cxnLst/>
            <a:rect r="r" b="b" t="t" l="l"/>
            <a:pathLst>
              <a:path h="2928219" w="12738864">
                <a:moveTo>
                  <a:pt x="0" y="0"/>
                </a:moveTo>
                <a:lnTo>
                  <a:pt x="12738864" y="0"/>
                </a:lnTo>
                <a:lnTo>
                  <a:pt x="12738864" y="2928219"/>
                </a:lnTo>
                <a:lnTo>
                  <a:pt x="0" y="2928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44" t="-78152" r="0" b="-497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49033" y="796805"/>
            <a:ext cx="11911214" cy="1067623"/>
            <a:chOff x="0" y="0"/>
            <a:chExt cx="15881619" cy="14234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881620" cy="1423497"/>
            </a:xfrm>
            <a:custGeom>
              <a:avLst/>
              <a:gdLst/>
              <a:ahLst/>
              <a:cxnLst/>
              <a:rect r="r" b="b" t="t" l="l"/>
              <a:pathLst>
                <a:path h="1423497" w="15881620">
                  <a:moveTo>
                    <a:pt x="0" y="0"/>
                  </a:moveTo>
                  <a:lnTo>
                    <a:pt x="15881620" y="0"/>
                  </a:lnTo>
                  <a:lnTo>
                    <a:pt x="15881620" y="1423497"/>
                  </a:lnTo>
                  <a:lnTo>
                    <a:pt x="0" y="1423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5881619" cy="14806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15"/>
                </a:lnSpc>
              </a:pPr>
              <a:r>
                <a:rPr lang="en-US" sz="594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VRIJWILLIGERSROLLEN IN EEN VERPLANTPLOEG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181528" y="6221554"/>
            <a:ext cx="2452688" cy="2452688"/>
          </a:xfrm>
          <a:custGeom>
            <a:avLst/>
            <a:gdLst/>
            <a:ahLst/>
            <a:cxnLst/>
            <a:rect r="r" b="b" t="t" l="l"/>
            <a:pathLst>
              <a:path h="2452688" w="2452688">
                <a:moveTo>
                  <a:pt x="0" y="0"/>
                </a:moveTo>
                <a:lnTo>
                  <a:pt x="2452687" y="0"/>
                </a:lnTo>
                <a:lnTo>
                  <a:pt x="2452687" y="2452688"/>
                </a:lnTo>
                <a:lnTo>
                  <a:pt x="0" y="245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36780" y="6384567"/>
            <a:ext cx="2148399" cy="2057811"/>
          </a:xfrm>
          <a:custGeom>
            <a:avLst/>
            <a:gdLst/>
            <a:ahLst/>
            <a:cxnLst/>
            <a:rect r="r" b="b" t="t" l="l"/>
            <a:pathLst>
              <a:path h="2057811" w="2148399">
                <a:moveTo>
                  <a:pt x="0" y="0"/>
                </a:moveTo>
                <a:lnTo>
                  <a:pt x="2148399" y="0"/>
                </a:lnTo>
                <a:lnTo>
                  <a:pt x="2148399" y="2057811"/>
                </a:lnTo>
                <a:lnTo>
                  <a:pt x="0" y="2057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53"/>
            </a:stretch>
          </a:blipFill>
        </p:spPr>
      </p:sp>
      <p:sp>
        <p:nvSpPr>
          <p:cNvPr name="Freeform 9" id="9" descr="Afbeelding met schoeisel, kleding, tekenfilm, persoon  Automatisch gegenereerde beschrijving"/>
          <p:cNvSpPr/>
          <p:nvPr/>
        </p:nvSpPr>
        <p:spPr>
          <a:xfrm flipH="false" flipV="false" rot="0">
            <a:off x="4459398" y="6260676"/>
            <a:ext cx="2614611" cy="2231134"/>
          </a:xfrm>
          <a:custGeom>
            <a:avLst/>
            <a:gdLst/>
            <a:ahLst/>
            <a:cxnLst/>
            <a:rect r="r" b="b" t="t" l="l"/>
            <a:pathLst>
              <a:path h="2231134" w="2614611">
                <a:moveTo>
                  <a:pt x="0" y="0"/>
                </a:moveTo>
                <a:lnTo>
                  <a:pt x="2614611" y="0"/>
                </a:lnTo>
                <a:lnTo>
                  <a:pt x="2614611" y="2231134"/>
                </a:lnTo>
                <a:lnTo>
                  <a:pt x="0" y="2231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 descr="Afbeelding met kleding, persoon, tekenfilm, illustratie  Automatisch gegenereerde beschrijving"/>
          <p:cNvSpPr/>
          <p:nvPr/>
        </p:nvSpPr>
        <p:spPr>
          <a:xfrm flipH="false" flipV="false" rot="0">
            <a:off x="1454004" y="6443109"/>
            <a:ext cx="2387767" cy="2048703"/>
          </a:xfrm>
          <a:custGeom>
            <a:avLst/>
            <a:gdLst/>
            <a:ahLst/>
            <a:cxnLst/>
            <a:rect r="r" b="b" t="t" l="l"/>
            <a:pathLst>
              <a:path h="2048703" w="2387767">
                <a:moveTo>
                  <a:pt x="0" y="0"/>
                </a:moveTo>
                <a:lnTo>
                  <a:pt x="2387767" y="0"/>
                </a:lnTo>
                <a:lnTo>
                  <a:pt x="2387767" y="2048703"/>
                </a:lnTo>
                <a:lnTo>
                  <a:pt x="0" y="204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8" r="0" b="-5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1484" y="2101173"/>
            <a:ext cx="4706770" cy="3326814"/>
          </a:xfrm>
          <a:custGeom>
            <a:avLst/>
            <a:gdLst/>
            <a:ahLst/>
            <a:cxnLst/>
            <a:rect r="r" b="b" t="t" l="l"/>
            <a:pathLst>
              <a:path h="3326814" w="4706770">
                <a:moveTo>
                  <a:pt x="0" y="0"/>
                </a:moveTo>
                <a:lnTo>
                  <a:pt x="4706770" y="0"/>
                </a:lnTo>
                <a:lnTo>
                  <a:pt x="4706770" y="3326814"/>
                </a:lnTo>
                <a:lnTo>
                  <a:pt x="0" y="3326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18" r="0" b="-18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385134" y="5139558"/>
            <a:ext cx="2269808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BOMEN-KIJKER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7700" y="5139558"/>
            <a:ext cx="2768994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BOMEN-SCHOUWER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332362" y="2814077"/>
            <a:ext cx="2496240" cy="2496240"/>
          </a:xfrm>
          <a:custGeom>
            <a:avLst/>
            <a:gdLst/>
            <a:ahLst/>
            <a:cxnLst/>
            <a:rect r="r" b="b" t="t" l="l"/>
            <a:pathLst>
              <a:path h="2496240" w="2496240">
                <a:moveTo>
                  <a:pt x="0" y="0"/>
                </a:moveTo>
                <a:lnTo>
                  <a:pt x="2496240" y="0"/>
                </a:lnTo>
                <a:lnTo>
                  <a:pt x="2496240" y="2496240"/>
                </a:lnTo>
                <a:lnTo>
                  <a:pt x="0" y="24962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039300" y="3099086"/>
            <a:ext cx="2159167" cy="1921556"/>
          </a:xfrm>
          <a:custGeom>
            <a:avLst/>
            <a:gdLst/>
            <a:ahLst/>
            <a:cxnLst/>
            <a:rect r="r" b="b" t="t" l="l"/>
            <a:pathLst>
              <a:path h="1921556" w="2159167">
                <a:moveTo>
                  <a:pt x="0" y="0"/>
                </a:moveTo>
                <a:lnTo>
                  <a:pt x="2159167" y="0"/>
                </a:lnTo>
                <a:lnTo>
                  <a:pt x="2159167" y="1921555"/>
                </a:lnTo>
                <a:lnTo>
                  <a:pt x="0" y="1921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11199" y="2903967"/>
            <a:ext cx="2342806" cy="2342807"/>
          </a:xfrm>
          <a:custGeom>
            <a:avLst/>
            <a:gdLst/>
            <a:ahLst/>
            <a:cxnLst/>
            <a:rect r="r" b="b" t="t" l="l"/>
            <a:pathLst>
              <a:path h="2342807" w="2342806">
                <a:moveTo>
                  <a:pt x="0" y="0"/>
                </a:moveTo>
                <a:lnTo>
                  <a:pt x="2342807" y="0"/>
                </a:lnTo>
                <a:lnTo>
                  <a:pt x="2342807" y="2342807"/>
                </a:lnTo>
                <a:lnTo>
                  <a:pt x="0" y="2342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4367360" y="3131234"/>
            <a:ext cx="2659754" cy="1929446"/>
          </a:xfrm>
          <a:custGeom>
            <a:avLst/>
            <a:gdLst/>
            <a:ahLst/>
            <a:cxnLst/>
            <a:rect r="r" b="b" t="t" l="l"/>
            <a:pathLst>
              <a:path h="1929446" w="2659754">
                <a:moveTo>
                  <a:pt x="2659753" y="0"/>
                </a:moveTo>
                <a:lnTo>
                  <a:pt x="0" y="0"/>
                </a:lnTo>
                <a:lnTo>
                  <a:pt x="0" y="1929445"/>
                </a:lnTo>
                <a:lnTo>
                  <a:pt x="2659753" y="1929445"/>
                </a:lnTo>
                <a:lnTo>
                  <a:pt x="2659753" y="0"/>
                </a:lnTo>
                <a:close/>
              </a:path>
            </a:pathLst>
          </a:custGeom>
          <a:blipFill>
            <a:blip r:embed="rId15"/>
            <a:stretch>
              <a:fillRect l="-5794" t="0" r="-5794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820881" y="5792616"/>
            <a:ext cx="4740230" cy="3349687"/>
          </a:xfrm>
          <a:custGeom>
            <a:avLst/>
            <a:gdLst/>
            <a:ahLst/>
            <a:cxnLst/>
            <a:rect r="r" b="b" t="t" l="l"/>
            <a:pathLst>
              <a:path h="3349687" w="4740230">
                <a:moveTo>
                  <a:pt x="0" y="0"/>
                </a:moveTo>
                <a:lnTo>
                  <a:pt x="4740230" y="0"/>
                </a:lnTo>
                <a:lnTo>
                  <a:pt x="4740230" y="3349688"/>
                </a:lnTo>
                <a:lnTo>
                  <a:pt x="0" y="33496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1385134" y="8596587"/>
            <a:ext cx="2269808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BOMEN-BAKKER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435050" y="8596587"/>
            <a:ext cx="2828060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BOMEN-BEGELEIDER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397616" y="8596587"/>
            <a:ext cx="2599242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BOMEN-VERTELLER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776966" y="8596587"/>
            <a:ext cx="2828059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BOMEN-TELLER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47700" y="8596587"/>
            <a:ext cx="2269808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BOMEN-RIJDER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435050" y="5139558"/>
            <a:ext cx="2828060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BOMEN-BEWAKER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633059" y="5139558"/>
            <a:ext cx="2768994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BOMEN-REDDER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776966" y="5139558"/>
            <a:ext cx="2828059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BOMEN-KENNER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41" r="0" b="-84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2975" y="800101"/>
            <a:ext cx="7962900" cy="2096414"/>
            <a:chOff x="0" y="0"/>
            <a:chExt cx="10617200" cy="27952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17200" cy="2795219"/>
            </a:xfrm>
            <a:custGeom>
              <a:avLst/>
              <a:gdLst/>
              <a:ahLst/>
              <a:cxnLst/>
              <a:rect r="r" b="b" t="t" l="l"/>
              <a:pathLst>
                <a:path h="2795219" w="10617200">
                  <a:moveTo>
                    <a:pt x="0" y="0"/>
                  </a:moveTo>
                  <a:lnTo>
                    <a:pt x="10617200" y="0"/>
                  </a:lnTo>
                  <a:lnTo>
                    <a:pt x="10617200" y="2795219"/>
                  </a:lnTo>
                  <a:lnTo>
                    <a:pt x="0" y="27952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0617200" cy="285236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VIND ALLES TERUG OP MEERBOMEN.NU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81075" y="3277221"/>
            <a:ext cx="8854440" cy="632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2" indent="-271461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Oogsthandleiding: inclusief knoppenkaart, ziektekaart en informatie over inheems en uitheems</a:t>
            </a:r>
          </a:p>
          <a:p>
            <a:pPr algn="l" marL="542922" indent="-271461" lvl="1">
              <a:lnSpc>
                <a:spcPts val="3599"/>
              </a:lnSpc>
            </a:pPr>
            <a:r>
              <a:rPr lang="en-US" b="true" sz="2999" u="sng">
                <a:solidFill>
                  <a:srgbClr val="F49D2E"/>
                </a:solidFill>
                <a:latin typeface="Arial Bold"/>
                <a:ea typeface="Arial Bold"/>
                <a:cs typeface="Arial Bold"/>
                <a:sym typeface="Arial Bold"/>
                <a:hlinkClick r:id="rId6" tooltip="https://meerbomen.nu/oogsthandleiding"/>
              </a:rPr>
              <a:t>meerbomen.nu/oogsthandleiding</a:t>
            </a:r>
          </a:p>
          <a:p>
            <a:pPr algn="l" marL="542922" indent="-271461" lvl="1">
              <a:lnSpc>
                <a:spcPts val="3599"/>
              </a:lnSpc>
            </a:pPr>
          </a:p>
          <a:p>
            <a:pPr algn="l" marL="542922" indent="-271461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Bomenhubhandleiding: inclusief alle informatie over bomen</a:t>
            </a:r>
          </a:p>
          <a:p>
            <a:pPr algn="l" marL="542922" indent="-271461" lvl="1">
              <a:lnSpc>
                <a:spcPts val="3599"/>
              </a:lnSpc>
            </a:pPr>
            <a:r>
              <a:rPr lang="en-US" b="true" sz="2999" u="sng">
                <a:solidFill>
                  <a:srgbClr val="F49D2E"/>
                </a:solidFill>
                <a:latin typeface="Arial Bold"/>
                <a:ea typeface="Arial Bold"/>
                <a:cs typeface="Arial Bold"/>
                <a:sym typeface="Arial Bold"/>
                <a:hlinkClick r:id="rId7" tooltip="https://www.meerbomen.nu/hubhandleiding"/>
              </a:rPr>
              <a:t>meerbomen.nu/hubhandleiding</a:t>
            </a:r>
          </a:p>
          <a:p>
            <a:pPr algn="l" marL="542922" indent="-271461" lvl="1">
              <a:lnSpc>
                <a:spcPts val="3599"/>
              </a:lnSpc>
            </a:pPr>
          </a:p>
          <a:p>
            <a:pPr algn="l" marL="542922" indent="-271461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Planthandleiding: inclusief bomenvinder</a:t>
            </a:r>
          </a:p>
          <a:p>
            <a:pPr algn="l" marL="542922" indent="-271461" lvl="1">
              <a:lnSpc>
                <a:spcPts val="3599"/>
              </a:lnSpc>
            </a:pPr>
            <a:r>
              <a:rPr lang="en-US" b="true" sz="2999" u="sng">
                <a:solidFill>
                  <a:srgbClr val="F49D2E"/>
                </a:solidFill>
                <a:latin typeface="Arial Bold"/>
                <a:ea typeface="Arial Bold"/>
                <a:cs typeface="Arial Bold"/>
                <a:sym typeface="Arial Bold"/>
                <a:hlinkClick r:id="rId8" tooltip="https://www.meerbomen.nu/planthandleiding"/>
              </a:rPr>
              <a:t>meerbomen.nu/planthandleiding </a:t>
            </a:r>
          </a:p>
          <a:p>
            <a:pPr algn="l" marL="542922" indent="-271461" lvl="1">
              <a:lnSpc>
                <a:spcPts val="3599"/>
              </a:lnSpc>
            </a:pPr>
          </a:p>
          <a:p>
            <a:pPr algn="l" marL="542922" indent="-271461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Communicatie toolkit</a:t>
            </a:r>
          </a:p>
          <a:p>
            <a:pPr algn="l" marL="542922" indent="-271461" lvl="1">
              <a:lnSpc>
                <a:spcPts val="3599"/>
              </a:lnSpc>
            </a:pPr>
            <a:r>
              <a:rPr lang="en-US" b="true" sz="2999" u="sng">
                <a:solidFill>
                  <a:srgbClr val="F49D2E"/>
                </a:solidFill>
                <a:latin typeface="Arial Bold"/>
                <a:ea typeface="Arial Bold"/>
                <a:cs typeface="Arial Bold"/>
                <a:sym typeface="Arial Bold"/>
                <a:hlinkClick r:id="rId9" tooltip="http://www.meerbomen.nu/communicatietoolkit"/>
              </a:rPr>
              <a:t>meerbomen.nu/communicatietoolkit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381306" y="-83331"/>
            <a:ext cx="10637165" cy="10493163"/>
            <a:chOff x="0" y="0"/>
            <a:chExt cx="2434438" cy="24014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10"/>
              <a:stretch>
                <a:fillRect l="-17138" t="0" r="-30827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41" r="0" b="-84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6291" y="800101"/>
            <a:ext cx="9211732" cy="2073234"/>
            <a:chOff x="0" y="0"/>
            <a:chExt cx="12282310" cy="27643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282310" cy="2764312"/>
            </a:xfrm>
            <a:custGeom>
              <a:avLst/>
              <a:gdLst/>
              <a:ahLst/>
              <a:cxnLst/>
              <a:rect r="r" b="b" t="t" l="l"/>
              <a:pathLst>
                <a:path h="2764312" w="12282310">
                  <a:moveTo>
                    <a:pt x="0" y="0"/>
                  </a:moveTo>
                  <a:lnTo>
                    <a:pt x="12282310" y="0"/>
                  </a:lnTo>
                  <a:lnTo>
                    <a:pt x="12282310" y="2764312"/>
                  </a:lnTo>
                  <a:lnTo>
                    <a:pt x="0" y="27643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2282310" cy="28214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DANK VOOR UW AANDACHT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287730" y="2842856"/>
            <a:ext cx="7669954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Contact:</a:t>
            </a:r>
          </a:p>
          <a:p>
            <a:pPr algn="l" marL="651053" indent="-325526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C1225E"/>
                </a:solidFill>
                <a:latin typeface="Arial"/>
                <a:ea typeface="Arial"/>
                <a:cs typeface="Arial"/>
                <a:sym typeface="Arial"/>
              </a:rPr>
              <a:t>NAAM</a:t>
            </a:r>
          </a:p>
          <a:p>
            <a:pPr algn="l" marL="651053" indent="-325526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C1225E"/>
                </a:solidFill>
                <a:latin typeface="Arial"/>
                <a:ea typeface="Arial"/>
                <a:cs typeface="Arial"/>
                <a:sym typeface="Arial"/>
              </a:rPr>
              <a:t>Mail:</a:t>
            </a:r>
            <a:r>
              <a:rPr lang="en-US" sz="3600" u="sng">
                <a:solidFill>
                  <a:srgbClr val="C1225E"/>
                </a:solidFill>
                <a:latin typeface="Arial"/>
                <a:ea typeface="Arial"/>
                <a:cs typeface="Arial"/>
                <a:sym typeface="Arial"/>
                <a:hlinkClick r:id="rId7" tooltip="mailto:zuidholland@meerbomen.nu"/>
              </a:rPr>
              <a:t> ........@meerbomen.nu</a:t>
            </a:r>
            <a:r>
              <a:rPr lang="en-US" sz="3600" u="sng">
                <a:solidFill>
                  <a:srgbClr val="C1225E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8805285" y="-83331"/>
            <a:ext cx="10637165" cy="10493163"/>
            <a:chOff x="0" y="0"/>
            <a:chExt cx="2434438" cy="24014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8"/>
              <a:stretch>
                <a:fillRect l="-15705" t="0" r="-28355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14500" y="800101"/>
            <a:ext cx="14495318" cy="1266480"/>
            <a:chOff x="0" y="0"/>
            <a:chExt cx="19327090" cy="16886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327090" cy="1688640"/>
            </a:xfrm>
            <a:custGeom>
              <a:avLst/>
              <a:gdLst/>
              <a:ahLst/>
              <a:cxnLst/>
              <a:rect r="r" b="b" t="t" l="l"/>
              <a:pathLst>
                <a:path h="1688640" w="19327090">
                  <a:moveTo>
                    <a:pt x="0" y="0"/>
                  </a:moveTo>
                  <a:lnTo>
                    <a:pt x="19327090" y="0"/>
                  </a:lnTo>
                  <a:lnTo>
                    <a:pt x="19327090" y="1688640"/>
                  </a:lnTo>
                  <a:lnTo>
                    <a:pt x="0" y="16886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9327090" cy="17457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WAT</a:t>
              </a: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 IS MEER BOMEN NU? 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04180" y="2991530"/>
            <a:ext cx="3471862" cy="1800225"/>
          </a:xfrm>
          <a:custGeom>
            <a:avLst/>
            <a:gdLst/>
            <a:ahLst/>
            <a:cxnLst/>
            <a:rect r="r" b="b" t="t" l="l"/>
            <a:pathLst>
              <a:path h="1800225" w="3471862">
                <a:moveTo>
                  <a:pt x="0" y="0"/>
                </a:moveTo>
                <a:lnTo>
                  <a:pt x="3471862" y="0"/>
                </a:lnTo>
                <a:lnTo>
                  <a:pt x="3471862" y="1800225"/>
                </a:lnTo>
                <a:lnTo>
                  <a:pt x="0" y="1800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" t="0" r="-13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2878" y="4775180"/>
            <a:ext cx="3671888" cy="1714500"/>
          </a:xfrm>
          <a:custGeom>
            <a:avLst/>
            <a:gdLst/>
            <a:ahLst/>
            <a:cxnLst/>
            <a:rect r="r" b="b" t="t" l="l"/>
            <a:pathLst>
              <a:path h="1714500" w="3671888">
                <a:moveTo>
                  <a:pt x="0" y="0"/>
                </a:moveTo>
                <a:lnTo>
                  <a:pt x="3671887" y="0"/>
                </a:lnTo>
                <a:lnTo>
                  <a:pt x="3671887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" t="0" r="-66" b="0"/>
            </a:stretch>
          </a:blipFill>
        </p:spPr>
      </p:sp>
      <p:sp>
        <p:nvSpPr>
          <p:cNvPr name="Freeform 8" id="8" descr="Afbeelding met tekst  Automatisch gegenereerde beschrijving"/>
          <p:cNvSpPr/>
          <p:nvPr/>
        </p:nvSpPr>
        <p:spPr>
          <a:xfrm flipH="false" flipV="false" rot="0">
            <a:off x="1561342" y="6742043"/>
            <a:ext cx="3314700" cy="1614488"/>
          </a:xfrm>
          <a:custGeom>
            <a:avLst/>
            <a:gdLst/>
            <a:ahLst/>
            <a:cxnLst/>
            <a:rect r="r" b="b" t="t" l="l"/>
            <a:pathLst>
              <a:path h="1614488" w="3314700">
                <a:moveTo>
                  <a:pt x="0" y="0"/>
                </a:moveTo>
                <a:lnTo>
                  <a:pt x="3314700" y="0"/>
                </a:lnTo>
                <a:lnTo>
                  <a:pt x="3314700" y="1614487"/>
                </a:lnTo>
                <a:lnTo>
                  <a:pt x="0" y="1614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8" r="0" b="-9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398313" y="3551415"/>
            <a:ext cx="4111447" cy="46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Organisatie en communicatie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98313" y="5353525"/>
            <a:ext cx="3741658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bedenker en ecoloog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98313" y="6969630"/>
            <a:ext cx="3741658" cy="833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300boeren met wens om biodiversiteit te verhogen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05940" y="2307820"/>
            <a:ext cx="13215158" cy="51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MET 3 STICHTINGEN </a:t>
            </a:r>
            <a:r>
              <a:rPr lang="en-US" sz="2700">
                <a:solidFill>
                  <a:srgbClr val="F49D2E"/>
                </a:solidFill>
                <a:latin typeface="Impact"/>
                <a:ea typeface="Impact"/>
                <a:cs typeface="Impact"/>
                <a:sym typeface="Impact"/>
              </a:rPr>
              <a:t>DE HANDEN UIT DE MOUWEN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231411" y="3041793"/>
            <a:ext cx="6648450" cy="6368115"/>
          </a:xfrm>
          <a:custGeom>
            <a:avLst/>
            <a:gdLst/>
            <a:ahLst/>
            <a:cxnLst/>
            <a:rect r="r" b="b" t="t" l="l"/>
            <a:pathLst>
              <a:path h="6368115" w="6648450">
                <a:moveTo>
                  <a:pt x="0" y="0"/>
                </a:moveTo>
                <a:lnTo>
                  <a:pt x="6648450" y="0"/>
                </a:lnTo>
                <a:lnTo>
                  <a:pt x="6648450" y="6368115"/>
                </a:lnTo>
                <a:lnTo>
                  <a:pt x="0" y="6368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35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03578" y="362110"/>
            <a:ext cx="5114013" cy="3062016"/>
          </a:xfrm>
          <a:custGeom>
            <a:avLst/>
            <a:gdLst/>
            <a:ahLst/>
            <a:cxnLst/>
            <a:rect r="r" b="b" t="t" l="l"/>
            <a:pathLst>
              <a:path h="3062016" w="5114013">
                <a:moveTo>
                  <a:pt x="0" y="0"/>
                </a:moveTo>
                <a:lnTo>
                  <a:pt x="5114014" y="0"/>
                </a:lnTo>
                <a:lnTo>
                  <a:pt x="5114014" y="3062016"/>
                </a:lnTo>
                <a:lnTo>
                  <a:pt x="0" y="30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680930" y="1137492"/>
            <a:ext cx="3965787" cy="198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Nederland op een </a:t>
            </a:r>
          </a:p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leuke, snelle, sociale </a:t>
            </a:r>
          </a:p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 goedkope manier vergroenen!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5868516"/>
            <a:chOff x="0" y="0"/>
            <a:chExt cx="24384000" cy="782468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5"/>
            <a:srcRect l="0" t="34465" r="0" b="8537"/>
            <a:stretch>
              <a:fillRect/>
            </a:stretch>
          </p:blipFill>
          <p:spPr>
            <a:xfrm flipH="false" flipV="false">
              <a:off x="0" y="0"/>
              <a:ext cx="24384000" cy="7824688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6916519" y="4372475"/>
            <a:ext cx="11390531" cy="4833910"/>
          </a:xfrm>
          <a:custGeom>
            <a:avLst/>
            <a:gdLst/>
            <a:ahLst/>
            <a:cxnLst/>
            <a:rect r="r" b="b" t="t" l="l"/>
            <a:pathLst>
              <a:path h="4833910" w="11390531">
                <a:moveTo>
                  <a:pt x="0" y="0"/>
                </a:moveTo>
                <a:lnTo>
                  <a:pt x="11390531" y="0"/>
                </a:lnTo>
                <a:lnTo>
                  <a:pt x="11390531" y="4833910"/>
                </a:lnTo>
                <a:lnTo>
                  <a:pt x="0" y="4833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102923" r="-1168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60000">
            <a:off x="7532096" y="4454512"/>
            <a:ext cx="6449731" cy="613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9"/>
              </a:lnSpc>
            </a:pPr>
            <a:r>
              <a:rPr lang="en-US" b="true" sz="3635">
                <a:solidFill>
                  <a:srgbClr val="231F2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De campagne heeft drie doelen</a:t>
            </a:r>
          </a:p>
        </p:txBody>
      </p:sp>
      <p:sp>
        <p:nvSpPr>
          <p:cNvPr name="TextBox 7" id="7"/>
          <p:cNvSpPr txBox="true"/>
          <p:nvPr/>
        </p:nvSpPr>
        <p:spPr>
          <a:xfrm rot="60000">
            <a:off x="7625511" y="7395856"/>
            <a:ext cx="2485033" cy="73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7"/>
              </a:lnSpc>
            </a:pPr>
            <a:r>
              <a:rPr lang="en-US" b="true" sz="2181" spc="6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Klimaatverandering tegenhouden </a:t>
            </a:r>
          </a:p>
        </p:txBody>
      </p:sp>
      <p:sp>
        <p:nvSpPr>
          <p:cNvPr name="TextBox 8" id="8"/>
          <p:cNvSpPr txBox="true"/>
          <p:nvPr/>
        </p:nvSpPr>
        <p:spPr>
          <a:xfrm rot="60000">
            <a:off x="11633551" y="7459228"/>
            <a:ext cx="1713409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 spc="2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Biodiversiteit </a:t>
            </a:r>
          </a:p>
        </p:txBody>
      </p:sp>
      <p:sp>
        <p:nvSpPr>
          <p:cNvPr name="TextBox 9" id="9"/>
          <p:cNvSpPr txBox="true"/>
          <p:nvPr/>
        </p:nvSpPr>
        <p:spPr>
          <a:xfrm rot="60000">
            <a:off x="11884768" y="7828453"/>
            <a:ext cx="1138979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verhogen</a:t>
            </a:r>
          </a:p>
        </p:txBody>
      </p:sp>
      <p:sp>
        <p:nvSpPr>
          <p:cNvPr name="TextBox 10" id="10"/>
          <p:cNvSpPr txBox="true"/>
          <p:nvPr/>
        </p:nvSpPr>
        <p:spPr>
          <a:xfrm rot="60000">
            <a:off x="14615163" y="7521456"/>
            <a:ext cx="2899812" cy="73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07"/>
              </a:lnSpc>
            </a:pPr>
            <a:r>
              <a:rPr lang="en-US" b="true" sz="2181" spc="10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Handelingsperspectief geven aan mensen met </a:t>
            </a:r>
          </a:p>
        </p:txBody>
      </p:sp>
      <p:sp>
        <p:nvSpPr>
          <p:cNvPr name="TextBox 11" id="11"/>
          <p:cNvSpPr txBox="true"/>
          <p:nvPr/>
        </p:nvSpPr>
        <p:spPr>
          <a:xfrm rot="60000">
            <a:off x="15140891" y="8259905"/>
            <a:ext cx="1764477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 spc="6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klimaatzorgen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9986" y="269189"/>
            <a:ext cx="7220185" cy="2073234"/>
            <a:chOff x="0" y="0"/>
            <a:chExt cx="9626914" cy="27643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626914" cy="2764312"/>
            </a:xfrm>
            <a:custGeom>
              <a:avLst/>
              <a:gdLst/>
              <a:ahLst/>
              <a:cxnLst/>
              <a:rect r="r" b="b" t="t" l="l"/>
              <a:pathLst>
                <a:path h="2764312" w="9626914">
                  <a:moveTo>
                    <a:pt x="0" y="0"/>
                  </a:moveTo>
                  <a:lnTo>
                    <a:pt x="9626914" y="0"/>
                  </a:lnTo>
                  <a:lnTo>
                    <a:pt x="9626914" y="2764312"/>
                  </a:lnTo>
                  <a:lnTo>
                    <a:pt x="0" y="27643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9626914" cy="28214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DE METHODE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63440" y="2533504"/>
            <a:ext cx="12307394" cy="538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Door natuurlijke en beleidsmatige redenen overleven de meeste </a:t>
            </a: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zaailingen die jaarlijks opkomen niet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We scheppen alleen de ongewenste zaailingen of de zaailingen met geen tot weinig overlevingskans uit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Van november tot maart scheppen wij met heel veel vrijwilligers de zaailing</a:t>
            </a: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uit om deze te verplanten of gratis uit te delen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Wij verplanten de zaailingen bij locaties die ruimte hebben om te planten zodat de zaailing kan uitgroeien tot volwassen exemplaar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Door samen te kijken hoe we elkaar kunnen helpen maken we een win-win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572229" y="362110"/>
            <a:ext cx="4545363" cy="2721536"/>
          </a:xfrm>
          <a:custGeom>
            <a:avLst/>
            <a:gdLst/>
            <a:ahLst/>
            <a:cxnLst/>
            <a:rect r="r" b="b" t="t" l="l"/>
            <a:pathLst>
              <a:path h="2721536" w="4545363">
                <a:moveTo>
                  <a:pt x="0" y="0"/>
                </a:moveTo>
                <a:lnTo>
                  <a:pt x="4545363" y="0"/>
                </a:lnTo>
                <a:lnTo>
                  <a:pt x="4545363" y="2721537"/>
                </a:lnTo>
                <a:lnTo>
                  <a:pt x="0" y="272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175091" y="1186639"/>
            <a:ext cx="3339639" cy="1202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Onze droom: </a:t>
            </a:r>
          </a:p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Circulair Groenbeheer is de norm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4321" y="189568"/>
            <a:ext cx="18193988" cy="11030105"/>
          </a:xfrm>
          <a:custGeom>
            <a:avLst/>
            <a:gdLst/>
            <a:ahLst/>
            <a:cxnLst/>
            <a:rect r="r" b="b" t="t" l="l"/>
            <a:pathLst>
              <a:path h="11030105" w="18193988">
                <a:moveTo>
                  <a:pt x="0" y="0"/>
                </a:moveTo>
                <a:lnTo>
                  <a:pt x="18193987" y="0"/>
                </a:lnTo>
                <a:lnTo>
                  <a:pt x="18193987" y="11030105"/>
                </a:lnTo>
                <a:lnTo>
                  <a:pt x="0" y="11030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4" id="4" descr="Afbeelding met schermopname, groen, Rechthoek  Automatisch gegenereerde beschrijving"/>
          <p:cNvSpPr/>
          <p:nvPr/>
        </p:nvSpPr>
        <p:spPr>
          <a:xfrm flipH="false" flipV="false" rot="0">
            <a:off x="-4734804" y="-54864"/>
            <a:ext cx="10198250" cy="2297834"/>
          </a:xfrm>
          <a:custGeom>
            <a:avLst/>
            <a:gdLst/>
            <a:ahLst/>
            <a:cxnLst/>
            <a:rect r="r" b="b" t="t" l="l"/>
            <a:pathLst>
              <a:path h="2297834" w="10198250">
                <a:moveTo>
                  <a:pt x="0" y="0"/>
                </a:moveTo>
                <a:lnTo>
                  <a:pt x="10198249" y="0"/>
                </a:lnTo>
                <a:lnTo>
                  <a:pt x="10198249" y="2297834"/>
                </a:lnTo>
                <a:lnTo>
                  <a:pt x="0" y="2297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44" t="-79730" r="0" b="-70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6092" y="1259548"/>
            <a:ext cx="15653208" cy="7767905"/>
          </a:xfrm>
          <a:custGeom>
            <a:avLst/>
            <a:gdLst/>
            <a:ahLst/>
            <a:cxnLst/>
            <a:rect r="r" b="b" t="t" l="l"/>
            <a:pathLst>
              <a:path h="7767905" w="15653208">
                <a:moveTo>
                  <a:pt x="0" y="0"/>
                </a:moveTo>
                <a:lnTo>
                  <a:pt x="15653208" y="0"/>
                </a:lnTo>
                <a:lnTo>
                  <a:pt x="15653208" y="7767904"/>
                </a:lnTo>
                <a:lnTo>
                  <a:pt x="0" y="776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9838" y="429342"/>
            <a:ext cx="4416013" cy="1196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METHODE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41" r="0" b="-84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72000" y="904785"/>
            <a:ext cx="14859000" cy="1067623"/>
            <a:chOff x="0" y="0"/>
            <a:chExt cx="19812000" cy="14234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12000" cy="1423497"/>
            </a:xfrm>
            <a:custGeom>
              <a:avLst/>
              <a:gdLst/>
              <a:ahLst/>
              <a:cxnLst/>
              <a:rect r="r" b="b" t="t" l="l"/>
              <a:pathLst>
                <a:path h="1423497" w="19812000">
                  <a:moveTo>
                    <a:pt x="0" y="0"/>
                  </a:moveTo>
                  <a:lnTo>
                    <a:pt x="19812000" y="0"/>
                  </a:lnTo>
                  <a:lnTo>
                    <a:pt x="19812000" y="1423497"/>
                  </a:lnTo>
                  <a:lnTo>
                    <a:pt x="0" y="1423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9812000" cy="14806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15"/>
                </a:lnSpc>
              </a:pPr>
              <a:r>
                <a:rPr lang="en-US" sz="594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5 SEIZOENEN MEER BOMEN NU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5922286" y="8214351"/>
            <a:ext cx="2370069" cy="2067538"/>
          </a:xfrm>
          <a:custGeom>
            <a:avLst/>
            <a:gdLst/>
            <a:ahLst/>
            <a:cxnLst/>
            <a:rect r="r" b="b" t="t" l="l"/>
            <a:pathLst>
              <a:path h="2067538" w="2370069">
                <a:moveTo>
                  <a:pt x="0" y="0"/>
                </a:moveTo>
                <a:lnTo>
                  <a:pt x="2370068" y="0"/>
                </a:lnTo>
                <a:lnTo>
                  <a:pt x="2370068" y="2067539"/>
                </a:lnTo>
                <a:lnTo>
                  <a:pt x="0" y="20675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03" r="0" b="-20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27547" y="216552"/>
            <a:ext cx="5669953" cy="5669953"/>
            <a:chOff x="0" y="0"/>
            <a:chExt cx="812800" cy="812800"/>
          </a:xfrm>
        </p:grpSpPr>
        <p:sp>
          <p:nvSpPr>
            <p:cNvPr name="Freeform 9" id="9" descr="Afbeelding met kaart  Automatisch gegenereerde beschrijving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8704" t="-11742" r="0" b="-213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15236" y="3051529"/>
            <a:ext cx="5246370" cy="5246370"/>
            <a:chOff x="0" y="0"/>
            <a:chExt cx="812800" cy="812800"/>
          </a:xfrm>
        </p:grpSpPr>
        <p:sp>
          <p:nvSpPr>
            <p:cNvPr name="Freeform 11" id="11" descr="Afbeelding met kaart  Automatisch gegenereerde beschrijving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0349" t="0" r="-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772038" y="5238937"/>
            <a:ext cx="6117924" cy="6117924"/>
            <a:chOff x="0" y="0"/>
            <a:chExt cx="812800" cy="812800"/>
          </a:xfrm>
        </p:grpSpPr>
        <p:sp>
          <p:nvSpPr>
            <p:cNvPr name="Freeform 13" id="13" descr="Afbeelding met kaart  Automatisch gegenereerde beschrijving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6539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34865" y="2515887"/>
            <a:ext cx="7718421" cy="6328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2,5 miljoen bomen verplant in 5 seizoenen</a:t>
            </a:r>
          </a:p>
          <a:p>
            <a:pPr algn="l" marL="1228725" indent="-409575" lvl="2">
              <a:lnSpc>
                <a:spcPts val="4170"/>
              </a:lnSpc>
              <a:buFont typeface="Arial"/>
              <a:buChar char="⚬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Zaailingen</a:t>
            </a:r>
          </a:p>
          <a:p>
            <a:pPr algn="l" marL="1228725" indent="-409575" lvl="2">
              <a:lnSpc>
                <a:spcPts val="4170"/>
              </a:lnSpc>
              <a:buFont typeface="Arial"/>
              <a:buChar char="⚬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Stekken</a:t>
            </a:r>
          </a:p>
          <a:p>
            <a:pPr algn="l" marL="1228725" indent="-409575" lvl="2">
              <a:lnSpc>
                <a:spcPts val="4170"/>
              </a:lnSpc>
              <a:buFont typeface="Arial"/>
              <a:buChar char="⚬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Kweekoverschot</a:t>
            </a:r>
          </a:p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Slagingspercentage: tussen 70 en 80%</a:t>
            </a:r>
          </a:p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Circa 5.000 </a:t>
            </a: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oogst-, uitdeel- en plantevents </a:t>
            </a:r>
          </a:p>
          <a:p>
            <a:pPr algn="l" marL="542925" indent="-271462" lvl="1">
              <a:lnSpc>
                <a:spcPts val="4170"/>
              </a:lnSpc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door het hele land</a:t>
            </a:r>
          </a:p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Meer dan 31.000 deelnemers</a:t>
            </a:r>
          </a:p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Online database (Bomenplanner) + App</a:t>
            </a:r>
          </a:p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Bomenvinder</a:t>
            </a:r>
          </a:p>
          <a:p>
            <a:pPr algn="l" marL="542925" indent="-271462" lvl="1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Duitsland, VK en Frankrijk doen ook mee</a:t>
            </a:r>
          </a:p>
          <a:p>
            <a:pPr algn="l" marL="542925" indent="-271462" lvl="1">
              <a:lnSpc>
                <a:spcPts val="417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41" r="0" b="-84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72000" y="800101"/>
            <a:ext cx="6306624" cy="1191539"/>
            <a:chOff x="0" y="0"/>
            <a:chExt cx="8408832" cy="15887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408832" cy="1588719"/>
            </a:xfrm>
            <a:custGeom>
              <a:avLst/>
              <a:gdLst/>
              <a:ahLst/>
              <a:cxnLst/>
              <a:rect r="r" b="b" t="t" l="l"/>
              <a:pathLst>
                <a:path h="1588719" w="8408832">
                  <a:moveTo>
                    <a:pt x="0" y="0"/>
                  </a:moveTo>
                  <a:lnTo>
                    <a:pt x="8408832" y="0"/>
                  </a:lnTo>
                  <a:lnTo>
                    <a:pt x="8408832" y="1588719"/>
                  </a:lnTo>
                  <a:lnTo>
                    <a:pt x="0" y="15887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408832" cy="164586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HOE DOEN WE DIT?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562191" y="0"/>
            <a:ext cx="10637165" cy="10493163"/>
            <a:chOff x="0" y="0"/>
            <a:chExt cx="2434438" cy="240148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6"/>
              <a:stretch>
                <a:fillRect l="-45794" t="-21269" r="-33642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63440" y="2574276"/>
            <a:ext cx="9295444" cy="484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Met heel veel vrijwilligers (iedereen kan meedoen!)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Met een betaalde regio-coördinator per provincie/gemeente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Met een landelijk team 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Door de zaailingen gratis weg te geven aan iedereen die wil planten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Middels de Bomenplanner (app)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"/>
                <a:ea typeface="Arial"/>
                <a:cs typeface="Arial"/>
                <a:sym typeface="Arial"/>
              </a:rPr>
              <a:t>Geen ingewikkelde contracten</a:t>
            </a:r>
          </a:p>
          <a:p>
            <a:pPr algn="l" marL="542925" indent="-271462" lvl="1">
              <a:lnSpc>
                <a:spcPts val="420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75857" y="5961567"/>
            <a:ext cx="2783027" cy="4174540"/>
          </a:xfrm>
          <a:custGeom>
            <a:avLst/>
            <a:gdLst/>
            <a:ahLst/>
            <a:cxnLst/>
            <a:rect r="r" b="b" t="t" l="l"/>
            <a:pathLst>
              <a:path h="4174540" w="2783027">
                <a:moveTo>
                  <a:pt x="0" y="0"/>
                </a:moveTo>
                <a:lnTo>
                  <a:pt x="2783027" y="0"/>
                </a:lnTo>
                <a:lnTo>
                  <a:pt x="2783027" y="4174540"/>
                </a:lnTo>
                <a:lnTo>
                  <a:pt x="0" y="417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" r="0" b="-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2000" y="269189"/>
            <a:ext cx="14859000" cy="2073234"/>
            <a:chOff x="0" y="0"/>
            <a:chExt cx="19812000" cy="27643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812000" cy="2764312"/>
            </a:xfrm>
            <a:custGeom>
              <a:avLst/>
              <a:gdLst/>
              <a:ahLst/>
              <a:cxnLst/>
              <a:rect r="r" b="b" t="t" l="l"/>
              <a:pathLst>
                <a:path h="2764312" w="19812000">
                  <a:moveTo>
                    <a:pt x="0" y="0"/>
                  </a:moveTo>
                  <a:lnTo>
                    <a:pt x="19812000" y="0"/>
                  </a:lnTo>
                  <a:lnTo>
                    <a:pt x="19812000" y="2764312"/>
                  </a:lnTo>
                  <a:lnTo>
                    <a:pt x="0" y="27643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9812000" cy="28214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49D2E"/>
                  </a:solidFill>
                  <a:latin typeface="Impact"/>
                  <a:ea typeface="Impact"/>
                  <a:cs typeface="Impact"/>
                  <a:sym typeface="Impact"/>
                </a:rPr>
                <a:t>CIRCULAIR GROENBEHEER: EEN WIN-WIN!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63440" y="2590654"/>
            <a:ext cx="14676120" cy="692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We halen ongewenste soorten weg uit een gebied </a:t>
            </a:r>
          </a:p>
          <a:p>
            <a:pPr algn="l" marL="542925" indent="-271462" lvl="1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gaan uit van het beheerplan van de terreinbeheerder. Plekken waar er heideontwikkeling is, binnen 1 meter van een wandelpad, sloopterreinen, dunnen van bepaalde soorten, poelen, etc. 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We focussen ons op het verplanten van inheemse soorten</a:t>
            </a:r>
          </a:p>
          <a:p>
            <a:pPr algn="l" marL="542925" indent="-271462" lvl="1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Niet elke soort is even interessant voor ons. Hoe meer verschillende soorten we kunnen oogsten hoe beter. Maar we gaan uit van de win-win. We oogsten alles, maar delen niet alles uit. Zowel inheems als uitheems. We trekken ook invasieve exoten mee uit wanneer gewenst.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We laten het gebied net zo mooi achter als we vonden</a:t>
            </a:r>
          </a:p>
          <a:p>
            <a:pPr algn="l" marL="542925" indent="-271462" lvl="1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oogsten met droge wortel, dus geen kuilen. We werken voorzichtig en laten geen afval achter. Al onze vrijwilligers willen iets moois doen voor de natuur.</a:t>
            </a:r>
          </a:p>
          <a:p>
            <a:pPr algn="l" marL="542925" indent="-271462" lvl="1">
              <a:lnSpc>
                <a:spcPts val="360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7273" y="9299596"/>
            <a:ext cx="3341757" cy="514972"/>
          </a:xfrm>
          <a:custGeom>
            <a:avLst/>
            <a:gdLst/>
            <a:ahLst/>
            <a:cxnLst/>
            <a:rect r="r" b="b" t="t" l="l"/>
            <a:pathLst>
              <a:path h="514972" w="3341757">
                <a:moveTo>
                  <a:pt x="0" y="0"/>
                </a:moveTo>
                <a:lnTo>
                  <a:pt x="3341757" y="0"/>
                </a:lnTo>
                <a:lnTo>
                  <a:pt x="3341757" y="514973"/>
                </a:lnTo>
                <a:lnTo>
                  <a:pt x="0" y="51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41" r="0" b="-84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45252" y="1986165"/>
            <a:ext cx="8959346" cy="698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Natuurgebieden en stadsparken: uitdunnen, </a:t>
            </a:r>
          </a:p>
          <a:p>
            <a:pPr algn="l" marL="542925" indent="-271462" lvl="1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opschot, te dicht bij pad, ongewenste soorten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emeente groenbeheer, </a:t>
            </a:r>
          </a:p>
          <a:p>
            <a:pPr algn="l" marL="542925" indent="-271462" lvl="1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Staatsbosbeheer, Landschappen, Struikroven, Natuurmonumenten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Landgoederen: helpen met achterstallig onderhoud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Achtertuinen:  doneer-een-zaailing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Bouwterreinen (braakliggend terrein)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Bungalowparken, campings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Wegbermen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Knotploegen</a:t>
            </a:r>
          </a:p>
          <a:p>
            <a:pPr algn="l" marL="542925" indent="-27146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Restpartijen van kwekers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40477" y="800102"/>
            <a:ext cx="8854261" cy="1186815"/>
            <a:chOff x="0" y="0"/>
            <a:chExt cx="11805682" cy="15824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05682" cy="1582420"/>
            </a:xfrm>
            <a:custGeom>
              <a:avLst/>
              <a:gdLst/>
              <a:ahLst/>
              <a:cxnLst/>
              <a:rect r="r" b="b" t="t" l="l"/>
              <a:pathLst>
                <a:path h="1582420" w="11805682">
                  <a:moveTo>
                    <a:pt x="0" y="0"/>
                  </a:moveTo>
                  <a:lnTo>
                    <a:pt x="11805682" y="0"/>
                  </a:lnTo>
                  <a:lnTo>
                    <a:pt x="11805682" y="1582420"/>
                  </a:lnTo>
                  <a:lnTo>
                    <a:pt x="0" y="1582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11805682" cy="157289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15"/>
                </a:lnSpc>
              </a:pPr>
              <a:r>
                <a:rPr lang="en-US" sz="6600">
                  <a:solidFill>
                    <a:srgbClr val="14B2A8"/>
                  </a:solidFill>
                  <a:latin typeface="Impact"/>
                  <a:ea typeface="Impact"/>
                  <a:cs typeface="Impact"/>
                  <a:sym typeface="Impact"/>
                </a:rPr>
                <a:t>OOGSTLOCATIES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144000" y="-83331"/>
            <a:ext cx="10637165" cy="10493163"/>
            <a:chOff x="0" y="0"/>
            <a:chExt cx="2434438" cy="24014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7"/>
              <a:stretch>
                <a:fillRect l="-17457" t="0" r="-3082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DAGpNLm89w4</dc:identifier>
  <dcterms:modified xsi:type="dcterms:W3CDTF">2011-08-01T06:04:30Z</dcterms:modified>
  <cp:revision>1</cp:revision>
  <dc:title>PPP MBN S6 (voor groenbeheer).pptx</dc:title>
</cp:coreProperties>
</file>