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Impact" charset="1" panose="020B0806030902050204"/>
      <p:regular r:id="rId29"/>
    </p:embeddedFont>
    <p:embeddedFont>
      <p:font typeface="Arial" charset="1" panose="020B0502020202020204"/>
      <p:regular r:id="rId30"/>
    </p:embeddedFont>
    <p:embeddedFont>
      <p:font typeface="Arial Bold" charset="1" panose="020B0802020202020204"/>
      <p:regular r:id="rId31"/>
    </p:embeddedFont>
    <p:embeddedFont>
      <p:font typeface="TT Chocolates Bold" charset="1" panose="02000803020000020003"/>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notesMasters/notesMaster1.xml" Type="http://schemas.openxmlformats.org/officeDocument/2006/relationships/notesMaster"/><Relationship Id="rId26" Target="theme/theme2.xml" Type="http://schemas.openxmlformats.org/officeDocument/2006/relationships/theme"/><Relationship Id="rId27" Target="notesSlides/notesSlide1.xml" Type="http://schemas.openxmlformats.org/officeDocument/2006/relationships/notesSlide"/><Relationship Id="rId28" Target="notesSlides/notesSlide2.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Slides/notesSlide3.xml" Type="http://schemas.openxmlformats.org/officeDocument/2006/relationships/notesSlide"/><Relationship Id="rId33" Target="fonts/font33.fntdata" Type="http://schemas.openxmlformats.org/officeDocument/2006/relationships/font"/><Relationship Id="rId34" Target="notesSlides/notesSlide4.xml" Type="http://schemas.openxmlformats.org/officeDocument/2006/relationships/notesSlide"/><Relationship Id="rId35" Target="notesSlides/notesSlide5.xml" Type="http://schemas.openxmlformats.org/officeDocument/2006/relationships/notesSlide"/><Relationship Id="rId36" Target="notesSlides/notesSlide6.xml" Type="http://schemas.openxmlformats.org/officeDocument/2006/relationships/notesSlide"/><Relationship Id="rId37" Target="notesSlides/notesSlide7.xml" Type="http://schemas.openxmlformats.org/officeDocument/2006/relationships/notesSlide"/><Relationship Id="rId38" Target="notesSlides/notesSlide8.xml" Type="http://schemas.openxmlformats.org/officeDocument/2006/relationships/notesSlide"/><Relationship Id="rId39" Target="notesSlides/notesSlide9.xml" Type="http://schemas.openxmlformats.org/officeDocument/2006/relationships/notesSlide"/><Relationship Id="rId4" Target="theme/theme1.xml" Type="http://schemas.openxmlformats.org/officeDocument/2006/relationships/theme"/><Relationship Id="rId40" Target="notesSlides/notesSlide10.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31.jpeg" Type="http://schemas.openxmlformats.org/officeDocument/2006/relationships/image"/><Relationship Id="rId8" Target="https://meerbomen.nu/over-de-actie/planten/inheems-uitheems-exoten/" TargetMode="External" Type="http://schemas.openxmlformats.org/officeDocument/2006/relationships/hyperlink"/><Relationship Id="rId9" Target="../media/image2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jpeg" Type="http://schemas.openxmlformats.org/officeDocument/2006/relationships/image"/><Relationship Id="rId7" Target="../media/image2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5.jpeg" Type="http://schemas.openxmlformats.org/officeDocument/2006/relationships/image"/><Relationship Id="rId7" Target="../media/image2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https://bomenplanner.meerbomen.nu/bomenvinder" TargetMode="External" Type="http://schemas.openxmlformats.org/officeDocument/2006/relationships/hyperlink"/><Relationship Id="rId6" Target="../media/image36.png" Type="http://schemas.openxmlformats.org/officeDocument/2006/relationships/image"/><Relationship Id="rId7" Target="../media/image37.pn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38.jpeg" Type="http://schemas.openxmlformats.org/officeDocument/2006/relationships/image"/><Relationship Id="rId5" Target="https://bomenplanner.meerbomen.nu/oogstlocaties/aanmelden" TargetMode="External" Type="http://schemas.openxmlformats.org/officeDocument/2006/relationships/hyperlink"/><Relationship Id="rId6" Target="../media/image13.png" Type="http://schemas.openxmlformats.org/officeDocument/2006/relationships/image"/><Relationship Id="rId7" Target="../media/image14.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39.jpeg" Type="http://schemas.openxmlformats.org/officeDocument/2006/relationships/image"/><Relationship Id="rId8" Target="../media/image2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jpeg" Type="http://schemas.openxmlformats.org/officeDocument/2006/relationships/image"/><Relationship Id="rId14" Target="../media/image48.png" Type="http://schemas.openxmlformats.org/officeDocument/2006/relationships/image"/><Relationship Id="rId15" Target="../media/image49.jpeg" Type="http://schemas.openxmlformats.org/officeDocument/2006/relationships/image"/><Relationship Id="rId16" Target="../media/image50.png" Type="http://schemas.openxmlformats.org/officeDocument/2006/relationships/image"/><Relationship Id="rId17" Target="../media/image51.svg" Type="http://schemas.openxmlformats.org/officeDocument/2006/relationships/image"/><Relationship Id="rId18" Target="../media/image13.png" Type="http://schemas.openxmlformats.org/officeDocument/2006/relationships/image"/><Relationship Id="rId19" Target="../media/image14.svg" Type="http://schemas.openxmlformats.org/officeDocument/2006/relationships/image"/><Relationship Id="rId2" Target="../notesSlides/notesSlide9.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19.png" Type="http://schemas.openxmlformats.org/officeDocument/2006/relationships/image"/><Relationship Id="rId6" Target="../media/image40.png" Type="http://schemas.openxmlformats.org/officeDocument/2006/relationships/image"/><Relationship Id="rId7" Target="../media/image41.png" Type="http://schemas.openxmlformats.org/officeDocument/2006/relationships/image"/><Relationship Id="rId8" Target="../media/image42.png" Type="http://schemas.openxmlformats.org/officeDocument/2006/relationships/image"/><Relationship Id="rId9" Target="../media/image4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jpeg" Type="http://schemas.openxmlformats.org/officeDocument/2006/relationships/image"/><Relationship Id="rId11" Target="../media/image28.png" Type="http://schemas.openxmlformats.org/officeDocument/2006/relationships/image"/><Relationship Id="rId2" Target="../media/image6.png" Type="http://schemas.openxmlformats.org/officeDocument/2006/relationships/image"/><Relationship Id="rId3" Target="../media/image7.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https://meerbomen.nu/oogsthandleiding" TargetMode="External" Type="http://schemas.openxmlformats.org/officeDocument/2006/relationships/hyperlink"/><Relationship Id="rId7" Target="https://www.meerbomen.nu/hubhandleiding" TargetMode="External" Type="http://schemas.openxmlformats.org/officeDocument/2006/relationships/hyperlink"/><Relationship Id="rId8" Target="https://www.meerbomen.nu/planthandleiding" TargetMode="External" Type="http://schemas.openxmlformats.org/officeDocument/2006/relationships/hyperlink"/><Relationship Id="rId9" Target="http://www.meerbomen.nu/communicatietoolkit"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ailto:zuidholland@meerbomen.nu" TargetMode="External" Type="http://schemas.openxmlformats.org/officeDocument/2006/relationships/hyperlink"/><Relationship Id="rId8" Target="../media/image53.jpeg" Type="http://schemas.openxmlformats.org/officeDocument/2006/relationships/image"/><Relationship Id="rId9" Target="../media/image2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2" Target="../notesSlides/notesSlide2.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15.jpe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jpeg" Type="http://schemas.openxmlformats.org/officeDocument/2006/relationships/image"/><Relationship Id="rId2" Target="../notesSlides/notesSlide4.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jpeg" Type="http://schemas.openxmlformats.org/officeDocument/2006/relationships/image"/><Relationship Id="rId9" Target="../media/image2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7.jpe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30.jpeg" Type="http://schemas.openxmlformats.org/officeDocument/2006/relationships/image"/><Relationship Id="rId8" Target="../media/image2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1044" t="23997" r="11788" b="2455"/>
            <a:stretch>
              <a:fillRect/>
            </a:stretch>
          </p:blipFill>
          <p:spPr>
            <a:xfrm flipH="false" flipV="false">
              <a:off x="0" y="0"/>
              <a:ext cx="24384000" cy="13716000"/>
            </a:xfrm>
            <a:prstGeom prst="rect">
              <a:avLst/>
            </a:prstGeom>
          </p:spPr>
        </p:pic>
      </p:grpSp>
      <p:sp>
        <p:nvSpPr>
          <p:cNvPr name="Freeform 4" id="4"/>
          <p:cNvSpPr/>
          <p:nvPr/>
        </p:nvSpPr>
        <p:spPr>
          <a:xfrm flipH="false" flipV="false" rot="0">
            <a:off x="3816310" y="7915458"/>
            <a:ext cx="10655374" cy="1901251"/>
          </a:xfrm>
          <a:custGeom>
            <a:avLst/>
            <a:gdLst/>
            <a:ahLst/>
            <a:cxnLst/>
            <a:rect r="r" b="b" t="t" l="l"/>
            <a:pathLst>
              <a:path h="1901251" w="10655374">
                <a:moveTo>
                  <a:pt x="0" y="0"/>
                </a:moveTo>
                <a:lnTo>
                  <a:pt x="10655375" y="0"/>
                </a:lnTo>
                <a:lnTo>
                  <a:pt x="10655375" y="1901251"/>
                </a:lnTo>
                <a:lnTo>
                  <a:pt x="0" y="1901251"/>
                </a:lnTo>
                <a:lnTo>
                  <a:pt x="0" y="0"/>
                </a:lnTo>
                <a:close/>
              </a:path>
            </a:pathLst>
          </a:custGeom>
          <a:blipFill>
            <a:blip r:embed="rId4">
              <a:extLst>
                <a:ext uri="{96DAC541-7B7A-43D3-8B79-37D633B846F1}">
                  <asvg:svgBlip xmlns:asvg="http://schemas.microsoft.com/office/drawing/2016/SVG/main" r:embed="rId5"/>
                </a:ext>
              </a:extLst>
            </a:blip>
            <a:stretch>
              <a:fillRect l="0" t="-334" r="0" b="-334"/>
            </a:stretch>
          </a:blipFill>
        </p:spPr>
      </p:sp>
      <p:sp>
        <p:nvSpPr>
          <p:cNvPr name="Freeform 5" id="5"/>
          <p:cNvSpPr/>
          <p:nvPr/>
        </p:nvSpPr>
        <p:spPr>
          <a:xfrm flipH="false" flipV="false" rot="0">
            <a:off x="-801638" y="1828296"/>
            <a:ext cx="10842903" cy="6121722"/>
          </a:xfrm>
          <a:custGeom>
            <a:avLst/>
            <a:gdLst/>
            <a:ahLst/>
            <a:cxnLst/>
            <a:rect r="r" b="b" t="t" l="l"/>
            <a:pathLst>
              <a:path h="6121722" w="10842903">
                <a:moveTo>
                  <a:pt x="0" y="0"/>
                </a:moveTo>
                <a:lnTo>
                  <a:pt x="10842904" y="0"/>
                </a:lnTo>
                <a:lnTo>
                  <a:pt x="10842904" y="6121722"/>
                </a:lnTo>
                <a:lnTo>
                  <a:pt x="0" y="6121722"/>
                </a:lnTo>
                <a:lnTo>
                  <a:pt x="0" y="0"/>
                </a:lnTo>
                <a:close/>
              </a:path>
            </a:pathLst>
          </a:custGeom>
          <a:blipFill>
            <a:blip r:embed="rId6">
              <a:extLst>
                <a:ext uri="{96DAC541-7B7A-43D3-8B79-37D633B846F1}">
                  <asvg:svgBlip xmlns:asvg="http://schemas.microsoft.com/office/drawing/2016/SVG/main" r:embed="rId7"/>
                </a:ext>
              </a:extLst>
            </a:blip>
            <a:stretch>
              <a:fillRect l="0" t="-73" r="0" b="-73"/>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040477" y="885075"/>
            <a:ext cx="9304961" cy="1186815"/>
            <a:chOff x="0" y="0"/>
            <a:chExt cx="12406615" cy="1582420"/>
          </a:xfrm>
        </p:grpSpPr>
        <p:sp>
          <p:nvSpPr>
            <p:cNvPr name="Freeform 5" id="5"/>
            <p:cNvSpPr/>
            <p:nvPr/>
          </p:nvSpPr>
          <p:spPr>
            <a:xfrm flipH="false" flipV="false" rot="0">
              <a:off x="0" y="0"/>
              <a:ext cx="12406614" cy="1582420"/>
            </a:xfrm>
            <a:custGeom>
              <a:avLst/>
              <a:gdLst/>
              <a:ahLst/>
              <a:cxnLst/>
              <a:rect r="r" b="b" t="t" l="l"/>
              <a:pathLst>
                <a:path h="1582420" w="12406614">
                  <a:moveTo>
                    <a:pt x="0" y="0"/>
                  </a:moveTo>
                  <a:lnTo>
                    <a:pt x="12406614" y="0"/>
                  </a:lnTo>
                  <a:lnTo>
                    <a:pt x="12406614" y="1582420"/>
                  </a:lnTo>
                  <a:lnTo>
                    <a:pt x="0" y="1582420"/>
                  </a:lnTo>
                  <a:close/>
                </a:path>
              </a:pathLst>
            </a:custGeom>
            <a:solidFill>
              <a:srgbClr val="000000">
                <a:alpha val="0"/>
              </a:srgbClr>
            </a:solidFill>
          </p:spPr>
        </p:sp>
        <p:sp>
          <p:nvSpPr>
            <p:cNvPr name="TextBox 6" id="6"/>
            <p:cNvSpPr txBox="true"/>
            <p:nvPr/>
          </p:nvSpPr>
          <p:spPr>
            <a:xfrm>
              <a:off x="0" y="9525"/>
              <a:ext cx="12406615"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WELKE SOORTEN OOGSTEN WIJ?</a:t>
              </a:r>
            </a:p>
          </p:txBody>
        </p:sp>
      </p:grpSp>
      <p:grpSp>
        <p:nvGrpSpPr>
          <p:cNvPr name="Group 7" id="7"/>
          <p:cNvGrpSpPr>
            <a:grpSpLocks noChangeAspect="true"/>
          </p:cNvGrpSpPr>
          <p:nvPr/>
        </p:nvGrpSpPr>
        <p:grpSpPr>
          <a:xfrm rot="0">
            <a:off x="9667056"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1581" r="0" b="-50481"/>
              </a:stretch>
            </a:blipFill>
          </p:spPr>
        </p:sp>
      </p:grpSp>
      <p:sp>
        <p:nvSpPr>
          <p:cNvPr name="TextBox 9" id="9"/>
          <p:cNvSpPr txBox="true"/>
          <p:nvPr/>
        </p:nvSpPr>
        <p:spPr>
          <a:xfrm rot="0">
            <a:off x="1078577" y="2272602"/>
            <a:ext cx="8312254" cy="75152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We oogsten alles, maar delen vooral inheems uit. Een win-win voor terreinbeheer en maatschappij!</a:t>
            </a:r>
          </a:p>
          <a:p>
            <a:pPr algn="l" marL="542925" indent="-271462" lvl="1">
              <a:lnSpc>
                <a:spcPts val="4200"/>
              </a:lnSpc>
              <a:buFont typeface="Arial"/>
              <a:buChar char="•"/>
            </a:pPr>
            <a:r>
              <a:rPr lang="en-US" sz="3000">
                <a:solidFill>
                  <a:srgbClr val="001E2E"/>
                </a:solidFill>
                <a:latin typeface="Arial"/>
                <a:ea typeface="Arial"/>
                <a:cs typeface="Arial"/>
                <a:sym typeface="Arial"/>
              </a:rPr>
              <a:t>Praktijk: 90% inheems, tot 150 verschillende soorten</a:t>
            </a:r>
          </a:p>
          <a:p>
            <a:pPr algn="l" marL="542925" indent="-271462" lvl="1">
              <a:lnSpc>
                <a:spcPts val="4200"/>
              </a:lnSpc>
              <a:buFont typeface="Arial"/>
              <a:buChar char="•"/>
            </a:pPr>
            <a:r>
              <a:rPr lang="en-US" sz="3000">
                <a:solidFill>
                  <a:srgbClr val="001E2E"/>
                </a:solidFill>
                <a:latin typeface="Arial"/>
                <a:ea typeface="Arial"/>
                <a:cs typeface="Arial"/>
                <a:sym typeface="Arial"/>
              </a:rPr>
              <a:t>Niet inheems? Dan naar voedselbos of achtertuin</a:t>
            </a:r>
          </a:p>
          <a:p>
            <a:pPr algn="l" marL="542925" indent="-271462" lvl="1">
              <a:lnSpc>
                <a:spcPts val="4200"/>
              </a:lnSpc>
              <a:buFont typeface="Arial"/>
              <a:buChar char="•"/>
            </a:pPr>
            <a:r>
              <a:rPr lang="en-US" sz="3000">
                <a:solidFill>
                  <a:srgbClr val="001E2E"/>
                </a:solidFill>
                <a:latin typeface="Arial"/>
                <a:ea typeface="Arial"/>
                <a:cs typeface="Arial"/>
                <a:sym typeface="Arial"/>
              </a:rPr>
              <a:t>Invasieve exoot? Op takkenril of afvoeren</a:t>
            </a:r>
          </a:p>
          <a:p>
            <a:pPr algn="l" marL="542925" indent="-271462" lvl="1">
              <a:lnSpc>
                <a:spcPts val="4200"/>
              </a:lnSpc>
              <a:buFont typeface="Arial"/>
              <a:buChar char="•"/>
            </a:pPr>
            <a:r>
              <a:rPr lang="en-US" sz="3000">
                <a:solidFill>
                  <a:srgbClr val="001E2E"/>
                </a:solidFill>
                <a:latin typeface="Arial"/>
                <a:ea typeface="Arial"/>
                <a:cs typeface="Arial"/>
                <a:sym typeface="Arial"/>
              </a:rPr>
              <a:t>De mooiste zaailingen laten we staan</a:t>
            </a:r>
          </a:p>
          <a:p>
            <a:pPr algn="l" marL="542925" indent="-271462" lvl="1">
              <a:lnSpc>
                <a:spcPts val="4200"/>
              </a:lnSpc>
              <a:buFont typeface="Arial"/>
              <a:buChar char="•"/>
            </a:pPr>
            <a:r>
              <a:rPr lang="en-US" sz="3000">
                <a:solidFill>
                  <a:srgbClr val="001E2E"/>
                </a:solidFill>
                <a:latin typeface="Arial"/>
                <a:ea typeface="Arial"/>
                <a:cs typeface="Arial"/>
                <a:sym typeface="Arial"/>
              </a:rPr>
              <a:t>Knie tot manshoogte (50cm tot 2 meter)</a:t>
            </a:r>
          </a:p>
          <a:p>
            <a:pPr algn="l" marL="542925" indent="-271462" lvl="1">
              <a:lnSpc>
                <a:spcPts val="4200"/>
              </a:lnSpc>
              <a:buFont typeface="Arial"/>
              <a:buChar char="•"/>
            </a:pPr>
            <a:r>
              <a:rPr lang="en-US" sz="3000">
                <a:solidFill>
                  <a:srgbClr val="001E2E"/>
                </a:solidFill>
                <a:latin typeface="Arial"/>
                <a:ea typeface="Arial"/>
                <a:cs typeface="Arial"/>
                <a:sym typeface="Arial"/>
              </a:rPr>
              <a:t>Zonder kluit </a:t>
            </a:r>
          </a:p>
          <a:p>
            <a:pPr algn="l" marL="542925" indent="-271462" lvl="1">
              <a:lnSpc>
                <a:spcPts val="4200"/>
              </a:lnSpc>
              <a:buFont typeface="Arial"/>
              <a:buChar char="•"/>
            </a:pPr>
            <a:r>
              <a:rPr lang="en-US" sz="3000">
                <a:solidFill>
                  <a:srgbClr val="001E2E"/>
                </a:solidFill>
                <a:latin typeface="Arial"/>
                <a:ea typeface="Arial"/>
                <a:cs typeface="Arial"/>
                <a:sym typeface="Arial"/>
              </a:rPr>
              <a:t>Ook stekken van Wilg, Vlier, Vijg en Populier</a:t>
            </a:r>
          </a:p>
          <a:p>
            <a:pPr algn="l">
              <a:lnSpc>
                <a:spcPts val="4200"/>
              </a:lnSpc>
            </a:pPr>
          </a:p>
          <a:p>
            <a:pPr algn="l">
              <a:lnSpc>
                <a:spcPts val="4200"/>
              </a:lnSpc>
            </a:pPr>
            <a:r>
              <a:rPr lang="en-US" sz="3000">
                <a:solidFill>
                  <a:srgbClr val="14B2A8"/>
                </a:solidFill>
                <a:latin typeface="Arial"/>
                <a:ea typeface="Arial"/>
                <a:cs typeface="Arial"/>
                <a:sym typeface="Arial"/>
              </a:rPr>
              <a:t>Lees meer over onze </a:t>
            </a:r>
            <a:r>
              <a:rPr lang="en-US" sz="3000" u="sng">
                <a:solidFill>
                  <a:srgbClr val="14B2A8"/>
                </a:solidFill>
                <a:latin typeface="Arial"/>
                <a:ea typeface="Arial"/>
                <a:cs typeface="Arial"/>
                <a:sym typeface="Arial"/>
                <a:hlinkClick r:id="rId8" tooltip="https://meerbomen.nu/over-de-actie/planten/inheems-uitheems-exoten/"/>
              </a:rPr>
              <a:t>exotenrichtlijn. </a:t>
            </a: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11528" y="9263130"/>
            <a:ext cx="3413248" cy="609030"/>
          </a:xfrm>
          <a:custGeom>
            <a:avLst/>
            <a:gdLst/>
            <a:ahLst/>
            <a:cxnLst/>
            <a:rect r="r" b="b" t="t" l="l"/>
            <a:pathLst>
              <a:path h="609030" w="3413248">
                <a:moveTo>
                  <a:pt x="0" y="0"/>
                </a:moveTo>
                <a:lnTo>
                  <a:pt x="3413248" y="0"/>
                </a:lnTo>
                <a:lnTo>
                  <a:pt x="3413248" y="609030"/>
                </a:lnTo>
                <a:lnTo>
                  <a:pt x="0" y="609030"/>
                </a:lnTo>
                <a:lnTo>
                  <a:pt x="0" y="0"/>
                </a:lnTo>
                <a:close/>
              </a:path>
            </a:pathLst>
          </a:custGeom>
          <a:blipFill>
            <a:blip r:embed="rId4">
              <a:extLst>
                <a:ext uri="{96DAC541-7B7A-43D3-8B79-37D633B846F1}">
                  <asvg:svgBlip xmlns:asvg="http://schemas.microsoft.com/office/drawing/2016/SVG/main" r:embed="rId5"/>
                </a:ext>
              </a:extLst>
            </a:blip>
            <a:stretch>
              <a:fillRect l="0" t="-736" r="0" b="-736"/>
            </a:stretch>
          </a:blipFill>
        </p:spPr>
      </p:sp>
      <p:grpSp>
        <p:nvGrpSpPr>
          <p:cNvPr name="Group 4" id="4"/>
          <p:cNvGrpSpPr/>
          <p:nvPr/>
        </p:nvGrpSpPr>
        <p:grpSpPr>
          <a:xfrm rot="0">
            <a:off x="860570" y="222264"/>
            <a:ext cx="5846165" cy="2073234"/>
            <a:chOff x="0" y="0"/>
            <a:chExt cx="7794886" cy="2764312"/>
          </a:xfrm>
        </p:grpSpPr>
        <p:sp>
          <p:nvSpPr>
            <p:cNvPr name="Freeform 5" id="5"/>
            <p:cNvSpPr/>
            <p:nvPr/>
          </p:nvSpPr>
          <p:spPr>
            <a:xfrm flipH="false" flipV="false" rot="0">
              <a:off x="0" y="0"/>
              <a:ext cx="7794886" cy="2764312"/>
            </a:xfrm>
            <a:custGeom>
              <a:avLst/>
              <a:gdLst/>
              <a:ahLst/>
              <a:cxnLst/>
              <a:rect r="r" b="b" t="t" l="l"/>
              <a:pathLst>
                <a:path h="2764312" w="7794886">
                  <a:moveTo>
                    <a:pt x="0" y="0"/>
                  </a:moveTo>
                  <a:lnTo>
                    <a:pt x="7794886" y="0"/>
                  </a:lnTo>
                  <a:lnTo>
                    <a:pt x="7794886" y="2764312"/>
                  </a:lnTo>
                  <a:lnTo>
                    <a:pt x="0" y="2764312"/>
                  </a:lnTo>
                  <a:close/>
                </a:path>
              </a:pathLst>
            </a:custGeom>
            <a:solidFill>
              <a:srgbClr val="000000">
                <a:alpha val="0"/>
              </a:srgbClr>
            </a:solidFill>
          </p:spPr>
        </p:sp>
        <p:sp>
          <p:nvSpPr>
            <p:cNvPr name="TextBox 6" id="6"/>
            <p:cNvSpPr txBox="true"/>
            <p:nvPr/>
          </p:nvSpPr>
          <p:spPr>
            <a:xfrm>
              <a:off x="0" y="-57150"/>
              <a:ext cx="7794886"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OOGSTDAG</a:t>
              </a:r>
            </a:p>
          </p:txBody>
        </p:sp>
      </p:grpSp>
      <p:grpSp>
        <p:nvGrpSpPr>
          <p:cNvPr name="Group 7" id="7"/>
          <p:cNvGrpSpPr>
            <a:grpSpLocks noChangeAspect="true"/>
          </p:cNvGrpSpPr>
          <p:nvPr/>
        </p:nvGrpSpPr>
        <p:grpSpPr>
          <a:xfrm rot="0">
            <a:off x="9144000" y="-83331"/>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0" t="-35117" r="0" b="-16945"/>
              </a:stretch>
            </a:blipFill>
          </p:spPr>
        </p:sp>
      </p:grpSp>
      <p:sp>
        <p:nvSpPr>
          <p:cNvPr name="TextBox 9" id="9"/>
          <p:cNvSpPr txBox="true"/>
          <p:nvPr/>
        </p:nvSpPr>
        <p:spPr>
          <a:xfrm rot="0">
            <a:off x="705874" y="2162148"/>
            <a:ext cx="7968022" cy="69818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Vorm van circulair natuurbeheer: snoeien en oogsten in plaats van maaien, vrezen en klepelen </a:t>
            </a:r>
          </a:p>
          <a:p>
            <a:pPr algn="l" marL="542925" indent="-271462" lvl="1">
              <a:lnSpc>
                <a:spcPts val="4200"/>
              </a:lnSpc>
              <a:buFont typeface="Arial"/>
              <a:buChar char="•"/>
            </a:pPr>
            <a:r>
              <a:rPr lang="en-US" sz="3000">
                <a:solidFill>
                  <a:srgbClr val="000000"/>
                </a:solidFill>
                <a:latin typeface="Arial"/>
                <a:ea typeface="Arial"/>
                <a:cs typeface="Arial"/>
                <a:sym typeface="Arial"/>
              </a:rPr>
              <a:t>Geen kaalslag</a:t>
            </a:r>
          </a:p>
          <a:p>
            <a:pPr algn="l" marL="542925" indent="-271462" lvl="1">
              <a:lnSpc>
                <a:spcPts val="4200"/>
              </a:lnSpc>
              <a:buFont typeface="Arial"/>
              <a:buChar char="•"/>
            </a:pPr>
            <a:r>
              <a:rPr lang="en-US" sz="3000">
                <a:solidFill>
                  <a:srgbClr val="000000"/>
                </a:solidFill>
                <a:latin typeface="Arial"/>
                <a:ea typeface="Arial"/>
                <a:cs typeface="Arial"/>
                <a:sym typeface="Arial"/>
              </a:rPr>
              <a:t>Natuureducatie</a:t>
            </a:r>
          </a:p>
          <a:p>
            <a:pPr algn="l" marL="542925" indent="-271462" lvl="1">
              <a:lnSpc>
                <a:spcPts val="4200"/>
              </a:lnSpc>
              <a:buFont typeface="Arial"/>
              <a:buChar char="•"/>
            </a:pPr>
            <a:r>
              <a:rPr lang="en-US" sz="3000">
                <a:solidFill>
                  <a:srgbClr val="000000"/>
                </a:solidFill>
                <a:latin typeface="Arial"/>
                <a:ea typeface="Arial"/>
                <a:cs typeface="Arial"/>
                <a:sym typeface="Arial"/>
              </a:rPr>
              <a:t>Een leuke dag in de buitenlucht</a:t>
            </a:r>
          </a:p>
          <a:p>
            <a:pPr algn="l" marL="542925" indent="-271462" lvl="1">
              <a:lnSpc>
                <a:spcPts val="4200"/>
              </a:lnSpc>
              <a:buFont typeface="Arial"/>
              <a:buChar char="•"/>
            </a:pPr>
            <a:r>
              <a:rPr lang="en-US" sz="3000">
                <a:solidFill>
                  <a:srgbClr val="000000"/>
                </a:solidFill>
                <a:latin typeface="Arial"/>
                <a:ea typeface="Arial"/>
                <a:cs typeface="Arial"/>
                <a:sym typeface="Arial"/>
              </a:rPr>
              <a:t>Concreet resultaat</a:t>
            </a:r>
          </a:p>
          <a:p>
            <a:pPr algn="l" marL="542925" indent="-271462" lvl="1">
              <a:lnSpc>
                <a:spcPts val="4200"/>
              </a:lnSpc>
              <a:buFont typeface="Arial"/>
              <a:buChar char="•"/>
            </a:pPr>
            <a:r>
              <a:rPr lang="en-US" sz="3000">
                <a:solidFill>
                  <a:srgbClr val="000000"/>
                </a:solidFill>
                <a:latin typeface="Arial"/>
                <a:ea typeface="Arial"/>
                <a:cs typeface="Arial"/>
                <a:sym typeface="Arial"/>
              </a:rPr>
              <a:t>Werken vanuit het beheerplan en in samenspraak met de terreinbeheerder</a:t>
            </a:r>
          </a:p>
          <a:p>
            <a:pPr algn="l" marL="542925" indent="-271462" lvl="1">
              <a:lnSpc>
                <a:spcPts val="4200"/>
              </a:lnSpc>
              <a:buFont typeface="Arial"/>
              <a:buChar char="•"/>
            </a:pPr>
            <a:r>
              <a:rPr lang="en-US" sz="3000">
                <a:solidFill>
                  <a:srgbClr val="000000"/>
                </a:solidFill>
                <a:latin typeface="Arial"/>
                <a:ea typeface="Arial"/>
                <a:cs typeface="Arial"/>
                <a:sym typeface="Arial"/>
              </a:rPr>
              <a:t>Altijd met oogstbegeleiders</a:t>
            </a:r>
          </a:p>
          <a:p>
            <a:pPr algn="l" marL="542925" indent="-271462" lvl="1">
              <a:lnSpc>
                <a:spcPts val="4200"/>
              </a:lnSpc>
              <a:buFont typeface="Arial"/>
              <a:buChar char="•"/>
            </a:pPr>
            <a:r>
              <a:rPr lang="en-US" sz="3000">
                <a:solidFill>
                  <a:srgbClr val="000000"/>
                </a:solidFill>
                <a:latin typeface="Arial"/>
                <a:ea typeface="Arial"/>
                <a:cs typeface="Arial"/>
                <a:sym typeface="Arial"/>
              </a:rPr>
              <a:t>We hebben altijd MBN hesjes aan en meestal een MBN vlag bij ons</a:t>
            </a:r>
          </a:p>
          <a:p>
            <a:pPr algn="l" marL="542925" indent="-271462" lvl="1">
              <a:lnSpc>
                <a:spcPts val="420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11528" y="9263130"/>
            <a:ext cx="3413248" cy="609030"/>
          </a:xfrm>
          <a:custGeom>
            <a:avLst/>
            <a:gdLst/>
            <a:ahLst/>
            <a:cxnLst/>
            <a:rect r="r" b="b" t="t" l="l"/>
            <a:pathLst>
              <a:path h="609030" w="3413248">
                <a:moveTo>
                  <a:pt x="0" y="0"/>
                </a:moveTo>
                <a:lnTo>
                  <a:pt x="3413248" y="0"/>
                </a:lnTo>
                <a:lnTo>
                  <a:pt x="3413248" y="609030"/>
                </a:lnTo>
                <a:lnTo>
                  <a:pt x="0" y="609030"/>
                </a:lnTo>
                <a:lnTo>
                  <a:pt x="0" y="0"/>
                </a:lnTo>
                <a:close/>
              </a:path>
            </a:pathLst>
          </a:custGeom>
          <a:blipFill>
            <a:blip r:embed="rId4">
              <a:extLst>
                <a:ext uri="{96DAC541-7B7A-43D3-8B79-37D633B846F1}">
                  <asvg:svgBlip xmlns:asvg="http://schemas.microsoft.com/office/drawing/2016/SVG/main" r:embed="rId5"/>
                </a:ext>
              </a:extLst>
            </a:blip>
            <a:stretch>
              <a:fillRect l="0" t="-736" r="0" b="-736"/>
            </a:stretch>
          </a:blipFill>
        </p:spPr>
      </p:sp>
      <p:grpSp>
        <p:nvGrpSpPr>
          <p:cNvPr name="Group 4" id="4"/>
          <p:cNvGrpSpPr/>
          <p:nvPr/>
        </p:nvGrpSpPr>
        <p:grpSpPr>
          <a:xfrm rot="0">
            <a:off x="860570" y="222264"/>
            <a:ext cx="5846165" cy="2073234"/>
            <a:chOff x="0" y="0"/>
            <a:chExt cx="7794886" cy="2764312"/>
          </a:xfrm>
        </p:grpSpPr>
        <p:sp>
          <p:nvSpPr>
            <p:cNvPr name="Freeform 5" id="5"/>
            <p:cNvSpPr/>
            <p:nvPr/>
          </p:nvSpPr>
          <p:spPr>
            <a:xfrm flipH="false" flipV="false" rot="0">
              <a:off x="0" y="0"/>
              <a:ext cx="7794886" cy="2764312"/>
            </a:xfrm>
            <a:custGeom>
              <a:avLst/>
              <a:gdLst/>
              <a:ahLst/>
              <a:cxnLst/>
              <a:rect r="r" b="b" t="t" l="l"/>
              <a:pathLst>
                <a:path h="2764312" w="7794886">
                  <a:moveTo>
                    <a:pt x="0" y="0"/>
                  </a:moveTo>
                  <a:lnTo>
                    <a:pt x="7794886" y="0"/>
                  </a:lnTo>
                  <a:lnTo>
                    <a:pt x="7794886" y="2764312"/>
                  </a:lnTo>
                  <a:lnTo>
                    <a:pt x="0" y="2764312"/>
                  </a:lnTo>
                  <a:close/>
                </a:path>
              </a:pathLst>
            </a:custGeom>
            <a:solidFill>
              <a:srgbClr val="000000">
                <a:alpha val="0"/>
              </a:srgbClr>
            </a:solidFill>
          </p:spPr>
        </p:sp>
        <p:sp>
          <p:nvSpPr>
            <p:cNvPr name="TextBox 6" id="6"/>
            <p:cNvSpPr txBox="true"/>
            <p:nvPr/>
          </p:nvSpPr>
          <p:spPr>
            <a:xfrm>
              <a:off x="0" y="-57150"/>
              <a:ext cx="7794886"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BOMENHUB</a:t>
              </a:r>
            </a:p>
          </p:txBody>
        </p:sp>
      </p:grpSp>
      <p:grpSp>
        <p:nvGrpSpPr>
          <p:cNvPr name="Group 7" id="7"/>
          <p:cNvGrpSpPr>
            <a:grpSpLocks noChangeAspect="true"/>
          </p:cNvGrpSpPr>
          <p:nvPr/>
        </p:nvGrpSpPr>
        <p:grpSpPr>
          <a:xfrm rot="0">
            <a:off x="8426940" y="-83331"/>
            <a:ext cx="10512647" cy="10370331"/>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0" t="0" r="-31651" b="0"/>
              </a:stretch>
            </a:blipFill>
          </p:spPr>
        </p:sp>
      </p:grpSp>
      <p:sp>
        <p:nvSpPr>
          <p:cNvPr name="TextBox 9" id="9"/>
          <p:cNvSpPr txBox="true"/>
          <p:nvPr/>
        </p:nvSpPr>
        <p:spPr>
          <a:xfrm rot="0">
            <a:off x="705874" y="2162148"/>
            <a:ext cx="7968022" cy="69818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Voorbeelden: bermen, volktuinen, tuinderijen, schoolpleinen, moestuinen, braakliggend grond</a:t>
            </a:r>
          </a:p>
          <a:p>
            <a:pPr algn="l" marL="542925" indent="-271462" lvl="1">
              <a:lnSpc>
                <a:spcPts val="4200"/>
              </a:lnSpc>
              <a:buFont typeface="Arial"/>
              <a:buChar char="•"/>
            </a:pPr>
            <a:r>
              <a:rPr lang="en-US" sz="3000">
                <a:solidFill>
                  <a:srgbClr val="000000"/>
                </a:solidFill>
                <a:latin typeface="Arial"/>
                <a:ea typeface="Arial"/>
                <a:cs typeface="Arial"/>
                <a:sym typeface="Arial"/>
              </a:rPr>
              <a:t>Op 10 m² kan je al snel duizenden zaailingen kwijt!</a:t>
            </a:r>
          </a:p>
          <a:p>
            <a:pPr algn="l" marL="542925" indent="-271462" lvl="1">
              <a:lnSpc>
                <a:spcPts val="4200"/>
              </a:lnSpc>
              <a:buFont typeface="Arial"/>
              <a:buChar char="•"/>
            </a:pPr>
            <a:r>
              <a:rPr lang="en-US" sz="3000">
                <a:solidFill>
                  <a:srgbClr val="000000"/>
                </a:solidFill>
                <a:latin typeface="Arial"/>
                <a:ea typeface="Arial"/>
                <a:cs typeface="Arial"/>
                <a:sym typeface="Arial"/>
              </a:rPr>
              <a:t>Groene ontmoetingsplek: plek voor samenkomen, educatie, en gratis bomen en struiken </a:t>
            </a:r>
          </a:p>
          <a:p>
            <a:pPr algn="l" marL="542925" indent="-271462" lvl="1">
              <a:lnSpc>
                <a:spcPts val="4200"/>
              </a:lnSpc>
              <a:buFont typeface="Arial"/>
              <a:buChar char="•"/>
            </a:pPr>
            <a:r>
              <a:rPr lang="en-US" sz="3000">
                <a:solidFill>
                  <a:srgbClr val="000000"/>
                </a:solidFill>
                <a:latin typeface="Arial"/>
                <a:ea typeface="Arial"/>
                <a:cs typeface="Arial"/>
                <a:sym typeface="Arial"/>
              </a:rPr>
              <a:t>Logistiek punt voor deelbaar gereedschap</a:t>
            </a:r>
          </a:p>
          <a:p>
            <a:pPr algn="l" marL="542925" indent="-271462" lvl="1">
              <a:lnSpc>
                <a:spcPts val="4200"/>
              </a:lnSpc>
              <a:buFont typeface="Arial"/>
              <a:buChar char="•"/>
            </a:pPr>
            <a:r>
              <a:rPr lang="en-US" sz="3000">
                <a:solidFill>
                  <a:srgbClr val="000000"/>
                </a:solidFill>
                <a:latin typeface="Arial"/>
                <a:ea typeface="Arial"/>
                <a:cs typeface="Arial"/>
                <a:sym typeface="Arial"/>
              </a:rPr>
              <a:t>Samenwerkingen met andere groene initiatieven: plantenasiel, roverstuin, groene boerderijen</a:t>
            </a:r>
          </a:p>
          <a:p>
            <a:pPr algn="l">
              <a:lnSpc>
                <a:spcPts val="420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5760422" y="495012"/>
            <a:ext cx="12001500" cy="1638876"/>
            <a:chOff x="0" y="0"/>
            <a:chExt cx="16002000" cy="2185168"/>
          </a:xfrm>
        </p:grpSpPr>
        <p:sp>
          <p:nvSpPr>
            <p:cNvPr name="Freeform 4" id="4"/>
            <p:cNvSpPr/>
            <p:nvPr/>
          </p:nvSpPr>
          <p:spPr>
            <a:xfrm flipH="false" flipV="false" rot="0">
              <a:off x="0" y="0"/>
              <a:ext cx="16002000" cy="2185168"/>
            </a:xfrm>
            <a:custGeom>
              <a:avLst/>
              <a:gdLst/>
              <a:ahLst/>
              <a:cxnLst/>
              <a:rect r="r" b="b" t="t" l="l"/>
              <a:pathLst>
                <a:path h="2185168" w="16002000">
                  <a:moveTo>
                    <a:pt x="0" y="0"/>
                  </a:moveTo>
                  <a:lnTo>
                    <a:pt x="16002000" y="0"/>
                  </a:lnTo>
                  <a:lnTo>
                    <a:pt x="16002000" y="2185168"/>
                  </a:lnTo>
                  <a:lnTo>
                    <a:pt x="0" y="2185168"/>
                  </a:lnTo>
                  <a:close/>
                </a:path>
              </a:pathLst>
            </a:custGeom>
            <a:solidFill>
              <a:srgbClr val="000000">
                <a:alpha val="0"/>
              </a:srgbClr>
            </a:solidFill>
          </p:spPr>
        </p:sp>
        <p:sp>
          <p:nvSpPr>
            <p:cNvPr name="TextBox 5" id="5"/>
            <p:cNvSpPr txBox="true"/>
            <p:nvPr/>
          </p:nvSpPr>
          <p:spPr>
            <a:xfrm>
              <a:off x="0" y="-57150"/>
              <a:ext cx="16002000" cy="2242318"/>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WAAR KOMEN DE BOMEN TERECHT?</a:t>
              </a:r>
            </a:p>
          </p:txBody>
        </p:sp>
      </p:grpSp>
      <p:sp>
        <p:nvSpPr>
          <p:cNvPr name="TextBox 6" id="6"/>
          <p:cNvSpPr txBox="true"/>
          <p:nvPr/>
        </p:nvSpPr>
        <p:spPr>
          <a:xfrm rot="0">
            <a:off x="5457027" y="2057378"/>
            <a:ext cx="12304895" cy="46386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Bij voorkeur worden de zaailingen direct geplant (opgehaald door een plantlocatie)</a:t>
            </a:r>
          </a:p>
          <a:p>
            <a:pPr algn="l" marL="542925" indent="-271462" lvl="1">
              <a:lnSpc>
                <a:spcPts val="3600"/>
              </a:lnSpc>
              <a:buFont typeface="Arial"/>
              <a:buChar char="•"/>
            </a:pPr>
            <a:r>
              <a:rPr lang="en-US" sz="3000">
                <a:solidFill>
                  <a:srgbClr val="000000"/>
                </a:solidFill>
                <a:latin typeface="Arial"/>
                <a:ea typeface="Arial"/>
                <a:cs typeface="Arial"/>
                <a:sym typeface="Arial"/>
              </a:rPr>
              <a:t>In een Bomenhub (tijdelijke inkuilplek)</a:t>
            </a:r>
          </a:p>
          <a:p>
            <a:pPr algn="l" marL="542925" indent="-271462" lvl="1">
              <a:lnSpc>
                <a:spcPts val="3600"/>
              </a:lnSpc>
              <a:buFont typeface="Arial"/>
              <a:buChar char="•"/>
            </a:pPr>
            <a:r>
              <a:rPr lang="en-US" sz="3000">
                <a:solidFill>
                  <a:srgbClr val="000000"/>
                </a:solidFill>
                <a:latin typeface="Arial"/>
                <a:ea typeface="Arial"/>
                <a:cs typeface="Arial"/>
                <a:sym typeface="Arial"/>
              </a:rPr>
              <a:t>Vanuit een bomenhub worden de zaailingen gratis uitgedeeld aan iedereen die wil planten (middels uitdeeldagen)</a:t>
            </a:r>
          </a:p>
          <a:p>
            <a:pPr algn="l" marL="542925" indent="-271462" lvl="1">
              <a:lnSpc>
                <a:spcPts val="3600"/>
              </a:lnSpc>
              <a:buFont typeface="Arial"/>
              <a:buChar char="•"/>
            </a:pPr>
            <a:r>
              <a:rPr lang="en-US" sz="3000">
                <a:solidFill>
                  <a:srgbClr val="231F20"/>
                </a:solidFill>
                <a:latin typeface="Arial"/>
                <a:ea typeface="Arial"/>
                <a:cs typeface="Arial"/>
                <a:sym typeface="Arial"/>
              </a:rPr>
              <a:t>De best passende plek per boom =&gt;</a:t>
            </a:r>
          </a:p>
          <a:p>
            <a:pPr algn="l">
              <a:lnSpc>
                <a:spcPts val="3600"/>
              </a:lnSpc>
            </a:pP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 </a:t>
            </a:r>
            <a:r>
              <a:rPr lang="en-US" b="true" sz="3000" u="sng">
                <a:solidFill>
                  <a:srgbClr val="0563C1"/>
                </a:solidFill>
                <a:latin typeface="Arial Bold"/>
                <a:ea typeface="Arial Bold"/>
                <a:cs typeface="Arial Bold"/>
                <a:sym typeface="Arial Bold"/>
                <a:hlinkClick r:id="rId5" tooltip="https://bomenplanner.meerbomen.nu/bomenvinder"/>
              </a:rPr>
              <a:t>bomenplanner.meerbomen.nu/bomenvinder</a:t>
            </a:r>
            <a:r>
              <a:rPr lang="en-US" sz="3000" b="true">
                <a:solidFill>
                  <a:srgbClr val="000000"/>
                </a:solidFill>
                <a:latin typeface="Arial Bold"/>
                <a:ea typeface="Arial Bold"/>
                <a:cs typeface="Arial Bold"/>
                <a:sym typeface="Arial Bold"/>
              </a:rPr>
              <a:t> </a:t>
            </a:r>
          </a:p>
          <a:p>
            <a:pPr algn="l" marL="542925" indent="-271462" lvl="1">
              <a:lnSpc>
                <a:spcPts val="3600"/>
              </a:lnSpc>
            </a:pPr>
          </a:p>
          <a:p>
            <a:pPr algn="l" marL="542925" indent="-271462" lvl="1">
              <a:lnSpc>
                <a:spcPts val="3600"/>
              </a:lnSpc>
            </a:pPr>
            <a:r>
              <a:rPr lang="en-US" b="true" sz="3000">
                <a:solidFill>
                  <a:srgbClr val="000000"/>
                </a:solidFill>
                <a:latin typeface="Arial Bold"/>
                <a:ea typeface="Arial Bold"/>
                <a:cs typeface="Arial Bold"/>
                <a:sym typeface="Arial Bold"/>
              </a:rPr>
              <a:t>Plantlocaties zijn:</a:t>
            </a:r>
          </a:p>
          <a:p>
            <a:pPr algn="l" marL="542925" indent="-271462" lvl="1">
              <a:lnSpc>
                <a:spcPts val="3600"/>
              </a:lnSpc>
            </a:pPr>
          </a:p>
        </p:txBody>
      </p:sp>
      <p:sp>
        <p:nvSpPr>
          <p:cNvPr name="Freeform 7" id="7"/>
          <p:cNvSpPr/>
          <p:nvPr/>
        </p:nvSpPr>
        <p:spPr>
          <a:xfrm flipH="false" flipV="false" rot="0">
            <a:off x="223167" y="491716"/>
            <a:ext cx="3978797" cy="5804760"/>
          </a:xfrm>
          <a:custGeom>
            <a:avLst/>
            <a:gdLst/>
            <a:ahLst/>
            <a:cxnLst/>
            <a:rect r="r" b="b" t="t" l="l"/>
            <a:pathLst>
              <a:path h="5804760" w="3978797">
                <a:moveTo>
                  <a:pt x="0" y="0"/>
                </a:moveTo>
                <a:lnTo>
                  <a:pt x="3978797" y="0"/>
                </a:lnTo>
                <a:lnTo>
                  <a:pt x="3978797" y="5804760"/>
                </a:lnTo>
                <a:lnTo>
                  <a:pt x="0" y="5804760"/>
                </a:lnTo>
                <a:lnTo>
                  <a:pt x="0" y="0"/>
                </a:lnTo>
                <a:close/>
              </a:path>
            </a:pathLst>
          </a:custGeom>
          <a:blipFill>
            <a:blip r:embed="rId6"/>
            <a:stretch>
              <a:fillRect l="0" t="0" r="0" b="0"/>
            </a:stretch>
          </a:blipFill>
        </p:spPr>
      </p:sp>
      <p:sp>
        <p:nvSpPr>
          <p:cNvPr name="Freeform 8" id="8"/>
          <p:cNvSpPr/>
          <p:nvPr/>
        </p:nvSpPr>
        <p:spPr>
          <a:xfrm flipH="false" flipV="false" rot="0">
            <a:off x="1755611" y="4410052"/>
            <a:ext cx="3701416" cy="5530849"/>
          </a:xfrm>
          <a:custGeom>
            <a:avLst/>
            <a:gdLst/>
            <a:ahLst/>
            <a:cxnLst/>
            <a:rect r="r" b="b" t="t" l="l"/>
            <a:pathLst>
              <a:path h="5530849" w="3701416">
                <a:moveTo>
                  <a:pt x="0" y="0"/>
                </a:moveTo>
                <a:lnTo>
                  <a:pt x="3701416" y="0"/>
                </a:lnTo>
                <a:lnTo>
                  <a:pt x="3701416" y="5530849"/>
                </a:lnTo>
                <a:lnTo>
                  <a:pt x="0" y="5530849"/>
                </a:lnTo>
                <a:lnTo>
                  <a:pt x="0" y="0"/>
                </a:lnTo>
                <a:close/>
              </a:path>
            </a:pathLst>
          </a:custGeom>
          <a:blipFill>
            <a:blip r:embed="rId7"/>
            <a:stretch>
              <a:fillRect l="0" t="0" r="0" b="0"/>
            </a:stretch>
          </a:blipFill>
        </p:spPr>
      </p:sp>
      <p:sp>
        <p:nvSpPr>
          <p:cNvPr name="TextBox 9" id="9"/>
          <p:cNvSpPr txBox="true"/>
          <p:nvPr/>
        </p:nvSpPr>
        <p:spPr>
          <a:xfrm rot="0">
            <a:off x="5457027" y="6229801"/>
            <a:ext cx="8424357" cy="3724275"/>
          </a:xfrm>
          <a:prstGeom prst="rect">
            <a:avLst/>
          </a:prstGeom>
        </p:spPr>
        <p:txBody>
          <a:bodyPr anchor="t" rtlCol="false" tIns="0" lIns="0" bIns="0" rIns="0">
            <a:spAutoFit/>
          </a:bodyPr>
          <a:lstStyle/>
          <a:p>
            <a:pPr algn="l" marL="542925" indent="-271462" lvl="1">
              <a:lnSpc>
                <a:spcPts val="3600"/>
              </a:lnSpc>
              <a:buFont typeface="Arial"/>
              <a:buChar char="•"/>
            </a:pPr>
            <a:r>
              <a:rPr lang="en-US" sz="3000">
                <a:solidFill>
                  <a:srgbClr val="000000"/>
                </a:solidFill>
                <a:latin typeface="Arial"/>
                <a:ea typeface="Arial"/>
                <a:cs typeface="Arial"/>
                <a:sym typeface="Arial"/>
              </a:rPr>
              <a:t>Achtertuinen/balkon/geveltuinen</a:t>
            </a:r>
          </a:p>
          <a:p>
            <a:pPr algn="l" marL="542925" indent="-271462" lvl="1">
              <a:lnSpc>
                <a:spcPts val="3600"/>
              </a:lnSpc>
              <a:buFont typeface="Arial"/>
              <a:buChar char="•"/>
            </a:pPr>
            <a:r>
              <a:rPr lang="en-US" sz="3000">
                <a:solidFill>
                  <a:srgbClr val="000000"/>
                </a:solidFill>
                <a:latin typeface="Arial"/>
                <a:ea typeface="Arial"/>
                <a:cs typeface="Arial"/>
                <a:sym typeface="Arial"/>
              </a:rPr>
              <a:t>Landgoederen</a:t>
            </a:r>
          </a:p>
          <a:p>
            <a:pPr algn="l" marL="542925" indent="-271462" lvl="1">
              <a:lnSpc>
                <a:spcPts val="3600"/>
              </a:lnSpc>
              <a:buFont typeface="Arial"/>
              <a:buChar char="•"/>
            </a:pPr>
            <a:r>
              <a:rPr lang="en-US" sz="3000">
                <a:solidFill>
                  <a:srgbClr val="000000"/>
                </a:solidFill>
                <a:latin typeface="Arial"/>
                <a:ea typeface="Arial"/>
                <a:cs typeface="Arial"/>
                <a:sym typeface="Arial"/>
              </a:rPr>
              <a:t>Boerenerven</a:t>
            </a:r>
          </a:p>
          <a:p>
            <a:pPr algn="l" marL="542925" indent="-271462" lvl="1">
              <a:lnSpc>
                <a:spcPts val="3600"/>
              </a:lnSpc>
              <a:buFont typeface="Arial"/>
              <a:buChar char="•"/>
            </a:pPr>
            <a:r>
              <a:rPr lang="en-US" sz="3000">
                <a:solidFill>
                  <a:srgbClr val="000000"/>
                </a:solidFill>
                <a:latin typeface="Arial"/>
                <a:ea typeface="Arial"/>
                <a:cs typeface="Arial"/>
                <a:sym typeface="Arial"/>
              </a:rPr>
              <a:t>Voedselbossen</a:t>
            </a:r>
          </a:p>
          <a:p>
            <a:pPr algn="l" marL="542925" indent="-271462" lvl="1">
              <a:lnSpc>
                <a:spcPts val="3600"/>
              </a:lnSpc>
              <a:buFont typeface="Arial"/>
              <a:buChar char="•"/>
            </a:pPr>
            <a:r>
              <a:rPr lang="en-US" sz="3000">
                <a:solidFill>
                  <a:srgbClr val="000000"/>
                </a:solidFill>
                <a:latin typeface="Arial"/>
                <a:ea typeface="Arial"/>
                <a:cs typeface="Arial"/>
                <a:sym typeface="Arial"/>
              </a:rPr>
              <a:t>Groene initiatieven</a:t>
            </a:r>
          </a:p>
          <a:p>
            <a:pPr algn="l" marL="542925" indent="-271462" lvl="1">
              <a:lnSpc>
                <a:spcPts val="3600"/>
              </a:lnSpc>
              <a:buFont typeface="Arial"/>
              <a:buChar char="•"/>
            </a:pPr>
            <a:r>
              <a:rPr lang="en-US" sz="3000">
                <a:solidFill>
                  <a:srgbClr val="000000"/>
                </a:solidFill>
                <a:latin typeface="Arial"/>
                <a:ea typeface="Arial"/>
                <a:cs typeface="Arial"/>
                <a:sym typeface="Arial"/>
              </a:rPr>
              <a:t>Landschapselementen terugbrengen</a:t>
            </a:r>
          </a:p>
          <a:p>
            <a:pPr algn="l" marL="542925" indent="-271462" lvl="1">
              <a:lnSpc>
                <a:spcPts val="3600"/>
              </a:lnSpc>
              <a:buFont typeface="Arial"/>
              <a:buChar char="•"/>
            </a:pPr>
            <a:r>
              <a:rPr lang="en-US" sz="3000">
                <a:solidFill>
                  <a:srgbClr val="000000"/>
                </a:solidFill>
                <a:latin typeface="Arial"/>
                <a:ea typeface="Arial"/>
                <a:cs typeface="Arial"/>
                <a:sym typeface="Arial"/>
              </a:rPr>
              <a:t>Schoolpleinen</a:t>
            </a:r>
          </a:p>
          <a:p>
            <a:pPr algn="l" marL="542925" indent="-271462" lvl="1">
              <a:lnSpc>
                <a:spcPts val="3600"/>
              </a:lnSpc>
              <a:buFont typeface="Arial"/>
              <a:buChar char="•"/>
            </a:pPr>
            <a:r>
              <a:rPr lang="en-US" sz="3000">
                <a:solidFill>
                  <a:srgbClr val="000000"/>
                </a:solidFill>
                <a:latin typeface="Arial"/>
                <a:ea typeface="Arial"/>
                <a:cs typeface="Arial"/>
                <a:sym typeface="Arial"/>
              </a:rPr>
              <a:t>Bedrijventerreinen</a:t>
            </a:r>
          </a:p>
        </p:txBody>
      </p:sp>
      <p:sp>
        <p:nvSpPr>
          <p:cNvPr name="Freeform 10" id="10"/>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1028700" y="369928"/>
            <a:ext cx="14859000" cy="1317544"/>
            <a:chOff x="0" y="0"/>
            <a:chExt cx="19812000" cy="1756726"/>
          </a:xfrm>
        </p:grpSpPr>
        <p:sp>
          <p:nvSpPr>
            <p:cNvPr name="Freeform 4" id="4"/>
            <p:cNvSpPr/>
            <p:nvPr/>
          </p:nvSpPr>
          <p:spPr>
            <a:xfrm flipH="false" flipV="false" rot="0">
              <a:off x="0" y="0"/>
              <a:ext cx="19812000" cy="1756726"/>
            </a:xfrm>
            <a:custGeom>
              <a:avLst/>
              <a:gdLst/>
              <a:ahLst/>
              <a:cxnLst/>
              <a:rect r="r" b="b" t="t" l="l"/>
              <a:pathLst>
                <a:path h="1756726" w="19812000">
                  <a:moveTo>
                    <a:pt x="0" y="0"/>
                  </a:moveTo>
                  <a:lnTo>
                    <a:pt x="19812000" y="0"/>
                  </a:lnTo>
                  <a:lnTo>
                    <a:pt x="19812000" y="1756726"/>
                  </a:lnTo>
                  <a:lnTo>
                    <a:pt x="0" y="1756726"/>
                  </a:lnTo>
                  <a:close/>
                </a:path>
              </a:pathLst>
            </a:custGeom>
            <a:solidFill>
              <a:srgbClr val="000000">
                <a:alpha val="0"/>
              </a:srgbClr>
            </a:solidFill>
          </p:spPr>
        </p:sp>
        <p:sp>
          <p:nvSpPr>
            <p:cNvPr name="TextBox 5" id="5"/>
            <p:cNvSpPr txBox="true"/>
            <p:nvPr/>
          </p:nvSpPr>
          <p:spPr>
            <a:xfrm>
              <a:off x="0" y="-57150"/>
              <a:ext cx="19812000" cy="1813876"/>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WAT KAN EEN STADSECOLOOG DOEN?</a:t>
              </a:r>
            </a:p>
          </p:txBody>
        </p:sp>
      </p:grpSp>
      <p:sp>
        <p:nvSpPr>
          <p:cNvPr name="TextBox 6" id="6"/>
          <p:cNvSpPr txBox="true"/>
          <p:nvPr/>
        </p:nvSpPr>
        <p:spPr>
          <a:xfrm rot="0">
            <a:off x="402291" y="1548765"/>
            <a:ext cx="16703352" cy="8738235"/>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000000"/>
                </a:solidFill>
                <a:latin typeface="Arial"/>
                <a:ea typeface="Arial"/>
                <a:cs typeface="Arial"/>
                <a:sym typeface="Arial"/>
              </a:rPr>
              <a:t>Geregeld is er bij gemeenten afstemming tussen stadsecoloog en groenbeheer. De samenwerking tussen beiden partijen is met name erg prettig voor ons bij het zoeken naar geschikte oogstlocaties binnen een gemeente of regio. </a:t>
            </a:r>
          </a:p>
          <a:p>
            <a:pPr algn="l">
              <a:lnSpc>
                <a:spcPts val="4200"/>
              </a:lnSpc>
            </a:pPr>
          </a:p>
          <a:p>
            <a:pPr algn="l" marL="647700" indent="-323850" lvl="1">
              <a:lnSpc>
                <a:spcPts val="4200"/>
              </a:lnSpc>
              <a:buFont typeface="Arial"/>
              <a:buChar char="•"/>
            </a:pPr>
            <a:r>
              <a:rPr lang="en-US" sz="3000">
                <a:solidFill>
                  <a:srgbClr val="000000"/>
                </a:solidFill>
                <a:latin typeface="Arial"/>
                <a:ea typeface="Arial"/>
                <a:cs typeface="Arial"/>
                <a:sym typeface="Arial"/>
              </a:rPr>
              <a:t>Het is voor ons fijn om ook contact met groenbeheer te krijgen binnen een gemeente</a:t>
            </a:r>
          </a:p>
          <a:p>
            <a:pPr algn="l">
              <a:lnSpc>
                <a:spcPts val="4200"/>
              </a:lnSpc>
            </a:pPr>
          </a:p>
          <a:p>
            <a:pPr algn="l" marL="647700" indent="-323850" lvl="1">
              <a:lnSpc>
                <a:spcPts val="4200"/>
              </a:lnSpc>
              <a:buFont typeface="Arial"/>
              <a:buChar char="•"/>
            </a:pPr>
            <a:r>
              <a:rPr lang="en-US" sz="3000">
                <a:solidFill>
                  <a:srgbClr val="000000"/>
                </a:solidFill>
                <a:latin typeface="Arial"/>
                <a:ea typeface="Arial"/>
                <a:cs typeface="Arial"/>
                <a:sym typeface="Arial"/>
              </a:rPr>
              <a:t>G</a:t>
            </a:r>
            <a:r>
              <a:rPr lang="en-US" sz="3000">
                <a:solidFill>
                  <a:srgbClr val="000000"/>
                </a:solidFill>
                <a:latin typeface="Arial"/>
                <a:ea typeface="Arial"/>
                <a:cs typeface="Arial"/>
                <a:sym typeface="Arial"/>
              </a:rPr>
              <a:t>roenbeheer en vaste aannemer gemeente kan veel voor onze actie betekenen:</a:t>
            </a:r>
          </a:p>
          <a:p>
            <a:pPr algn="l" marL="1295400" indent="-431800" lvl="2">
              <a:lnSpc>
                <a:spcPts val="4200"/>
              </a:lnSpc>
              <a:buFont typeface="Arial"/>
              <a:buChar char="⚬"/>
            </a:pPr>
            <a:r>
              <a:rPr lang="en-US" sz="3000">
                <a:solidFill>
                  <a:srgbClr val="000000"/>
                </a:solidFill>
                <a:latin typeface="Arial"/>
                <a:ea typeface="Arial"/>
                <a:cs typeface="Arial"/>
                <a:sym typeface="Arial"/>
              </a:rPr>
              <a:t>Oogstlocaties spotten: plekken waar veel zaailingen staan tussen 50cm en 2meter </a:t>
            </a:r>
          </a:p>
          <a:p>
            <a:pPr algn="l" marL="1295400" indent="-431800" lvl="2">
              <a:lnSpc>
                <a:spcPts val="4200"/>
              </a:lnSpc>
              <a:buFont typeface="Arial"/>
              <a:buChar char="⚬"/>
            </a:pPr>
            <a:r>
              <a:rPr lang="en-US" sz="3000">
                <a:solidFill>
                  <a:srgbClr val="000000"/>
                </a:solidFill>
                <a:latin typeface="Arial"/>
                <a:ea typeface="Arial"/>
                <a:cs typeface="Arial"/>
                <a:sym typeface="Arial"/>
              </a:rPr>
              <a:t>Het gebied doorgeven en beleidsplan afstemmen zodat vrijwilligers MBN kunnen oogsten voordat gebied bijvoorbeeld gemaaid wordt</a:t>
            </a:r>
          </a:p>
          <a:p>
            <a:pPr algn="l" marL="1295400" indent="-431800" lvl="2">
              <a:lnSpc>
                <a:spcPts val="4200"/>
              </a:lnSpc>
              <a:buFont typeface="Arial"/>
              <a:buChar char="⚬"/>
            </a:pPr>
            <a:r>
              <a:rPr lang="en-US" sz="3000">
                <a:solidFill>
                  <a:srgbClr val="000000"/>
                </a:solidFill>
                <a:latin typeface="Arial"/>
                <a:ea typeface="Arial"/>
                <a:cs typeface="Arial"/>
                <a:sym typeface="Arial"/>
              </a:rPr>
              <a:t>De zaailingen die bij groenbeheer verwijderd worden zelf aan MBN doneren of op laten halen</a:t>
            </a:r>
          </a:p>
          <a:p>
            <a:pPr algn="l" marL="1295400" indent="-431800" lvl="2">
              <a:lnSpc>
                <a:spcPts val="4200"/>
              </a:lnSpc>
              <a:buFont typeface="Arial"/>
              <a:buChar char="⚬"/>
            </a:pPr>
            <a:r>
              <a:rPr lang="en-US" sz="3000">
                <a:solidFill>
                  <a:srgbClr val="000000"/>
                </a:solidFill>
                <a:latin typeface="Arial"/>
                <a:ea typeface="Arial"/>
                <a:cs typeface="Arial"/>
                <a:sym typeface="Arial"/>
              </a:rPr>
              <a:t>Snoeiafval aanleveren om te stekken (soorten: alle wilgensoorten, vlier, gelderse roos, populier, abeel, liguster)</a:t>
            </a:r>
          </a:p>
          <a:p>
            <a:pPr algn="l" marL="1065848" indent="-355282" lvl="2">
              <a:lnSpc>
                <a:spcPts val="2940"/>
              </a:lnSpc>
              <a:buFont typeface="Arial"/>
              <a:buChar char="⚬"/>
            </a:pPr>
            <a:r>
              <a:rPr lang="en-US" sz="2100">
                <a:solidFill>
                  <a:srgbClr val="000000"/>
                </a:solidFill>
                <a:latin typeface="Arial"/>
                <a:ea typeface="Arial"/>
                <a:cs typeface="Arial"/>
                <a:sym typeface="Arial"/>
              </a:rPr>
              <a:t>Optie 1: MBN vragen om op locatie het snoeiafval op te halen</a:t>
            </a:r>
          </a:p>
          <a:p>
            <a:pPr algn="l" marL="1065848" indent="-355282" lvl="2">
              <a:lnSpc>
                <a:spcPts val="2940"/>
              </a:lnSpc>
              <a:buFont typeface="Arial"/>
              <a:buChar char="⚬"/>
            </a:pPr>
            <a:r>
              <a:rPr lang="en-US" sz="2100">
                <a:solidFill>
                  <a:srgbClr val="000000"/>
                </a:solidFill>
                <a:latin typeface="Arial"/>
                <a:ea typeface="Arial"/>
                <a:cs typeface="Arial"/>
                <a:sym typeface="Arial"/>
              </a:rPr>
              <a:t>Optie 2: Het snoeiwerk naar de hub brengen waar MBN vrijwilligers er stekken van maken</a:t>
            </a:r>
          </a:p>
          <a:p>
            <a:pPr algn="l" marL="1370375" indent="-456792" lvl="2">
              <a:lnSpc>
                <a:spcPts val="3779"/>
              </a:lnSpc>
            </a:pPr>
          </a:p>
        </p:txBody>
      </p:sp>
      <p:sp>
        <p:nvSpPr>
          <p:cNvPr name="Freeform 7" id="7"/>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0" y="0"/>
            <a:ext cx="18288000" cy="3713534"/>
            <a:chOff x="0" y="0"/>
            <a:chExt cx="24384000" cy="4951378"/>
          </a:xfrm>
        </p:grpSpPr>
        <p:pic>
          <p:nvPicPr>
            <p:cNvPr name="Picture 4" id="4"/>
            <p:cNvPicPr>
              <a:picLocks noChangeAspect="true"/>
            </p:cNvPicPr>
            <p:nvPr/>
          </p:nvPicPr>
          <p:blipFill>
            <a:blip r:embed="rId4"/>
            <a:srcRect l="0" t="34067" r="0" b="35473"/>
            <a:stretch>
              <a:fillRect/>
            </a:stretch>
          </p:blipFill>
          <p:spPr>
            <a:xfrm flipH="false" flipV="false">
              <a:off x="0" y="0"/>
              <a:ext cx="24384000" cy="4951378"/>
            </a:xfrm>
            <a:prstGeom prst="rect">
              <a:avLst/>
            </a:prstGeom>
          </p:spPr>
        </p:pic>
      </p:grpSp>
      <p:grpSp>
        <p:nvGrpSpPr>
          <p:cNvPr name="Group 5" id="5"/>
          <p:cNvGrpSpPr/>
          <p:nvPr/>
        </p:nvGrpSpPr>
        <p:grpSpPr>
          <a:xfrm rot="0">
            <a:off x="972000" y="3572961"/>
            <a:ext cx="6408292" cy="1754694"/>
            <a:chOff x="0" y="0"/>
            <a:chExt cx="8544390" cy="2339592"/>
          </a:xfrm>
        </p:grpSpPr>
        <p:sp>
          <p:nvSpPr>
            <p:cNvPr name="Freeform 6" id="6"/>
            <p:cNvSpPr/>
            <p:nvPr/>
          </p:nvSpPr>
          <p:spPr>
            <a:xfrm flipH="false" flipV="false" rot="0">
              <a:off x="0" y="0"/>
              <a:ext cx="8544390" cy="2339592"/>
            </a:xfrm>
            <a:custGeom>
              <a:avLst/>
              <a:gdLst/>
              <a:ahLst/>
              <a:cxnLst/>
              <a:rect r="r" b="b" t="t" l="l"/>
              <a:pathLst>
                <a:path h="2339592" w="8544390">
                  <a:moveTo>
                    <a:pt x="0" y="0"/>
                  </a:moveTo>
                  <a:lnTo>
                    <a:pt x="8544390" y="0"/>
                  </a:lnTo>
                  <a:lnTo>
                    <a:pt x="8544390" y="2339592"/>
                  </a:lnTo>
                  <a:lnTo>
                    <a:pt x="0" y="2339592"/>
                  </a:lnTo>
                  <a:close/>
                </a:path>
              </a:pathLst>
            </a:custGeom>
            <a:solidFill>
              <a:srgbClr val="000000">
                <a:alpha val="0"/>
              </a:srgbClr>
            </a:solidFill>
          </p:spPr>
        </p:sp>
        <p:sp>
          <p:nvSpPr>
            <p:cNvPr name="TextBox 7" id="7"/>
            <p:cNvSpPr txBox="true"/>
            <p:nvPr/>
          </p:nvSpPr>
          <p:spPr>
            <a:xfrm>
              <a:off x="0" y="-57150"/>
              <a:ext cx="8544390" cy="239674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MEEDOEN?</a:t>
              </a:r>
            </a:p>
          </p:txBody>
        </p:sp>
      </p:grpSp>
      <p:sp>
        <p:nvSpPr>
          <p:cNvPr name="TextBox 8" id="8"/>
          <p:cNvSpPr txBox="true"/>
          <p:nvPr/>
        </p:nvSpPr>
        <p:spPr>
          <a:xfrm rot="0">
            <a:off x="1063440" y="4876800"/>
            <a:ext cx="16161120" cy="43148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Sta vrijwilligers toe op het terrein</a:t>
            </a:r>
          </a:p>
          <a:p>
            <a:pPr algn="l" marL="542925" indent="-271462" lvl="1">
              <a:lnSpc>
                <a:spcPts val="4200"/>
              </a:lnSpc>
              <a:buFont typeface="Arial"/>
              <a:buChar char="•"/>
            </a:pPr>
            <a:r>
              <a:rPr lang="en-US" sz="3000">
                <a:solidFill>
                  <a:srgbClr val="000000"/>
                </a:solidFill>
                <a:latin typeface="Arial"/>
                <a:ea typeface="Arial"/>
                <a:cs typeface="Arial"/>
                <a:sym typeface="Arial"/>
              </a:rPr>
              <a:t>Mix de vrijwilligersgroepen van MBN en huidig natuurbeheer groepen</a:t>
            </a:r>
          </a:p>
          <a:p>
            <a:pPr algn="l" marL="542925" indent="-271462" lvl="1">
              <a:lnSpc>
                <a:spcPts val="4200"/>
              </a:lnSpc>
              <a:buFont typeface="Arial"/>
              <a:buChar char="•"/>
            </a:pPr>
            <a:r>
              <a:rPr lang="en-US" sz="3000">
                <a:solidFill>
                  <a:srgbClr val="000000"/>
                </a:solidFill>
                <a:latin typeface="Arial"/>
                <a:ea typeface="Arial"/>
                <a:cs typeface="Arial"/>
                <a:sym typeface="Arial"/>
              </a:rPr>
              <a:t>Altijd de mogelijkheid zelf vrijwilligers op te roepen via de bomenplanner</a:t>
            </a:r>
          </a:p>
          <a:p>
            <a:pPr algn="l" marL="542925" indent="-271462" lvl="1">
              <a:lnSpc>
                <a:spcPts val="4200"/>
              </a:lnSpc>
              <a:buFont typeface="Arial"/>
              <a:buChar char="•"/>
            </a:pPr>
            <a:r>
              <a:rPr lang="en-US" sz="3000">
                <a:solidFill>
                  <a:srgbClr val="000000"/>
                </a:solidFill>
                <a:latin typeface="Arial"/>
                <a:ea typeface="Arial"/>
                <a:cs typeface="Arial"/>
                <a:sym typeface="Arial"/>
              </a:rPr>
              <a:t>Geef alle praktische informatie (parkeerinstructies, te verwachten oogst, evt. inkuilplek, toilet mogelijkheden) door via: </a:t>
            </a:r>
            <a:r>
              <a:rPr lang="en-US" sz="3000" u="sng">
                <a:solidFill>
                  <a:srgbClr val="0563C1"/>
                </a:solidFill>
                <a:latin typeface="Arial"/>
                <a:ea typeface="Arial"/>
                <a:cs typeface="Arial"/>
                <a:sym typeface="Arial"/>
                <a:hlinkClick r:id="rId5" tooltip="https://bomenplanner.meerbomen.nu/oogstlocaties/aanmelden"/>
              </a:rPr>
              <a:t>https://bomenplanner.meerbomen.nu/oogstlocaties/aanmelden</a:t>
            </a:r>
            <a:r>
              <a:rPr lang="en-US" sz="3000">
                <a:solidFill>
                  <a:srgbClr val="000000"/>
                </a:solidFill>
                <a:latin typeface="Arial"/>
                <a:ea typeface="Arial"/>
                <a:cs typeface="Arial"/>
                <a:sym typeface="Arial"/>
              </a:rPr>
              <a:t> </a:t>
            </a:r>
          </a:p>
          <a:p>
            <a:pPr algn="l" marL="542925" indent="-271462" lvl="1">
              <a:lnSpc>
                <a:spcPts val="4200"/>
              </a:lnSpc>
              <a:buFont typeface="Arial"/>
              <a:buChar char="•"/>
            </a:pPr>
            <a:r>
              <a:rPr lang="en-US" sz="3000">
                <a:solidFill>
                  <a:srgbClr val="000000"/>
                </a:solidFill>
                <a:latin typeface="Arial"/>
                <a:ea typeface="Arial"/>
                <a:cs typeface="Arial"/>
                <a:sym typeface="Arial"/>
              </a:rPr>
              <a:t>Geef het door als er ziekten in het gebied aanwezig zijn</a:t>
            </a:r>
          </a:p>
          <a:p>
            <a:pPr algn="l" marL="542925" indent="-271462" lvl="1">
              <a:lnSpc>
                <a:spcPts val="4200"/>
              </a:lnSpc>
              <a:buFont typeface="Arial"/>
              <a:buChar char="•"/>
            </a:pPr>
            <a:r>
              <a:rPr lang="en-US" sz="3000">
                <a:solidFill>
                  <a:srgbClr val="000000"/>
                </a:solidFill>
                <a:latin typeface="Arial"/>
                <a:ea typeface="Arial"/>
                <a:cs typeface="Arial"/>
                <a:sym typeface="Arial"/>
              </a:rPr>
              <a:t>Indien er een kaart van de omgeving is waarin kan worden aangegeven wat we waar mogen oogsten is dat altijd prettig</a:t>
            </a:r>
          </a:p>
        </p:txBody>
      </p:sp>
      <p:sp>
        <p:nvSpPr>
          <p:cNvPr name="Freeform 9" id="9"/>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876300" y="2447435"/>
            <a:ext cx="8057503" cy="59150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Online database</a:t>
            </a:r>
          </a:p>
          <a:p>
            <a:pPr algn="l" marL="542925" indent="-271462" lvl="1">
              <a:lnSpc>
                <a:spcPts val="4200"/>
              </a:lnSpc>
              <a:buFont typeface="Arial"/>
              <a:buChar char="•"/>
            </a:pPr>
            <a:r>
              <a:rPr lang="en-US" sz="3000">
                <a:solidFill>
                  <a:srgbClr val="000000"/>
                </a:solidFill>
                <a:latin typeface="Arial"/>
                <a:ea typeface="Arial"/>
                <a:cs typeface="Arial"/>
                <a:sym typeface="Arial"/>
              </a:rPr>
              <a:t>Decentraal</a:t>
            </a:r>
          </a:p>
          <a:p>
            <a:pPr algn="l" marL="542925" indent="-271462" lvl="1">
              <a:lnSpc>
                <a:spcPts val="4200"/>
              </a:lnSpc>
              <a:buFont typeface="Arial"/>
              <a:buChar char="•"/>
            </a:pPr>
            <a:r>
              <a:rPr lang="en-US" sz="3000">
                <a:solidFill>
                  <a:srgbClr val="000000"/>
                </a:solidFill>
                <a:latin typeface="Arial"/>
                <a:ea typeface="Arial"/>
                <a:cs typeface="Arial"/>
                <a:sym typeface="Arial"/>
              </a:rPr>
              <a:t>Alle oogst- hub- en plantlocaties, vrijwilligers en evenementen in één systeem</a:t>
            </a:r>
          </a:p>
          <a:p>
            <a:pPr algn="l" marL="542925" indent="-271462" lvl="1">
              <a:lnSpc>
                <a:spcPts val="4200"/>
              </a:lnSpc>
              <a:buFont typeface="Arial"/>
              <a:buChar char="•"/>
            </a:pPr>
            <a:r>
              <a:rPr lang="en-US" sz="3000">
                <a:solidFill>
                  <a:srgbClr val="000000"/>
                </a:solidFill>
                <a:latin typeface="Arial"/>
                <a:ea typeface="Arial"/>
                <a:cs typeface="Arial"/>
                <a:sym typeface="Arial"/>
              </a:rPr>
              <a:t>Registreren welke boom naar welke locatie verplaatst </a:t>
            </a:r>
          </a:p>
          <a:p>
            <a:pPr algn="l" marL="542925" indent="-271462" lvl="1">
              <a:lnSpc>
                <a:spcPts val="4200"/>
              </a:lnSpc>
              <a:buFont typeface="Arial"/>
              <a:buChar char="•"/>
            </a:pPr>
            <a:r>
              <a:rPr lang="en-US" sz="3000">
                <a:solidFill>
                  <a:srgbClr val="000000"/>
                </a:solidFill>
                <a:latin typeface="Arial"/>
                <a:ea typeface="Arial"/>
                <a:cs typeface="Arial"/>
                <a:sym typeface="Arial"/>
              </a:rPr>
              <a:t>Vrijwilligers met en zonder account kunnen zich bij events aanmelden</a:t>
            </a:r>
          </a:p>
          <a:p>
            <a:pPr algn="l" marL="542925" indent="-271462" lvl="1">
              <a:lnSpc>
                <a:spcPts val="4200"/>
              </a:lnSpc>
              <a:buFont typeface="Arial"/>
              <a:buChar char="•"/>
            </a:pPr>
            <a:r>
              <a:rPr lang="en-US" sz="3000">
                <a:solidFill>
                  <a:srgbClr val="000000"/>
                </a:solidFill>
                <a:latin typeface="Arial"/>
                <a:ea typeface="Arial"/>
                <a:cs typeface="Arial"/>
                <a:sym typeface="Arial"/>
              </a:rPr>
              <a:t>Nieuwsbrief, weekmail aan-/uitzetten</a:t>
            </a:r>
          </a:p>
          <a:p>
            <a:pPr algn="l" marL="542925" indent="-271462" lvl="1">
              <a:lnSpc>
                <a:spcPts val="4200"/>
              </a:lnSpc>
              <a:buFont typeface="Arial"/>
              <a:buChar char="•"/>
            </a:pPr>
            <a:r>
              <a:rPr lang="en-US" sz="3000">
                <a:solidFill>
                  <a:srgbClr val="000000"/>
                </a:solidFill>
                <a:latin typeface="Arial"/>
                <a:ea typeface="Arial"/>
                <a:cs typeface="Arial"/>
                <a:sym typeface="Arial"/>
              </a:rPr>
              <a:t>Chatsysteem</a:t>
            </a:r>
          </a:p>
          <a:p>
            <a:pPr algn="l" marL="542925" indent="-271462" lvl="1">
              <a:lnSpc>
                <a:spcPts val="4200"/>
              </a:lnSpc>
              <a:buFont typeface="Arial"/>
              <a:buChar char="•"/>
            </a:pPr>
            <a:r>
              <a:rPr lang="en-US" sz="3000">
                <a:solidFill>
                  <a:srgbClr val="000000"/>
                </a:solidFill>
                <a:latin typeface="Arial"/>
                <a:ea typeface="Arial"/>
                <a:cs typeface="Arial"/>
                <a:sym typeface="Arial"/>
              </a:rPr>
              <a:t>Een app</a:t>
            </a:r>
          </a:p>
        </p:txBody>
      </p:sp>
      <p:sp>
        <p:nvSpPr>
          <p:cNvPr name="TextBox 5" id="5"/>
          <p:cNvSpPr txBox="true"/>
          <p:nvPr/>
        </p:nvSpPr>
        <p:spPr>
          <a:xfrm rot="0">
            <a:off x="838200" y="598154"/>
            <a:ext cx="10253750" cy="1196072"/>
          </a:xfrm>
          <a:prstGeom prst="rect">
            <a:avLst/>
          </a:prstGeom>
        </p:spPr>
        <p:txBody>
          <a:bodyPr anchor="t" rtlCol="false" tIns="0" lIns="0" bIns="0" rIns="0">
            <a:spAutoFit/>
          </a:bodyPr>
          <a:lstStyle/>
          <a:p>
            <a:pPr algn="l">
              <a:lnSpc>
                <a:spcPts val="7920"/>
              </a:lnSpc>
            </a:pPr>
            <a:r>
              <a:rPr lang="en-US" sz="6600">
                <a:solidFill>
                  <a:srgbClr val="F59D46"/>
                </a:solidFill>
                <a:latin typeface="Impact"/>
                <a:ea typeface="Impact"/>
                <a:cs typeface="Impact"/>
                <a:sym typeface="Impact"/>
              </a:rPr>
              <a:t>BOMENPLANNER &amp; APP</a:t>
            </a:r>
          </a:p>
        </p:txBody>
      </p:sp>
      <p:grpSp>
        <p:nvGrpSpPr>
          <p:cNvPr name="Group 6" id="6"/>
          <p:cNvGrpSpPr>
            <a:grpSpLocks noChangeAspect="true"/>
          </p:cNvGrpSpPr>
          <p:nvPr/>
        </p:nvGrpSpPr>
        <p:grpSpPr>
          <a:xfrm rot="0">
            <a:off x="8558725" y="0"/>
            <a:ext cx="10637165" cy="10493163"/>
            <a:chOff x="0" y="0"/>
            <a:chExt cx="2434438" cy="2401481"/>
          </a:xfrm>
        </p:grpSpPr>
        <p:sp>
          <p:nvSpPr>
            <p:cNvPr name="Freeform 7" id="7"/>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0" t="-26031" r="0" b="-26031"/>
              </a:stretch>
            </a:blipFill>
          </p:spPr>
        </p:sp>
      </p:grpSp>
      <p:sp>
        <p:nvSpPr>
          <p:cNvPr name="Freeform 8" id="8"/>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descr="Afbeelding met schermopname, groen, Rechthoek  Automatisch gegenereerde beschrijving"/>
          <p:cNvSpPr/>
          <p:nvPr/>
        </p:nvSpPr>
        <p:spPr>
          <a:xfrm flipH="false" flipV="false" rot="0">
            <a:off x="0" y="6669"/>
            <a:ext cx="12738864" cy="2928219"/>
          </a:xfrm>
          <a:custGeom>
            <a:avLst/>
            <a:gdLst/>
            <a:ahLst/>
            <a:cxnLst/>
            <a:rect r="r" b="b" t="t" l="l"/>
            <a:pathLst>
              <a:path h="2928219" w="12738864">
                <a:moveTo>
                  <a:pt x="0" y="0"/>
                </a:moveTo>
                <a:lnTo>
                  <a:pt x="12738864" y="0"/>
                </a:lnTo>
                <a:lnTo>
                  <a:pt x="12738864" y="2928219"/>
                </a:lnTo>
                <a:lnTo>
                  <a:pt x="0" y="2928219"/>
                </a:lnTo>
                <a:lnTo>
                  <a:pt x="0" y="0"/>
                </a:lnTo>
                <a:close/>
              </a:path>
            </a:pathLst>
          </a:custGeom>
          <a:blipFill>
            <a:blip r:embed="rId5"/>
            <a:stretch>
              <a:fillRect l="-6744" t="-78152" r="0" b="-4977"/>
            </a:stretch>
          </a:blipFill>
        </p:spPr>
      </p:sp>
      <p:grpSp>
        <p:nvGrpSpPr>
          <p:cNvPr name="Group 4" id="4"/>
          <p:cNvGrpSpPr/>
          <p:nvPr/>
        </p:nvGrpSpPr>
        <p:grpSpPr>
          <a:xfrm rot="0">
            <a:off x="449033" y="796805"/>
            <a:ext cx="11911214" cy="1067623"/>
            <a:chOff x="0" y="0"/>
            <a:chExt cx="15881619" cy="1423497"/>
          </a:xfrm>
        </p:grpSpPr>
        <p:sp>
          <p:nvSpPr>
            <p:cNvPr name="Freeform 5" id="5"/>
            <p:cNvSpPr/>
            <p:nvPr/>
          </p:nvSpPr>
          <p:spPr>
            <a:xfrm flipH="false" flipV="false" rot="0">
              <a:off x="0" y="0"/>
              <a:ext cx="15881620" cy="1423497"/>
            </a:xfrm>
            <a:custGeom>
              <a:avLst/>
              <a:gdLst/>
              <a:ahLst/>
              <a:cxnLst/>
              <a:rect r="r" b="b" t="t" l="l"/>
              <a:pathLst>
                <a:path h="1423497" w="15881620">
                  <a:moveTo>
                    <a:pt x="0" y="0"/>
                  </a:moveTo>
                  <a:lnTo>
                    <a:pt x="15881620" y="0"/>
                  </a:lnTo>
                  <a:lnTo>
                    <a:pt x="15881620" y="1423497"/>
                  </a:lnTo>
                  <a:lnTo>
                    <a:pt x="0" y="1423497"/>
                  </a:lnTo>
                  <a:close/>
                </a:path>
              </a:pathLst>
            </a:custGeom>
            <a:solidFill>
              <a:srgbClr val="000000">
                <a:alpha val="0"/>
              </a:srgbClr>
            </a:solidFill>
          </p:spPr>
        </p:sp>
        <p:sp>
          <p:nvSpPr>
            <p:cNvPr name="TextBox 6" id="6"/>
            <p:cNvSpPr txBox="true"/>
            <p:nvPr/>
          </p:nvSpPr>
          <p:spPr>
            <a:xfrm>
              <a:off x="0" y="-57150"/>
              <a:ext cx="15881619" cy="1480647"/>
            </a:xfrm>
            <a:prstGeom prst="rect">
              <a:avLst/>
            </a:prstGeom>
          </p:spPr>
          <p:txBody>
            <a:bodyPr anchor="ctr" rtlCol="false" tIns="0" lIns="0" bIns="0" rIns="0"/>
            <a:lstStyle/>
            <a:p>
              <a:pPr algn="l">
                <a:lnSpc>
                  <a:spcPts val="6415"/>
                </a:lnSpc>
              </a:pPr>
              <a:r>
                <a:rPr lang="en-US" sz="5940">
                  <a:solidFill>
                    <a:srgbClr val="FFFFFF"/>
                  </a:solidFill>
                  <a:latin typeface="Impact"/>
                  <a:ea typeface="Impact"/>
                  <a:cs typeface="Impact"/>
                  <a:sym typeface="Impact"/>
                </a:rPr>
                <a:t>VRIJWILLIGERSROLLEN IN EEN VERPLANTPLOEG</a:t>
              </a:r>
            </a:p>
          </p:txBody>
        </p:sp>
      </p:grpSp>
      <p:sp>
        <p:nvSpPr>
          <p:cNvPr name="Freeform 7" id="7"/>
          <p:cNvSpPr/>
          <p:nvPr/>
        </p:nvSpPr>
        <p:spPr>
          <a:xfrm flipH="false" flipV="false" rot="0">
            <a:off x="11181528" y="6221554"/>
            <a:ext cx="2452688" cy="2452688"/>
          </a:xfrm>
          <a:custGeom>
            <a:avLst/>
            <a:gdLst/>
            <a:ahLst/>
            <a:cxnLst/>
            <a:rect r="r" b="b" t="t" l="l"/>
            <a:pathLst>
              <a:path h="2452688" w="2452688">
                <a:moveTo>
                  <a:pt x="0" y="0"/>
                </a:moveTo>
                <a:lnTo>
                  <a:pt x="2452687" y="0"/>
                </a:lnTo>
                <a:lnTo>
                  <a:pt x="2452687" y="2452688"/>
                </a:lnTo>
                <a:lnTo>
                  <a:pt x="0" y="2452688"/>
                </a:lnTo>
                <a:lnTo>
                  <a:pt x="0" y="0"/>
                </a:lnTo>
                <a:close/>
              </a:path>
            </a:pathLst>
          </a:custGeom>
          <a:blipFill>
            <a:blip r:embed="rId6"/>
            <a:stretch>
              <a:fillRect l="0" t="0" r="0" b="0"/>
            </a:stretch>
          </a:blipFill>
        </p:spPr>
      </p:sp>
      <p:sp>
        <p:nvSpPr>
          <p:cNvPr name="Freeform 8" id="8"/>
          <p:cNvSpPr/>
          <p:nvPr/>
        </p:nvSpPr>
        <p:spPr>
          <a:xfrm flipH="false" flipV="false" rot="0">
            <a:off x="14736780" y="6384567"/>
            <a:ext cx="2148399" cy="2057811"/>
          </a:xfrm>
          <a:custGeom>
            <a:avLst/>
            <a:gdLst/>
            <a:ahLst/>
            <a:cxnLst/>
            <a:rect r="r" b="b" t="t" l="l"/>
            <a:pathLst>
              <a:path h="2057811" w="2148399">
                <a:moveTo>
                  <a:pt x="0" y="0"/>
                </a:moveTo>
                <a:lnTo>
                  <a:pt x="2148399" y="0"/>
                </a:lnTo>
                <a:lnTo>
                  <a:pt x="2148399" y="2057811"/>
                </a:lnTo>
                <a:lnTo>
                  <a:pt x="0" y="2057811"/>
                </a:lnTo>
                <a:lnTo>
                  <a:pt x="0" y="0"/>
                </a:lnTo>
                <a:close/>
              </a:path>
            </a:pathLst>
          </a:custGeom>
          <a:blipFill>
            <a:blip r:embed="rId7"/>
            <a:stretch>
              <a:fillRect l="0" t="0" r="0" b="-153"/>
            </a:stretch>
          </a:blipFill>
        </p:spPr>
      </p:sp>
      <p:sp>
        <p:nvSpPr>
          <p:cNvPr name="Freeform 9" id="9" descr="Afbeelding met schoeisel, kleding, tekenfilm, persoon  Automatisch gegenereerde beschrijving"/>
          <p:cNvSpPr/>
          <p:nvPr/>
        </p:nvSpPr>
        <p:spPr>
          <a:xfrm flipH="false" flipV="false" rot="0">
            <a:off x="4459398" y="6260676"/>
            <a:ext cx="2614611" cy="2231134"/>
          </a:xfrm>
          <a:custGeom>
            <a:avLst/>
            <a:gdLst/>
            <a:ahLst/>
            <a:cxnLst/>
            <a:rect r="r" b="b" t="t" l="l"/>
            <a:pathLst>
              <a:path h="2231134" w="2614611">
                <a:moveTo>
                  <a:pt x="0" y="0"/>
                </a:moveTo>
                <a:lnTo>
                  <a:pt x="2614611" y="0"/>
                </a:lnTo>
                <a:lnTo>
                  <a:pt x="2614611" y="2231134"/>
                </a:lnTo>
                <a:lnTo>
                  <a:pt x="0" y="2231134"/>
                </a:lnTo>
                <a:lnTo>
                  <a:pt x="0" y="0"/>
                </a:lnTo>
                <a:close/>
              </a:path>
            </a:pathLst>
          </a:custGeom>
          <a:blipFill>
            <a:blip r:embed="rId8"/>
            <a:stretch>
              <a:fillRect l="0" t="0" r="0" b="0"/>
            </a:stretch>
          </a:blipFill>
        </p:spPr>
      </p:sp>
      <p:sp>
        <p:nvSpPr>
          <p:cNvPr name="Freeform 10" id="10" descr="Afbeelding met kleding, persoon, tekenfilm, illustratie  Automatisch gegenereerde beschrijving"/>
          <p:cNvSpPr/>
          <p:nvPr/>
        </p:nvSpPr>
        <p:spPr>
          <a:xfrm flipH="false" flipV="false" rot="0">
            <a:off x="1454004" y="6443109"/>
            <a:ext cx="2387767" cy="2048703"/>
          </a:xfrm>
          <a:custGeom>
            <a:avLst/>
            <a:gdLst/>
            <a:ahLst/>
            <a:cxnLst/>
            <a:rect r="r" b="b" t="t" l="l"/>
            <a:pathLst>
              <a:path h="2048703" w="2387767">
                <a:moveTo>
                  <a:pt x="0" y="0"/>
                </a:moveTo>
                <a:lnTo>
                  <a:pt x="2387767" y="0"/>
                </a:lnTo>
                <a:lnTo>
                  <a:pt x="2387767" y="2048703"/>
                </a:lnTo>
                <a:lnTo>
                  <a:pt x="0" y="2048703"/>
                </a:lnTo>
                <a:lnTo>
                  <a:pt x="0" y="0"/>
                </a:lnTo>
                <a:close/>
              </a:path>
            </a:pathLst>
          </a:custGeom>
          <a:blipFill>
            <a:blip r:embed="rId9"/>
            <a:stretch>
              <a:fillRect l="0" t="-58" r="0" b="-58"/>
            </a:stretch>
          </a:blipFill>
        </p:spPr>
      </p:sp>
      <p:sp>
        <p:nvSpPr>
          <p:cNvPr name="Freeform 11" id="11"/>
          <p:cNvSpPr/>
          <p:nvPr/>
        </p:nvSpPr>
        <p:spPr>
          <a:xfrm flipH="false" flipV="false" rot="0">
            <a:off x="13561484" y="2101173"/>
            <a:ext cx="4706770" cy="3326814"/>
          </a:xfrm>
          <a:custGeom>
            <a:avLst/>
            <a:gdLst/>
            <a:ahLst/>
            <a:cxnLst/>
            <a:rect r="r" b="b" t="t" l="l"/>
            <a:pathLst>
              <a:path h="3326814" w="4706770">
                <a:moveTo>
                  <a:pt x="0" y="0"/>
                </a:moveTo>
                <a:lnTo>
                  <a:pt x="4706770" y="0"/>
                </a:lnTo>
                <a:lnTo>
                  <a:pt x="4706770" y="3326814"/>
                </a:lnTo>
                <a:lnTo>
                  <a:pt x="0" y="3326814"/>
                </a:lnTo>
                <a:lnTo>
                  <a:pt x="0" y="0"/>
                </a:lnTo>
                <a:close/>
              </a:path>
            </a:pathLst>
          </a:custGeom>
          <a:blipFill>
            <a:blip r:embed="rId10">
              <a:extLst>
                <a:ext uri="{96DAC541-7B7A-43D3-8B79-37D633B846F1}">
                  <asvg:svgBlip xmlns:asvg="http://schemas.microsoft.com/office/drawing/2016/SVG/main" r:embed="rId11"/>
                </a:ext>
              </a:extLst>
            </a:blip>
            <a:stretch>
              <a:fillRect l="0" t="-18" r="0" b="-18"/>
            </a:stretch>
          </a:blipFill>
        </p:spPr>
      </p:sp>
      <p:sp>
        <p:nvSpPr>
          <p:cNvPr name="TextBox 12" id="12"/>
          <p:cNvSpPr txBox="true"/>
          <p:nvPr/>
        </p:nvSpPr>
        <p:spPr>
          <a:xfrm rot="0">
            <a:off x="11385134" y="5139558"/>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BOMEN-KIJKER</a:t>
            </a:r>
          </a:p>
        </p:txBody>
      </p:sp>
      <p:sp>
        <p:nvSpPr>
          <p:cNvPr name="TextBox 13" id="13"/>
          <p:cNvSpPr txBox="true"/>
          <p:nvPr/>
        </p:nvSpPr>
        <p:spPr>
          <a:xfrm rot="0">
            <a:off x="1347700"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BOMEN-SCHOUWER</a:t>
            </a:r>
          </a:p>
        </p:txBody>
      </p:sp>
      <p:sp>
        <p:nvSpPr>
          <p:cNvPr name="Freeform 14" id="14"/>
          <p:cNvSpPr/>
          <p:nvPr/>
        </p:nvSpPr>
        <p:spPr>
          <a:xfrm flipH="false" flipV="false" rot="0">
            <a:off x="11332362" y="2814077"/>
            <a:ext cx="2496240" cy="2496240"/>
          </a:xfrm>
          <a:custGeom>
            <a:avLst/>
            <a:gdLst/>
            <a:ahLst/>
            <a:cxnLst/>
            <a:rect r="r" b="b" t="t" l="l"/>
            <a:pathLst>
              <a:path h="2496240" w="2496240">
                <a:moveTo>
                  <a:pt x="0" y="0"/>
                </a:moveTo>
                <a:lnTo>
                  <a:pt x="2496240" y="0"/>
                </a:lnTo>
                <a:lnTo>
                  <a:pt x="2496240" y="2496240"/>
                </a:lnTo>
                <a:lnTo>
                  <a:pt x="0" y="2496240"/>
                </a:lnTo>
                <a:lnTo>
                  <a:pt x="0" y="0"/>
                </a:lnTo>
                <a:close/>
              </a:path>
            </a:pathLst>
          </a:custGeom>
          <a:blipFill>
            <a:blip r:embed="rId12"/>
            <a:stretch>
              <a:fillRect l="0" t="0" r="0" b="0"/>
            </a:stretch>
          </a:blipFill>
        </p:spPr>
      </p:sp>
      <p:sp>
        <p:nvSpPr>
          <p:cNvPr name="Freeform 15" id="15"/>
          <p:cNvSpPr/>
          <p:nvPr/>
        </p:nvSpPr>
        <p:spPr>
          <a:xfrm flipH="false" flipV="false" rot="0">
            <a:off x="8039300" y="3099086"/>
            <a:ext cx="2159167" cy="1921556"/>
          </a:xfrm>
          <a:custGeom>
            <a:avLst/>
            <a:gdLst/>
            <a:ahLst/>
            <a:cxnLst/>
            <a:rect r="r" b="b" t="t" l="l"/>
            <a:pathLst>
              <a:path h="1921556" w="2159167">
                <a:moveTo>
                  <a:pt x="0" y="0"/>
                </a:moveTo>
                <a:lnTo>
                  <a:pt x="2159167" y="0"/>
                </a:lnTo>
                <a:lnTo>
                  <a:pt x="2159167" y="1921555"/>
                </a:lnTo>
                <a:lnTo>
                  <a:pt x="0" y="1921555"/>
                </a:lnTo>
                <a:lnTo>
                  <a:pt x="0" y="0"/>
                </a:lnTo>
                <a:close/>
              </a:path>
            </a:pathLst>
          </a:custGeom>
          <a:blipFill>
            <a:blip r:embed="rId13"/>
            <a:stretch>
              <a:fillRect l="0" t="0" r="0" b="0"/>
            </a:stretch>
          </a:blipFill>
        </p:spPr>
      </p:sp>
      <p:sp>
        <p:nvSpPr>
          <p:cNvPr name="Freeform 16" id="16"/>
          <p:cNvSpPr/>
          <p:nvPr/>
        </p:nvSpPr>
        <p:spPr>
          <a:xfrm flipH="false" flipV="false" rot="0">
            <a:off x="1311199" y="2903967"/>
            <a:ext cx="2342806" cy="2342807"/>
          </a:xfrm>
          <a:custGeom>
            <a:avLst/>
            <a:gdLst/>
            <a:ahLst/>
            <a:cxnLst/>
            <a:rect r="r" b="b" t="t" l="l"/>
            <a:pathLst>
              <a:path h="2342807" w="2342806">
                <a:moveTo>
                  <a:pt x="0" y="0"/>
                </a:moveTo>
                <a:lnTo>
                  <a:pt x="2342807" y="0"/>
                </a:lnTo>
                <a:lnTo>
                  <a:pt x="2342807" y="2342807"/>
                </a:lnTo>
                <a:lnTo>
                  <a:pt x="0" y="2342807"/>
                </a:lnTo>
                <a:lnTo>
                  <a:pt x="0" y="0"/>
                </a:lnTo>
                <a:close/>
              </a:path>
            </a:pathLst>
          </a:custGeom>
          <a:blipFill>
            <a:blip r:embed="rId14"/>
            <a:stretch>
              <a:fillRect l="0" t="0" r="0" b="0"/>
            </a:stretch>
          </a:blipFill>
        </p:spPr>
      </p:sp>
      <p:sp>
        <p:nvSpPr>
          <p:cNvPr name="Freeform 17" id="17"/>
          <p:cNvSpPr/>
          <p:nvPr/>
        </p:nvSpPr>
        <p:spPr>
          <a:xfrm flipH="true" flipV="false" rot="0">
            <a:off x="4367360" y="3131234"/>
            <a:ext cx="2659754" cy="1929446"/>
          </a:xfrm>
          <a:custGeom>
            <a:avLst/>
            <a:gdLst/>
            <a:ahLst/>
            <a:cxnLst/>
            <a:rect r="r" b="b" t="t" l="l"/>
            <a:pathLst>
              <a:path h="1929446" w="2659754">
                <a:moveTo>
                  <a:pt x="2659753" y="0"/>
                </a:moveTo>
                <a:lnTo>
                  <a:pt x="0" y="0"/>
                </a:lnTo>
                <a:lnTo>
                  <a:pt x="0" y="1929445"/>
                </a:lnTo>
                <a:lnTo>
                  <a:pt x="2659753" y="1929445"/>
                </a:lnTo>
                <a:lnTo>
                  <a:pt x="2659753" y="0"/>
                </a:lnTo>
                <a:close/>
              </a:path>
            </a:pathLst>
          </a:custGeom>
          <a:blipFill>
            <a:blip r:embed="rId15"/>
            <a:stretch>
              <a:fillRect l="-5794" t="0" r="-5794" b="0"/>
            </a:stretch>
          </a:blipFill>
        </p:spPr>
      </p:sp>
      <p:sp>
        <p:nvSpPr>
          <p:cNvPr name="Freeform 18" id="18"/>
          <p:cNvSpPr/>
          <p:nvPr/>
        </p:nvSpPr>
        <p:spPr>
          <a:xfrm flipH="false" flipV="false" rot="0">
            <a:off x="6820881" y="5792616"/>
            <a:ext cx="4740230" cy="3349687"/>
          </a:xfrm>
          <a:custGeom>
            <a:avLst/>
            <a:gdLst/>
            <a:ahLst/>
            <a:cxnLst/>
            <a:rect r="r" b="b" t="t" l="l"/>
            <a:pathLst>
              <a:path h="3349687" w="4740230">
                <a:moveTo>
                  <a:pt x="0" y="0"/>
                </a:moveTo>
                <a:lnTo>
                  <a:pt x="4740230" y="0"/>
                </a:lnTo>
                <a:lnTo>
                  <a:pt x="4740230" y="3349688"/>
                </a:lnTo>
                <a:lnTo>
                  <a:pt x="0" y="334968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9" id="19"/>
          <p:cNvSpPr txBox="true"/>
          <p:nvPr/>
        </p:nvSpPr>
        <p:spPr>
          <a:xfrm rot="0">
            <a:off x="11385134"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BOMEN-BAKKER</a:t>
            </a:r>
          </a:p>
        </p:txBody>
      </p:sp>
      <p:sp>
        <p:nvSpPr>
          <p:cNvPr name="TextBox 20" id="20"/>
          <p:cNvSpPr txBox="true"/>
          <p:nvPr/>
        </p:nvSpPr>
        <p:spPr>
          <a:xfrm rot="0">
            <a:off x="14435050" y="8596587"/>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BOMEN-BEGELEIDER</a:t>
            </a:r>
          </a:p>
        </p:txBody>
      </p:sp>
      <p:sp>
        <p:nvSpPr>
          <p:cNvPr name="TextBox 21" id="21"/>
          <p:cNvSpPr txBox="true"/>
          <p:nvPr/>
        </p:nvSpPr>
        <p:spPr>
          <a:xfrm rot="0">
            <a:off x="4397616" y="8596587"/>
            <a:ext cx="2599242"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BOMEN-VERTELLER</a:t>
            </a:r>
          </a:p>
        </p:txBody>
      </p:sp>
      <p:sp>
        <p:nvSpPr>
          <p:cNvPr name="TextBox 22" id="22"/>
          <p:cNvSpPr txBox="true"/>
          <p:nvPr/>
        </p:nvSpPr>
        <p:spPr>
          <a:xfrm rot="0">
            <a:off x="7776966" y="8596587"/>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BOMEN-TELLER</a:t>
            </a:r>
          </a:p>
        </p:txBody>
      </p:sp>
      <p:sp>
        <p:nvSpPr>
          <p:cNvPr name="TextBox 23" id="23"/>
          <p:cNvSpPr txBox="true"/>
          <p:nvPr/>
        </p:nvSpPr>
        <p:spPr>
          <a:xfrm rot="0">
            <a:off x="1347700" y="8596587"/>
            <a:ext cx="2269808"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BOMEN-RIJDER</a:t>
            </a:r>
          </a:p>
        </p:txBody>
      </p:sp>
      <p:sp>
        <p:nvSpPr>
          <p:cNvPr name="TextBox 24" id="24"/>
          <p:cNvSpPr txBox="true"/>
          <p:nvPr/>
        </p:nvSpPr>
        <p:spPr>
          <a:xfrm rot="0">
            <a:off x="14435050" y="5139558"/>
            <a:ext cx="2828060"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BOMEN-BEWAKER</a:t>
            </a:r>
          </a:p>
        </p:txBody>
      </p:sp>
      <p:sp>
        <p:nvSpPr>
          <p:cNvPr name="TextBox 25" id="25"/>
          <p:cNvSpPr txBox="true"/>
          <p:nvPr/>
        </p:nvSpPr>
        <p:spPr>
          <a:xfrm rot="0">
            <a:off x="4633059" y="5139558"/>
            <a:ext cx="2768994"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BOMEN-REDDER</a:t>
            </a:r>
          </a:p>
        </p:txBody>
      </p:sp>
      <p:sp>
        <p:nvSpPr>
          <p:cNvPr name="TextBox 26" id="26"/>
          <p:cNvSpPr txBox="true"/>
          <p:nvPr/>
        </p:nvSpPr>
        <p:spPr>
          <a:xfrm rot="0">
            <a:off x="7776966" y="5139558"/>
            <a:ext cx="2828059" cy="519708"/>
          </a:xfrm>
          <a:prstGeom prst="rect">
            <a:avLst/>
          </a:prstGeom>
        </p:spPr>
        <p:txBody>
          <a:bodyPr anchor="t" rtlCol="false" tIns="0" lIns="0" bIns="0" rIns="0">
            <a:spAutoFit/>
          </a:bodyPr>
          <a:lstStyle/>
          <a:p>
            <a:pPr algn="ctr">
              <a:lnSpc>
                <a:spcPts val="3240"/>
              </a:lnSpc>
            </a:pPr>
            <a:r>
              <a:rPr lang="en-US" sz="2700">
                <a:solidFill>
                  <a:srgbClr val="14B2A8"/>
                </a:solidFill>
                <a:latin typeface="Impact"/>
                <a:ea typeface="Impact"/>
                <a:cs typeface="Impact"/>
                <a:sym typeface="Impact"/>
              </a:rPr>
              <a:t>BOMEN-KENNER</a:t>
            </a:r>
          </a:p>
        </p:txBody>
      </p:sp>
      <p:sp>
        <p:nvSpPr>
          <p:cNvPr name="Freeform 27" id="27"/>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42975" y="800101"/>
            <a:ext cx="7962900" cy="2096414"/>
            <a:chOff x="0" y="0"/>
            <a:chExt cx="10617200" cy="2795219"/>
          </a:xfrm>
        </p:grpSpPr>
        <p:sp>
          <p:nvSpPr>
            <p:cNvPr name="Freeform 5" id="5"/>
            <p:cNvSpPr/>
            <p:nvPr/>
          </p:nvSpPr>
          <p:spPr>
            <a:xfrm flipH="false" flipV="false" rot="0">
              <a:off x="0" y="0"/>
              <a:ext cx="10617200" cy="2795219"/>
            </a:xfrm>
            <a:custGeom>
              <a:avLst/>
              <a:gdLst/>
              <a:ahLst/>
              <a:cxnLst/>
              <a:rect r="r" b="b" t="t" l="l"/>
              <a:pathLst>
                <a:path h="2795219" w="10617200">
                  <a:moveTo>
                    <a:pt x="0" y="0"/>
                  </a:moveTo>
                  <a:lnTo>
                    <a:pt x="10617200" y="0"/>
                  </a:lnTo>
                  <a:lnTo>
                    <a:pt x="10617200" y="2795219"/>
                  </a:lnTo>
                  <a:lnTo>
                    <a:pt x="0" y="2795219"/>
                  </a:lnTo>
                  <a:close/>
                </a:path>
              </a:pathLst>
            </a:custGeom>
            <a:solidFill>
              <a:srgbClr val="000000">
                <a:alpha val="0"/>
              </a:srgbClr>
            </a:solidFill>
          </p:spPr>
        </p:sp>
        <p:sp>
          <p:nvSpPr>
            <p:cNvPr name="TextBox 6" id="6"/>
            <p:cNvSpPr txBox="true"/>
            <p:nvPr/>
          </p:nvSpPr>
          <p:spPr>
            <a:xfrm>
              <a:off x="0" y="-57150"/>
              <a:ext cx="10617200" cy="2852369"/>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VIND ALLES TERUG OP MEERBOMEN.NU</a:t>
              </a:r>
            </a:p>
          </p:txBody>
        </p:sp>
      </p:grpSp>
      <p:sp>
        <p:nvSpPr>
          <p:cNvPr name="TextBox 7" id="7"/>
          <p:cNvSpPr txBox="true"/>
          <p:nvPr/>
        </p:nvSpPr>
        <p:spPr>
          <a:xfrm rot="0">
            <a:off x="981075" y="3277221"/>
            <a:ext cx="8854440" cy="6324600"/>
          </a:xfrm>
          <a:prstGeom prst="rect">
            <a:avLst/>
          </a:prstGeom>
        </p:spPr>
        <p:txBody>
          <a:bodyPr anchor="t" rtlCol="false" tIns="0" lIns="0" bIns="0" rIns="0">
            <a:spAutoFit/>
          </a:bodyPr>
          <a:lstStyle/>
          <a:p>
            <a:pPr algn="l" marL="542922" indent="-271461" lvl="1">
              <a:lnSpc>
                <a:spcPts val="3599"/>
              </a:lnSpc>
              <a:buFont typeface="Arial"/>
              <a:buChar char="•"/>
            </a:pPr>
            <a:r>
              <a:rPr lang="en-US" sz="2999">
                <a:solidFill>
                  <a:srgbClr val="001E2E"/>
                </a:solidFill>
                <a:latin typeface="Arial"/>
                <a:ea typeface="Arial"/>
                <a:cs typeface="Arial"/>
                <a:sym typeface="Arial"/>
              </a:rPr>
              <a:t>Oogsthandleiding: inclusief knoppenkaart, ziektekaart en informatie over inheems en uitheems</a:t>
            </a:r>
          </a:p>
          <a:p>
            <a:pPr algn="l" marL="542922" indent="-271461" lvl="1">
              <a:lnSpc>
                <a:spcPts val="3599"/>
              </a:lnSpc>
            </a:pPr>
            <a:r>
              <a:rPr lang="en-US" b="true" sz="2999" u="sng">
                <a:solidFill>
                  <a:srgbClr val="F49D2E"/>
                </a:solidFill>
                <a:latin typeface="Arial Bold"/>
                <a:ea typeface="Arial Bold"/>
                <a:cs typeface="Arial Bold"/>
                <a:sym typeface="Arial Bold"/>
                <a:hlinkClick r:id="rId6" tooltip="https://meerbomen.nu/oogsthandleiding"/>
              </a:rPr>
              <a:t>meerbomen.nu/oogsthandleiding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Bomenhubhandleiding: inclusief alle informatie over bomen</a:t>
            </a:r>
          </a:p>
          <a:p>
            <a:pPr algn="l" marL="542922" indent="-271461" lvl="1">
              <a:lnSpc>
                <a:spcPts val="3599"/>
              </a:lnSpc>
            </a:pPr>
            <a:r>
              <a:rPr lang="en-US" b="true" sz="2999" u="sng">
                <a:solidFill>
                  <a:srgbClr val="F49D2E"/>
                </a:solidFill>
                <a:latin typeface="Arial Bold"/>
                <a:ea typeface="Arial Bold"/>
                <a:cs typeface="Arial Bold"/>
                <a:sym typeface="Arial Bold"/>
                <a:hlinkClick r:id="rId7" tooltip="https://www.meerbomen.nu/hubhandleiding"/>
              </a:rPr>
              <a:t>meerbomen.nu/hubhandleiding</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Planthandleiding: inclusief bomenvinder</a:t>
            </a:r>
          </a:p>
          <a:p>
            <a:pPr algn="l" marL="542922" indent="-271461" lvl="1">
              <a:lnSpc>
                <a:spcPts val="3599"/>
              </a:lnSpc>
            </a:pPr>
            <a:r>
              <a:rPr lang="en-US" b="true" sz="2999" u="sng">
                <a:solidFill>
                  <a:srgbClr val="F49D2E"/>
                </a:solidFill>
                <a:latin typeface="Arial Bold"/>
                <a:ea typeface="Arial Bold"/>
                <a:cs typeface="Arial Bold"/>
                <a:sym typeface="Arial Bold"/>
                <a:hlinkClick r:id="rId8" tooltip="https://www.meerbomen.nu/planthandleiding"/>
              </a:rPr>
              <a:t>meerbomen.nu/planthandleiding </a:t>
            </a:r>
          </a:p>
          <a:p>
            <a:pPr algn="l" marL="542922" indent="-271461" lvl="1">
              <a:lnSpc>
                <a:spcPts val="3599"/>
              </a:lnSpc>
            </a:pPr>
          </a:p>
          <a:p>
            <a:pPr algn="l" marL="542922" indent="-271461" lvl="1">
              <a:lnSpc>
                <a:spcPts val="3599"/>
              </a:lnSpc>
              <a:buFont typeface="Arial"/>
              <a:buChar char="•"/>
            </a:pPr>
            <a:r>
              <a:rPr lang="en-US" sz="2999">
                <a:solidFill>
                  <a:srgbClr val="001E2E"/>
                </a:solidFill>
                <a:latin typeface="Arial"/>
                <a:ea typeface="Arial"/>
                <a:cs typeface="Arial"/>
                <a:sym typeface="Arial"/>
              </a:rPr>
              <a:t>Communicatietoolkit</a:t>
            </a:r>
          </a:p>
          <a:p>
            <a:pPr algn="l" marL="542922" indent="-271461" lvl="1">
              <a:lnSpc>
                <a:spcPts val="3599"/>
              </a:lnSpc>
            </a:pPr>
            <a:r>
              <a:rPr lang="en-US" b="true" sz="2999" u="sng">
                <a:solidFill>
                  <a:srgbClr val="F49D2E"/>
                </a:solidFill>
                <a:latin typeface="Arial Bold"/>
                <a:ea typeface="Arial Bold"/>
                <a:cs typeface="Arial Bold"/>
                <a:sym typeface="Arial Bold"/>
                <a:hlinkClick r:id="rId9" tooltip="http://www.meerbomen.nu/communicatietoolkit"/>
              </a:rPr>
              <a:t>meerbomen.nu/communicatietoolkit</a:t>
            </a:r>
          </a:p>
        </p:txBody>
      </p:sp>
      <p:grpSp>
        <p:nvGrpSpPr>
          <p:cNvPr name="Group 8" id="8"/>
          <p:cNvGrpSpPr>
            <a:grpSpLocks noChangeAspect="true"/>
          </p:cNvGrpSpPr>
          <p:nvPr/>
        </p:nvGrpSpPr>
        <p:grpSpPr>
          <a:xfrm rot="0">
            <a:off x="9381306"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10"/>
              <a:stretch>
                <a:fillRect l="-17138" t="0" r="-30827"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11"/>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1196291" y="800101"/>
            <a:ext cx="9211732" cy="2073234"/>
            <a:chOff x="0" y="0"/>
            <a:chExt cx="12282310" cy="2764312"/>
          </a:xfrm>
        </p:grpSpPr>
        <p:sp>
          <p:nvSpPr>
            <p:cNvPr name="Freeform 5" id="5"/>
            <p:cNvSpPr/>
            <p:nvPr/>
          </p:nvSpPr>
          <p:spPr>
            <a:xfrm flipH="false" flipV="false" rot="0">
              <a:off x="0" y="0"/>
              <a:ext cx="12282310" cy="2764312"/>
            </a:xfrm>
            <a:custGeom>
              <a:avLst/>
              <a:gdLst/>
              <a:ahLst/>
              <a:cxnLst/>
              <a:rect r="r" b="b" t="t" l="l"/>
              <a:pathLst>
                <a:path h="2764312" w="12282310">
                  <a:moveTo>
                    <a:pt x="0" y="0"/>
                  </a:moveTo>
                  <a:lnTo>
                    <a:pt x="12282310" y="0"/>
                  </a:lnTo>
                  <a:lnTo>
                    <a:pt x="12282310" y="2764312"/>
                  </a:lnTo>
                  <a:lnTo>
                    <a:pt x="0" y="2764312"/>
                  </a:lnTo>
                  <a:close/>
                </a:path>
              </a:pathLst>
            </a:custGeom>
            <a:solidFill>
              <a:srgbClr val="000000">
                <a:alpha val="0"/>
              </a:srgbClr>
            </a:solidFill>
          </p:spPr>
        </p:sp>
        <p:sp>
          <p:nvSpPr>
            <p:cNvPr name="TextBox 6" id="6"/>
            <p:cNvSpPr txBox="true"/>
            <p:nvPr/>
          </p:nvSpPr>
          <p:spPr>
            <a:xfrm>
              <a:off x="0" y="-57150"/>
              <a:ext cx="12282310"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DANK VOOR UW AANDACHT</a:t>
              </a:r>
            </a:p>
          </p:txBody>
        </p:sp>
      </p:grpSp>
      <p:sp>
        <p:nvSpPr>
          <p:cNvPr name="TextBox 7" id="7"/>
          <p:cNvSpPr txBox="true"/>
          <p:nvPr/>
        </p:nvSpPr>
        <p:spPr>
          <a:xfrm rot="0">
            <a:off x="1287730" y="2842856"/>
            <a:ext cx="7669954" cy="1704975"/>
          </a:xfrm>
          <a:prstGeom prst="rect">
            <a:avLst/>
          </a:prstGeom>
        </p:spPr>
        <p:txBody>
          <a:bodyPr anchor="t" rtlCol="false" tIns="0" lIns="0" bIns="0" rIns="0">
            <a:spAutoFit/>
          </a:bodyPr>
          <a:lstStyle/>
          <a:p>
            <a:pPr algn="l">
              <a:lnSpc>
                <a:spcPts val="4320"/>
              </a:lnSpc>
            </a:pPr>
            <a:r>
              <a:rPr lang="en-US" sz="3600">
                <a:solidFill>
                  <a:srgbClr val="001E2E"/>
                </a:solidFill>
                <a:latin typeface="Arial"/>
                <a:ea typeface="Arial"/>
                <a:cs typeface="Arial"/>
                <a:sym typeface="Arial"/>
              </a:rPr>
              <a:t>Contact:</a:t>
            </a:r>
          </a:p>
          <a:p>
            <a:pPr algn="l" marL="651053" indent="-325526" lvl="1">
              <a:lnSpc>
                <a:spcPts val="4320"/>
              </a:lnSpc>
              <a:buFont typeface="Arial"/>
              <a:buChar char="•"/>
            </a:pPr>
            <a:r>
              <a:rPr lang="en-US" sz="3600">
                <a:solidFill>
                  <a:srgbClr val="C1225E"/>
                </a:solidFill>
                <a:latin typeface="Arial"/>
                <a:ea typeface="Arial"/>
                <a:cs typeface="Arial"/>
                <a:sym typeface="Arial"/>
              </a:rPr>
              <a:t>NAAM XXXX</a:t>
            </a:r>
          </a:p>
          <a:p>
            <a:pPr algn="l" marL="651053" indent="-325526" lvl="1">
              <a:lnSpc>
                <a:spcPts val="4320"/>
              </a:lnSpc>
              <a:buFont typeface="Arial"/>
              <a:buChar char="•"/>
            </a:pPr>
            <a:r>
              <a:rPr lang="en-US" sz="3600">
                <a:solidFill>
                  <a:srgbClr val="C1225E"/>
                </a:solidFill>
                <a:latin typeface="Arial"/>
                <a:ea typeface="Arial"/>
                <a:cs typeface="Arial"/>
                <a:sym typeface="Arial"/>
              </a:rPr>
              <a:t>Mail: ...............</a:t>
            </a:r>
            <a:r>
              <a:rPr lang="en-US" sz="3600" u="sng">
                <a:solidFill>
                  <a:srgbClr val="C1225E"/>
                </a:solidFill>
                <a:latin typeface="Arial"/>
                <a:ea typeface="Arial"/>
                <a:cs typeface="Arial"/>
                <a:sym typeface="Arial"/>
                <a:hlinkClick r:id="rId7" tooltip="mailto:zuidholland@meerbomen.nu"/>
              </a:rPr>
              <a:t>@meerbomen.nu</a:t>
            </a:r>
            <a:r>
              <a:rPr lang="en-US" sz="3600" u="sng">
                <a:solidFill>
                  <a:srgbClr val="C1225E"/>
                </a:solidFill>
                <a:latin typeface="Arial"/>
                <a:ea typeface="Arial"/>
                <a:cs typeface="Arial"/>
                <a:sym typeface="Arial"/>
              </a:rPr>
              <a:t>  </a:t>
            </a:r>
          </a:p>
        </p:txBody>
      </p:sp>
      <p:grpSp>
        <p:nvGrpSpPr>
          <p:cNvPr name="Group 8" id="8"/>
          <p:cNvGrpSpPr>
            <a:grpSpLocks noChangeAspect="true"/>
          </p:cNvGrpSpPr>
          <p:nvPr/>
        </p:nvGrpSpPr>
        <p:grpSpPr>
          <a:xfrm rot="0">
            <a:off x="8805285"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8"/>
              <a:stretch>
                <a:fillRect l="-10131" t="0" r="-37834"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9"/>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1714500" y="800101"/>
            <a:ext cx="14495318" cy="1266480"/>
            <a:chOff x="0" y="0"/>
            <a:chExt cx="19327090" cy="1688640"/>
          </a:xfrm>
        </p:grpSpPr>
        <p:sp>
          <p:nvSpPr>
            <p:cNvPr name="Freeform 4" id="4"/>
            <p:cNvSpPr/>
            <p:nvPr/>
          </p:nvSpPr>
          <p:spPr>
            <a:xfrm flipH="false" flipV="false" rot="0">
              <a:off x="0" y="0"/>
              <a:ext cx="19327090" cy="1688640"/>
            </a:xfrm>
            <a:custGeom>
              <a:avLst/>
              <a:gdLst/>
              <a:ahLst/>
              <a:cxnLst/>
              <a:rect r="r" b="b" t="t" l="l"/>
              <a:pathLst>
                <a:path h="1688640" w="19327090">
                  <a:moveTo>
                    <a:pt x="0" y="0"/>
                  </a:moveTo>
                  <a:lnTo>
                    <a:pt x="19327090" y="0"/>
                  </a:lnTo>
                  <a:lnTo>
                    <a:pt x="19327090" y="1688640"/>
                  </a:lnTo>
                  <a:lnTo>
                    <a:pt x="0" y="1688640"/>
                  </a:lnTo>
                  <a:close/>
                </a:path>
              </a:pathLst>
            </a:custGeom>
            <a:solidFill>
              <a:srgbClr val="000000">
                <a:alpha val="0"/>
              </a:srgbClr>
            </a:solidFill>
          </p:spPr>
        </p:sp>
        <p:sp>
          <p:nvSpPr>
            <p:cNvPr name="TextBox 5" id="5"/>
            <p:cNvSpPr txBox="true"/>
            <p:nvPr/>
          </p:nvSpPr>
          <p:spPr>
            <a:xfrm>
              <a:off x="0" y="-57150"/>
              <a:ext cx="19327090" cy="1745790"/>
            </a:xfrm>
            <a:prstGeom prst="rect">
              <a:avLst/>
            </a:prstGeom>
          </p:spPr>
          <p:txBody>
            <a:bodyPr anchor="ctr" rtlCol="false" tIns="0" lIns="0" bIns="0" rIns="0"/>
            <a:lstStyle/>
            <a:p>
              <a:pPr algn="l">
                <a:lnSpc>
                  <a:spcPts val="7128"/>
                </a:lnSpc>
              </a:pPr>
              <a:r>
                <a:rPr lang="en-US" sz="6600">
                  <a:solidFill>
                    <a:srgbClr val="14B2A8"/>
                  </a:solidFill>
                  <a:latin typeface="Impact"/>
                  <a:ea typeface="Impact"/>
                  <a:cs typeface="Impact"/>
                  <a:sym typeface="Impact"/>
                </a:rPr>
                <a:t>WAT</a:t>
              </a:r>
              <a:r>
                <a:rPr lang="en-US" sz="6600">
                  <a:solidFill>
                    <a:srgbClr val="14B2A8"/>
                  </a:solidFill>
                  <a:latin typeface="Impact"/>
                  <a:ea typeface="Impact"/>
                  <a:cs typeface="Impact"/>
                  <a:sym typeface="Impact"/>
                </a:rPr>
                <a:t> IS MEER BOMEN NU? </a:t>
              </a:r>
            </a:p>
          </p:txBody>
        </p:sp>
      </p:grpSp>
      <p:sp>
        <p:nvSpPr>
          <p:cNvPr name="Freeform 6" id="6"/>
          <p:cNvSpPr/>
          <p:nvPr/>
        </p:nvSpPr>
        <p:spPr>
          <a:xfrm flipH="false" flipV="false" rot="0">
            <a:off x="1404180" y="2991530"/>
            <a:ext cx="3471862" cy="1800225"/>
          </a:xfrm>
          <a:custGeom>
            <a:avLst/>
            <a:gdLst/>
            <a:ahLst/>
            <a:cxnLst/>
            <a:rect r="r" b="b" t="t" l="l"/>
            <a:pathLst>
              <a:path h="1800225" w="3471862">
                <a:moveTo>
                  <a:pt x="0" y="0"/>
                </a:moveTo>
                <a:lnTo>
                  <a:pt x="3471862" y="0"/>
                </a:lnTo>
                <a:lnTo>
                  <a:pt x="3471862" y="1800225"/>
                </a:lnTo>
                <a:lnTo>
                  <a:pt x="0" y="1800225"/>
                </a:lnTo>
                <a:lnTo>
                  <a:pt x="0" y="0"/>
                </a:lnTo>
                <a:close/>
              </a:path>
            </a:pathLst>
          </a:custGeom>
          <a:blipFill>
            <a:blip r:embed="rId5"/>
            <a:stretch>
              <a:fillRect l="-133" t="0" r="-133" b="0"/>
            </a:stretch>
          </a:blipFill>
        </p:spPr>
      </p:sp>
      <p:sp>
        <p:nvSpPr>
          <p:cNvPr name="Freeform 7" id="7"/>
          <p:cNvSpPr/>
          <p:nvPr/>
        </p:nvSpPr>
        <p:spPr>
          <a:xfrm flipH="false" flipV="false" rot="0">
            <a:off x="1392878" y="4775180"/>
            <a:ext cx="3671888" cy="1714500"/>
          </a:xfrm>
          <a:custGeom>
            <a:avLst/>
            <a:gdLst/>
            <a:ahLst/>
            <a:cxnLst/>
            <a:rect r="r" b="b" t="t" l="l"/>
            <a:pathLst>
              <a:path h="1714500" w="3671888">
                <a:moveTo>
                  <a:pt x="0" y="0"/>
                </a:moveTo>
                <a:lnTo>
                  <a:pt x="3671887" y="0"/>
                </a:lnTo>
                <a:lnTo>
                  <a:pt x="3671887" y="1714500"/>
                </a:lnTo>
                <a:lnTo>
                  <a:pt x="0" y="1714500"/>
                </a:lnTo>
                <a:lnTo>
                  <a:pt x="0" y="0"/>
                </a:lnTo>
                <a:close/>
              </a:path>
            </a:pathLst>
          </a:custGeom>
          <a:blipFill>
            <a:blip r:embed="rId6"/>
            <a:stretch>
              <a:fillRect l="-66" t="0" r="-66" b="0"/>
            </a:stretch>
          </a:blipFill>
        </p:spPr>
      </p:sp>
      <p:sp>
        <p:nvSpPr>
          <p:cNvPr name="Freeform 8" id="8" descr="Afbeelding met tekst  Automatisch gegenereerde beschrijving"/>
          <p:cNvSpPr/>
          <p:nvPr/>
        </p:nvSpPr>
        <p:spPr>
          <a:xfrm flipH="false" flipV="false" rot="0">
            <a:off x="1561342" y="6742043"/>
            <a:ext cx="3314700" cy="1614488"/>
          </a:xfrm>
          <a:custGeom>
            <a:avLst/>
            <a:gdLst/>
            <a:ahLst/>
            <a:cxnLst/>
            <a:rect r="r" b="b" t="t" l="l"/>
            <a:pathLst>
              <a:path h="1614488" w="3314700">
                <a:moveTo>
                  <a:pt x="0" y="0"/>
                </a:moveTo>
                <a:lnTo>
                  <a:pt x="3314700" y="0"/>
                </a:lnTo>
                <a:lnTo>
                  <a:pt x="3314700" y="1614487"/>
                </a:lnTo>
                <a:lnTo>
                  <a:pt x="0" y="1614487"/>
                </a:lnTo>
                <a:lnTo>
                  <a:pt x="0" y="0"/>
                </a:lnTo>
                <a:close/>
              </a:path>
            </a:pathLst>
          </a:custGeom>
          <a:blipFill>
            <a:blip r:embed="rId7"/>
            <a:stretch>
              <a:fillRect l="0" t="-98" r="0" b="-98"/>
            </a:stretch>
          </a:blipFill>
        </p:spPr>
      </p:sp>
      <p:sp>
        <p:nvSpPr>
          <p:cNvPr name="TextBox 9" id="9"/>
          <p:cNvSpPr txBox="true"/>
          <p:nvPr/>
        </p:nvSpPr>
        <p:spPr>
          <a:xfrm rot="0">
            <a:off x="5398313" y="3551415"/>
            <a:ext cx="4111447"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Organisatie en communicatie</a:t>
            </a:r>
          </a:p>
        </p:txBody>
      </p:sp>
      <p:sp>
        <p:nvSpPr>
          <p:cNvPr name="TextBox 10" id="10"/>
          <p:cNvSpPr txBox="true"/>
          <p:nvPr/>
        </p:nvSpPr>
        <p:spPr>
          <a:xfrm rot="0">
            <a:off x="5398313" y="5353525"/>
            <a:ext cx="3741658" cy="464016"/>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De bedenker en aanjager</a:t>
            </a:r>
          </a:p>
        </p:txBody>
      </p:sp>
      <p:sp>
        <p:nvSpPr>
          <p:cNvPr name="TextBox 11" id="11"/>
          <p:cNvSpPr txBox="true"/>
          <p:nvPr/>
        </p:nvSpPr>
        <p:spPr>
          <a:xfrm rot="0">
            <a:off x="5398313" y="6969630"/>
            <a:ext cx="3741658" cy="833347"/>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300boeren met wens om biodiversiteit te verhogen</a:t>
            </a:r>
          </a:p>
        </p:txBody>
      </p:sp>
      <p:sp>
        <p:nvSpPr>
          <p:cNvPr name="TextBox 12" id="12"/>
          <p:cNvSpPr txBox="true"/>
          <p:nvPr/>
        </p:nvSpPr>
        <p:spPr>
          <a:xfrm rot="0">
            <a:off x="1805940" y="2307820"/>
            <a:ext cx="13215158" cy="519708"/>
          </a:xfrm>
          <a:prstGeom prst="rect">
            <a:avLst/>
          </a:prstGeom>
        </p:spPr>
        <p:txBody>
          <a:bodyPr anchor="t" rtlCol="false" tIns="0" lIns="0" bIns="0" rIns="0">
            <a:spAutoFit/>
          </a:bodyPr>
          <a:lstStyle/>
          <a:p>
            <a:pPr algn="l">
              <a:lnSpc>
                <a:spcPts val="3240"/>
              </a:lnSpc>
            </a:pPr>
            <a:r>
              <a:rPr lang="en-US" sz="2700">
                <a:solidFill>
                  <a:srgbClr val="14B2A8"/>
                </a:solidFill>
                <a:latin typeface="Impact"/>
                <a:ea typeface="Impact"/>
                <a:cs typeface="Impact"/>
                <a:sym typeface="Impact"/>
              </a:rPr>
              <a:t>MET 3 STICHTINGEN </a:t>
            </a:r>
            <a:r>
              <a:rPr lang="en-US" sz="2700">
                <a:solidFill>
                  <a:srgbClr val="F49D2E"/>
                </a:solidFill>
                <a:latin typeface="Impact"/>
                <a:ea typeface="Impact"/>
                <a:cs typeface="Impact"/>
                <a:sym typeface="Impact"/>
              </a:rPr>
              <a:t>DE HANDEN UIT DE MOUWEN</a:t>
            </a:r>
          </a:p>
        </p:txBody>
      </p:sp>
      <p:sp>
        <p:nvSpPr>
          <p:cNvPr name="Freeform 13" id="13"/>
          <p:cNvSpPr/>
          <p:nvPr/>
        </p:nvSpPr>
        <p:spPr>
          <a:xfrm flipH="false" flipV="false" rot="0">
            <a:off x="9231411" y="3041793"/>
            <a:ext cx="6648450" cy="6368115"/>
          </a:xfrm>
          <a:custGeom>
            <a:avLst/>
            <a:gdLst/>
            <a:ahLst/>
            <a:cxnLst/>
            <a:rect r="r" b="b" t="t" l="l"/>
            <a:pathLst>
              <a:path h="6368115" w="6648450">
                <a:moveTo>
                  <a:pt x="0" y="0"/>
                </a:moveTo>
                <a:lnTo>
                  <a:pt x="6648450" y="0"/>
                </a:lnTo>
                <a:lnTo>
                  <a:pt x="6648450" y="6368115"/>
                </a:lnTo>
                <a:lnTo>
                  <a:pt x="0" y="6368115"/>
                </a:lnTo>
                <a:lnTo>
                  <a:pt x="0" y="0"/>
                </a:lnTo>
                <a:close/>
              </a:path>
            </a:pathLst>
          </a:custGeom>
          <a:blipFill>
            <a:blip r:embed="rId8"/>
            <a:stretch>
              <a:fillRect l="0" t="0" r="-35" b="0"/>
            </a:stretch>
          </a:blipFill>
        </p:spPr>
      </p:sp>
      <p:sp>
        <p:nvSpPr>
          <p:cNvPr name="Freeform 14" id="14"/>
          <p:cNvSpPr/>
          <p:nvPr/>
        </p:nvSpPr>
        <p:spPr>
          <a:xfrm flipH="false" flipV="false" rot="0">
            <a:off x="13003578" y="362110"/>
            <a:ext cx="5114013" cy="3062016"/>
          </a:xfrm>
          <a:custGeom>
            <a:avLst/>
            <a:gdLst/>
            <a:ahLst/>
            <a:cxnLst/>
            <a:rect r="r" b="b" t="t" l="l"/>
            <a:pathLst>
              <a:path h="3062016" w="5114013">
                <a:moveTo>
                  <a:pt x="0" y="0"/>
                </a:moveTo>
                <a:lnTo>
                  <a:pt x="5114014" y="0"/>
                </a:lnTo>
                <a:lnTo>
                  <a:pt x="5114014" y="3062016"/>
                </a:lnTo>
                <a:lnTo>
                  <a:pt x="0" y="3062016"/>
                </a:lnTo>
                <a:lnTo>
                  <a:pt x="0" y="0"/>
                </a:lnTo>
                <a:close/>
              </a:path>
            </a:pathLst>
          </a:custGeom>
          <a:blipFill>
            <a:blip r:embed="rId9"/>
            <a:stretch>
              <a:fillRect l="0" t="0" r="0" b="0"/>
            </a:stretch>
          </a:blipFill>
        </p:spPr>
      </p:sp>
      <p:sp>
        <p:nvSpPr>
          <p:cNvPr name="TextBox 15" id="15"/>
          <p:cNvSpPr txBox="true"/>
          <p:nvPr/>
        </p:nvSpPr>
        <p:spPr>
          <a:xfrm rot="0">
            <a:off x="13680930" y="1137492"/>
            <a:ext cx="3965787" cy="1987510"/>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Nederland op een </a:t>
            </a:r>
          </a:p>
          <a:p>
            <a:pPr algn="ctr">
              <a:lnSpc>
                <a:spcPts val="2879"/>
              </a:lnSpc>
            </a:pPr>
            <a:r>
              <a:rPr lang="en-US" sz="2400" b="true">
                <a:solidFill>
                  <a:srgbClr val="000000"/>
                </a:solidFill>
                <a:latin typeface="Arial Bold"/>
                <a:ea typeface="Arial Bold"/>
                <a:cs typeface="Arial Bold"/>
                <a:sym typeface="Arial Bold"/>
              </a:rPr>
              <a:t>leuke, snelle, sociale </a:t>
            </a:r>
          </a:p>
          <a:p>
            <a:pPr algn="ctr">
              <a:lnSpc>
                <a:spcPts val="2879"/>
              </a:lnSpc>
            </a:pPr>
            <a:r>
              <a:rPr lang="en-US" sz="2400" b="true">
                <a:solidFill>
                  <a:srgbClr val="000000"/>
                </a:solidFill>
                <a:latin typeface="Arial Bold"/>
                <a:ea typeface="Arial Bold"/>
                <a:cs typeface="Arial Bold"/>
                <a:sym typeface="Arial Bold"/>
              </a:rPr>
              <a:t>en goedkope manier vergroenen!</a:t>
            </a:r>
          </a:p>
          <a:p>
            <a:pPr algn="l">
              <a:lnSpc>
                <a:spcPts val="2879"/>
              </a:lnSpc>
            </a:pPr>
          </a:p>
        </p:txBody>
      </p:sp>
      <p:sp>
        <p:nvSpPr>
          <p:cNvPr name="Freeform 16" id="16"/>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grpSp>
        <p:nvGrpSpPr>
          <p:cNvPr name="Group 3" id="3"/>
          <p:cNvGrpSpPr/>
          <p:nvPr/>
        </p:nvGrpSpPr>
        <p:grpSpPr>
          <a:xfrm rot="0">
            <a:off x="0" y="0"/>
            <a:ext cx="18288000" cy="5868516"/>
            <a:chOff x="0" y="0"/>
            <a:chExt cx="24384000" cy="7824688"/>
          </a:xfrm>
        </p:grpSpPr>
        <p:pic>
          <p:nvPicPr>
            <p:cNvPr name="Picture 4" id="4"/>
            <p:cNvPicPr>
              <a:picLocks noChangeAspect="true"/>
            </p:cNvPicPr>
            <p:nvPr/>
          </p:nvPicPr>
          <p:blipFill>
            <a:blip r:embed="rId5"/>
            <a:srcRect l="0" t="34465" r="0" b="8537"/>
            <a:stretch>
              <a:fillRect/>
            </a:stretch>
          </p:blipFill>
          <p:spPr>
            <a:xfrm flipH="false" flipV="false">
              <a:off x="0" y="0"/>
              <a:ext cx="24384000" cy="7824688"/>
            </a:xfrm>
            <a:prstGeom prst="rect">
              <a:avLst/>
            </a:prstGeom>
          </p:spPr>
        </p:pic>
      </p:grpSp>
      <p:sp>
        <p:nvSpPr>
          <p:cNvPr name="Freeform 5" id="5"/>
          <p:cNvSpPr/>
          <p:nvPr/>
        </p:nvSpPr>
        <p:spPr>
          <a:xfrm flipH="false" flipV="false" rot="0">
            <a:off x="6916519" y="4372475"/>
            <a:ext cx="11390531" cy="4833910"/>
          </a:xfrm>
          <a:custGeom>
            <a:avLst/>
            <a:gdLst/>
            <a:ahLst/>
            <a:cxnLst/>
            <a:rect r="r" b="b" t="t" l="l"/>
            <a:pathLst>
              <a:path h="4833910" w="11390531">
                <a:moveTo>
                  <a:pt x="0" y="0"/>
                </a:moveTo>
                <a:lnTo>
                  <a:pt x="11390531" y="0"/>
                </a:lnTo>
                <a:lnTo>
                  <a:pt x="11390531" y="4833910"/>
                </a:lnTo>
                <a:lnTo>
                  <a:pt x="0" y="4833910"/>
                </a:lnTo>
                <a:lnTo>
                  <a:pt x="0" y="0"/>
                </a:lnTo>
                <a:close/>
              </a:path>
            </a:pathLst>
          </a:custGeom>
          <a:blipFill>
            <a:blip r:embed="rId6">
              <a:extLst>
                <a:ext uri="{96DAC541-7B7A-43D3-8B79-37D633B846F1}">
                  <asvg:svgBlip xmlns:asvg="http://schemas.microsoft.com/office/drawing/2016/SVG/main" r:embed="rId7"/>
                </a:ext>
              </a:extLst>
            </a:blip>
            <a:stretch>
              <a:fillRect l="0" t="-102923" r="-1168" b="0"/>
            </a:stretch>
          </a:blipFill>
        </p:spPr>
      </p:sp>
      <p:sp>
        <p:nvSpPr>
          <p:cNvPr name="TextBox 6" id="6"/>
          <p:cNvSpPr txBox="true"/>
          <p:nvPr/>
        </p:nvSpPr>
        <p:spPr>
          <a:xfrm rot="60000">
            <a:off x="7532096" y="4454512"/>
            <a:ext cx="6449731" cy="613393"/>
          </a:xfrm>
          <a:prstGeom prst="rect">
            <a:avLst/>
          </a:prstGeom>
        </p:spPr>
        <p:txBody>
          <a:bodyPr anchor="t" rtlCol="false" tIns="0" lIns="0" bIns="0" rIns="0">
            <a:spAutoFit/>
          </a:bodyPr>
          <a:lstStyle/>
          <a:p>
            <a:pPr algn="l">
              <a:lnSpc>
                <a:spcPts val="5089"/>
              </a:lnSpc>
            </a:pPr>
            <a:r>
              <a:rPr lang="en-US" b="true" sz="3635">
                <a:solidFill>
                  <a:srgbClr val="231F20"/>
                </a:solidFill>
                <a:latin typeface="TT Chocolates Bold"/>
                <a:ea typeface="TT Chocolates Bold"/>
                <a:cs typeface="TT Chocolates Bold"/>
                <a:sym typeface="TT Chocolates Bold"/>
              </a:rPr>
              <a:t>De campagne heeft drie doelen</a:t>
            </a:r>
          </a:p>
        </p:txBody>
      </p:sp>
      <p:sp>
        <p:nvSpPr>
          <p:cNvPr name="TextBox 7" id="7"/>
          <p:cNvSpPr txBox="true"/>
          <p:nvPr/>
        </p:nvSpPr>
        <p:spPr>
          <a:xfrm rot="60000">
            <a:off x="7625511" y="7395856"/>
            <a:ext cx="2485033" cy="739713"/>
          </a:xfrm>
          <a:prstGeom prst="rect">
            <a:avLst/>
          </a:prstGeom>
        </p:spPr>
        <p:txBody>
          <a:bodyPr anchor="t" rtlCol="false" tIns="0" lIns="0" bIns="0" rIns="0">
            <a:spAutoFit/>
          </a:bodyPr>
          <a:lstStyle/>
          <a:p>
            <a:pPr algn="ctr">
              <a:lnSpc>
                <a:spcPts val="2907"/>
              </a:lnSpc>
            </a:pPr>
            <a:r>
              <a:rPr lang="en-US" b="true" sz="2181" spc="6">
                <a:solidFill>
                  <a:srgbClr val="FFFFFF"/>
                </a:solidFill>
                <a:latin typeface="TT Chocolates Bold"/>
                <a:ea typeface="TT Chocolates Bold"/>
                <a:cs typeface="TT Chocolates Bold"/>
                <a:sym typeface="TT Chocolates Bold"/>
              </a:rPr>
              <a:t>Klimaatverandering tegenhouden </a:t>
            </a:r>
          </a:p>
        </p:txBody>
      </p:sp>
      <p:sp>
        <p:nvSpPr>
          <p:cNvPr name="TextBox 8" id="8"/>
          <p:cNvSpPr txBox="true"/>
          <p:nvPr/>
        </p:nvSpPr>
        <p:spPr>
          <a:xfrm rot="60000">
            <a:off x="11633551" y="7459228"/>
            <a:ext cx="1713409" cy="370488"/>
          </a:xfrm>
          <a:prstGeom prst="rect">
            <a:avLst/>
          </a:prstGeom>
        </p:spPr>
        <p:txBody>
          <a:bodyPr anchor="t" rtlCol="false" tIns="0" lIns="0" bIns="0" rIns="0">
            <a:spAutoFit/>
          </a:bodyPr>
          <a:lstStyle/>
          <a:p>
            <a:pPr algn="l">
              <a:lnSpc>
                <a:spcPts val="2907"/>
              </a:lnSpc>
            </a:pPr>
            <a:r>
              <a:rPr lang="en-US" b="true" sz="2181" spc="2">
                <a:solidFill>
                  <a:srgbClr val="FFFFFF"/>
                </a:solidFill>
                <a:latin typeface="TT Chocolates Bold"/>
                <a:ea typeface="TT Chocolates Bold"/>
                <a:cs typeface="TT Chocolates Bold"/>
                <a:sym typeface="TT Chocolates Bold"/>
              </a:rPr>
              <a:t>Biodiversiteit </a:t>
            </a:r>
          </a:p>
        </p:txBody>
      </p:sp>
      <p:sp>
        <p:nvSpPr>
          <p:cNvPr name="TextBox 9" id="9"/>
          <p:cNvSpPr txBox="true"/>
          <p:nvPr/>
        </p:nvSpPr>
        <p:spPr>
          <a:xfrm rot="60000">
            <a:off x="11884768" y="7828453"/>
            <a:ext cx="1138979" cy="370488"/>
          </a:xfrm>
          <a:prstGeom prst="rect">
            <a:avLst/>
          </a:prstGeom>
        </p:spPr>
        <p:txBody>
          <a:bodyPr anchor="t" rtlCol="false" tIns="0" lIns="0" bIns="0" rIns="0">
            <a:spAutoFit/>
          </a:bodyPr>
          <a:lstStyle/>
          <a:p>
            <a:pPr algn="l">
              <a:lnSpc>
                <a:spcPts val="2907"/>
              </a:lnSpc>
            </a:pPr>
            <a:r>
              <a:rPr lang="en-US" b="true" sz="2181">
                <a:solidFill>
                  <a:srgbClr val="FFFFFF"/>
                </a:solidFill>
                <a:latin typeface="TT Chocolates Bold"/>
                <a:ea typeface="TT Chocolates Bold"/>
                <a:cs typeface="TT Chocolates Bold"/>
                <a:sym typeface="TT Chocolates Bold"/>
              </a:rPr>
              <a:t>verhogen</a:t>
            </a:r>
          </a:p>
        </p:txBody>
      </p:sp>
      <p:sp>
        <p:nvSpPr>
          <p:cNvPr name="TextBox 10" id="10"/>
          <p:cNvSpPr txBox="true"/>
          <p:nvPr/>
        </p:nvSpPr>
        <p:spPr>
          <a:xfrm rot="60000">
            <a:off x="14615163" y="7521456"/>
            <a:ext cx="2899812" cy="739713"/>
          </a:xfrm>
          <a:prstGeom prst="rect">
            <a:avLst/>
          </a:prstGeom>
        </p:spPr>
        <p:txBody>
          <a:bodyPr anchor="t" rtlCol="false" tIns="0" lIns="0" bIns="0" rIns="0">
            <a:spAutoFit/>
          </a:bodyPr>
          <a:lstStyle/>
          <a:p>
            <a:pPr algn="just">
              <a:lnSpc>
                <a:spcPts val="2907"/>
              </a:lnSpc>
            </a:pPr>
            <a:r>
              <a:rPr lang="en-US" b="true" sz="2181" spc="10">
                <a:solidFill>
                  <a:srgbClr val="FFFFFF"/>
                </a:solidFill>
                <a:latin typeface="TT Chocolates Bold"/>
                <a:ea typeface="TT Chocolates Bold"/>
                <a:cs typeface="TT Chocolates Bold"/>
                <a:sym typeface="TT Chocolates Bold"/>
              </a:rPr>
              <a:t>Handelingsperspectief geven aan mensen met </a:t>
            </a:r>
          </a:p>
        </p:txBody>
      </p:sp>
      <p:sp>
        <p:nvSpPr>
          <p:cNvPr name="TextBox 11" id="11"/>
          <p:cNvSpPr txBox="true"/>
          <p:nvPr/>
        </p:nvSpPr>
        <p:spPr>
          <a:xfrm rot="60000">
            <a:off x="15140891" y="8259905"/>
            <a:ext cx="1764477" cy="370488"/>
          </a:xfrm>
          <a:prstGeom prst="rect">
            <a:avLst/>
          </a:prstGeom>
        </p:spPr>
        <p:txBody>
          <a:bodyPr anchor="t" rtlCol="false" tIns="0" lIns="0" bIns="0" rIns="0">
            <a:spAutoFit/>
          </a:bodyPr>
          <a:lstStyle/>
          <a:p>
            <a:pPr algn="l">
              <a:lnSpc>
                <a:spcPts val="2907"/>
              </a:lnSpc>
            </a:pPr>
            <a:r>
              <a:rPr lang="en-US" b="true" sz="2181" spc="6">
                <a:solidFill>
                  <a:srgbClr val="FFFFFF"/>
                </a:solidFill>
                <a:latin typeface="TT Chocolates Bold"/>
                <a:ea typeface="TT Chocolates Bold"/>
                <a:cs typeface="TT Chocolates Bold"/>
                <a:sym typeface="TT Chocolates Bold"/>
              </a:rPr>
              <a:t>klimaatzorgen</a:t>
            </a:r>
          </a:p>
        </p:txBody>
      </p:sp>
      <p:sp>
        <p:nvSpPr>
          <p:cNvPr name="Freeform 12" id="12"/>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829986" y="269189"/>
            <a:ext cx="7220185" cy="2073234"/>
            <a:chOff x="0" y="0"/>
            <a:chExt cx="9626914" cy="2764312"/>
          </a:xfrm>
        </p:grpSpPr>
        <p:sp>
          <p:nvSpPr>
            <p:cNvPr name="Freeform 4" id="4"/>
            <p:cNvSpPr/>
            <p:nvPr/>
          </p:nvSpPr>
          <p:spPr>
            <a:xfrm flipH="false" flipV="false" rot="0">
              <a:off x="0" y="0"/>
              <a:ext cx="9626914" cy="2764312"/>
            </a:xfrm>
            <a:custGeom>
              <a:avLst/>
              <a:gdLst/>
              <a:ahLst/>
              <a:cxnLst/>
              <a:rect r="r" b="b" t="t" l="l"/>
              <a:pathLst>
                <a:path h="2764312" w="9626914">
                  <a:moveTo>
                    <a:pt x="0" y="0"/>
                  </a:moveTo>
                  <a:lnTo>
                    <a:pt x="9626914" y="0"/>
                  </a:lnTo>
                  <a:lnTo>
                    <a:pt x="9626914" y="2764312"/>
                  </a:lnTo>
                  <a:lnTo>
                    <a:pt x="0" y="2764312"/>
                  </a:lnTo>
                  <a:close/>
                </a:path>
              </a:pathLst>
            </a:custGeom>
            <a:solidFill>
              <a:srgbClr val="000000">
                <a:alpha val="0"/>
              </a:srgbClr>
            </a:solidFill>
          </p:spPr>
        </p:sp>
        <p:sp>
          <p:nvSpPr>
            <p:cNvPr name="TextBox 5" id="5"/>
            <p:cNvSpPr txBox="true"/>
            <p:nvPr/>
          </p:nvSpPr>
          <p:spPr>
            <a:xfrm>
              <a:off x="0" y="-57150"/>
              <a:ext cx="9626914"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DE METHODE</a:t>
              </a:r>
            </a:p>
          </p:txBody>
        </p:sp>
      </p:grpSp>
      <p:sp>
        <p:nvSpPr>
          <p:cNvPr name="TextBox 6" id="6"/>
          <p:cNvSpPr txBox="true"/>
          <p:nvPr/>
        </p:nvSpPr>
        <p:spPr>
          <a:xfrm rot="0">
            <a:off x="1063440" y="2533504"/>
            <a:ext cx="12307394" cy="53816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Door natuurlijke en beleidsmatige redenen overleven de meeste </a:t>
            </a:r>
            <a:r>
              <a:rPr lang="en-US" sz="3000">
                <a:solidFill>
                  <a:srgbClr val="231F20"/>
                </a:solidFill>
                <a:latin typeface="Arial"/>
                <a:ea typeface="Arial"/>
                <a:cs typeface="Arial"/>
                <a:sym typeface="Arial"/>
              </a:rPr>
              <a:t>zaailingen die jaarlijks opkomen niet</a:t>
            </a:r>
          </a:p>
          <a:p>
            <a:pPr algn="l" marL="542925" indent="-271462" lvl="1">
              <a:lnSpc>
                <a:spcPts val="4200"/>
              </a:lnSpc>
              <a:buFont typeface="Arial"/>
              <a:buChar char="•"/>
            </a:pPr>
            <a:r>
              <a:rPr lang="en-US" sz="3000">
                <a:solidFill>
                  <a:srgbClr val="231F20"/>
                </a:solidFill>
                <a:latin typeface="Arial"/>
                <a:ea typeface="Arial"/>
                <a:cs typeface="Arial"/>
                <a:sym typeface="Arial"/>
              </a:rPr>
              <a:t>We scheppen alleen de ongewenste zaailingen of de zaailingen met geen tot weinig overlevingskans uit</a:t>
            </a:r>
          </a:p>
          <a:p>
            <a:pPr algn="l" marL="542925" indent="-271462" lvl="1">
              <a:lnSpc>
                <a:spcPts val="4200"/>
              </a:lnSpc>
              <a:buFont typeface="Arial"/>
              <a:buChar char="•"/>
            </a:pPr>
            <a:r>
              <a:rPr lang="en-US" sz="3000">
                <a:solidFill>
                  <a:srgbClr val="231F20"/>
                </a:solidFill>
                <a:latin typeface="Arial"/>
                <a:ea typeface="Arial"/>
                <a:cs typeface="Arial"/>
                <a:sym typeface="Arial"/>
              </a:rPr>
              <a:t>Van november tot maart scheppen wij met heel veel vrijwilligers de zaailing</a:t>
            </a:r>
            <a:r>
              <a:rPr lang="en-US" sz="3000">
                <a:solidFill>
                  <a:srgbClr val="000000"/>
                </a:solidFill>
                <a:latin typeface="Arial"/>
                <a:ea typeface="Arial"/>
                <a:cs typeface="Arial"/>
                <a:sym typeface="Arial"/>
              </a:rPr>
              <a:t>en uit om deze te verplanten of gratis uit te delen</a:t>
            </a:r>
          </a:p>
          <a:p>
            <a:pPr algn="l" marL="542925" indent="-271462" lvl="1">
              <a:lnSpc>
                <a:spcPts val="4200"/>
              </a:lnSpc>
              <a:buFont typeface="Arial"/>
              <a:buChar char="•"/>
            </a:pPr>
            <a:r>
              <a:rPr lang="en-US" sz="3000">
                <a:solidFill>
                  <a:srgbClr val="231F20"/>
                </a:solidFill>
                <a:latin typeface="Arial"/>
                <a:ea typeface="Arial"/>
                <a:cs typeface="Arial"/>
                <a:sym typeface="Arial"/>
              </a:rPr>
              <a:t>Wij verplanten de zaailingen bij locaties die ruimte hebben om te planten zodat de zaailing kan uitgroeien tot volwassen exemplaar</a:t>
            </a:r>
          </a:p>
          <a:p>
            <a:pPr algn="l" marL="542925" indent="-271462" lvl="1">
              <a:lnSpc>
                <a:spcPts val="4200"/>
              </a:lnSpc>
              <a:buFont typeface="Arial"/>
              <a:buChar char="•"/>
            </a:pPr>
            <a:r>
              <a:rPr lang="en-US" sz="3000">
                <a:solidFill>
                  <a:srgbClr val="231F20"/>
                </a:solidFill>
                <a:latin typeface="Arial"/>
                <a:ea typeface="Arial"/>
                <a:cs typeface="Arial"/>
                <a:sym typeface="Arial"/>
              </a:rPr>
              <a:t>Door samen te kijken hoe we elkaar kunnen helpen maken we een win-win</a:t>
            </a:r>
          </a:p>
        </p:txBody>
      </p:sp>
      <p:sp>
        <p:nvSpPr>
          <p:cNvPr name="Freeform 7" id="7"/>
          <p:cNvSpPr/>
          <p:nvPr/>
        </p:nvSpPr>
        <p:spPr>
          <a:xfrm flipH="false" flipV="false" rot="0">
            <a:off x="13572229" y="362110"/>
            <a:ext cx="4545363" cy="2721536"/>
          </a:xfrm>
          <a:custGeom>
            <a:avLst/>
            <a:gdLst/>
            <a:ahLst/>
            <a:cxnLst/>
            <a:rect r="r" b="b" t="t" l="l"/>
            <a:pathLst>
              <a:path h="2721536" w="4545363">
                <a:moveTo>
                  <a:pt x="0" y="0"/>
                </a:moveTo>
                <a:lnTo>
                  <a:pt x="4545363" y="0"/>
                </a:lnTo>
                <a:lnTo>
                  <a:pt x="4545363" y="2721537"/>
                </a:lnTo>
                <a:lnTo>
                  <a:pt x="0" y="2721537"/>
                </a:lnTo>
                <a:lnTo>
                  <a:pt x="0" y="0"/>
                </a:lnTo>
                <a:close/>
              </a:path>
            </a:pathLst>
          </a:custGeom>
          <a:blipFill>
            <a:blip r:embed="rId4"/>
            <a:stretch>
              <a:fillRect l="0" t="0" r="0" b="0"/>
            </a:stretch>
          </a:blipFill>
        </p:spPr>
      </p:sp>
      <p:sp>
        <p:nvSpPr>
          <p:cNvPr name="TextBox 8" id="8"/>
          <p:cNvSpPr txBox="true"/>
          <p:nvPr/>
        </p:nvSpPr>
        <p:spPr>
          <a:xfrm rot="0">
            <a:off x="14175091" y="1186639"/>
            <a:ext cx="3339639" cy="1202681"/>
          </a:xfrm>
          <a:prstGeom prst="rect">
            <a:avLst/>
          </a:prstGeom>
        </p:spPr>
        <p:txBody>
          <a:bodyPr anchor="t" rtlCol="false" tIns="0" lIns="0" bIns="0" rIns="0">
            <a:spAutoFit/>
          </a:bodyPr>
          <a:lstStyle/>
          <a:p>
            <a:pPr algn="ctr">
              <a:lnSpc>
                <a:spcPts val="2879"/>
              </a:lnSpc>
            </a:pPr>
            <a:r>
              <a:rPr lang="en-US" sz="2400" b="true">
                <a:solidFill>
                  <a:srgbClr val="000000"/>
                </a:solidFill>
                <a:latin typeface="Arial Bold"/>
                <a:ea typeface="Arial Bold"/>
                <a:cs typeface="Arial Bold"/>
                <a:sym typeface="Arial Bold"/>
              </a:rPr>
              <a:t>Onze droom: </a:t>
            </a:r>
          </a:p>
          <a:p>
            <a:pPr algn="ctr">
              <a:lnSpc>
                <a:spcPts val="2879"/>
              </a:lnSpc>
            </a:pPr>
            <a:r>
              <a:rPr lang="en-US" sz="2400" b="true">
                <a:solidFill>
                  <a:srgbClr val="000000"/>
                </a:solidFill>
                <a:latin typeface="Arial Bold"/>
                <a:ea typeface="Arial Bold"/>
                <a:cs typeface="Arial Bold"/>
                <a:sym typeface="Arial Bold"/>
              </a:rPr>
              <a:t>Circulair Groenbeheer is de norm</a:t>
            </a:r>
          </a:p>
        </p:txBody>
      </p:sp>
      <p:sp>
        <p:nvSpPr>
          <p:cNvPr name="Freeform 9" id="9"/>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64321" y="189568"/>
            <a:ext cx="18193988" cy="11030105"/>
          </a:xfrm>
          <a:custGeom>
            <a:avLst/>
            <a:gdLst/>
            <a:ahLst/>
            <a:cxnLst/>
            <a:rect r="r" b="b" t="t" l="l"/>
            <a:pathLst>
              <a:path h="11030105" w="18193988">
                <a:moveTo>
                  <a:pt x="0" y="0"/>
                </a:moveTo>
                <a:lnTo>
                  <a:pt x="18193987" y="0"/>
                </a:lnTo>
                <a:lnTo>
                  <a:pt x="18193987" y="11030105"/>
                </a:lnTo>
                <a:lnTo>
                  <a:pt x="0" y="11030105"/>
                </a:lnTo>
                <a:lnTo>
                  <a:pt x="0" y="0"/>
                </a:lnTo>
                <a:close/>
              </a:path>
            </a:pathLst>
          </a:custGeom>
          <a:blipFill>
            <a:blip r:embed="rId2"/>
            <a:stretch>
              <a:fillRect l="0" t="0" r="0" b="0"/>
            </a:stretch>
          </a:blipFill>
        </p:spPr>
      </p:sp>
      <p:sp>
        <p:nvSpPr>
          <p:cNvPr name="Freeform 3" id="3"/>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4" id="4" descr="Afbeelding met schermopname, groen, Rechthoek  Automatisch gegenereerde beschrijving"/>
          <p:cNvSpPr/>
          <p:nvPr/>
        </p:nvSpPr>
        <p:spPr>
          <a:xfrm flipH="false" flipV="false" rot="0">
            <a:off x="-4734804" y="-54864"/>
            <a:ext cx="10198250" cy="2297834"/>
          </a:xfrm>
          <a:custGeom>
            <a:avLst/>
            <a:gdLst/>
            <a:ahLst/>
            <a:cxnLst/>
            <a:rect r="r" b="b" t="t" l="l"/>
            <a:pathLst>
              <a:path h="2297834" w="10198250">
                <a:moveTo>
                  <a:pt x="0" y="0"/>
                </a:moveTo>
                <a:lnTo>
                  <a:pt x="10198249" y="0"/>
                </a:lnTo>
                <a:lnTo>
                  <a:pt x="10198249" y="2297834"/>
                </a:lnTo>
                <a:lnTo>
                  <a:pt x="0" y="2297834"/>
                </a:lnTo>
                <a:lnTo>
                  <a:pt x="0" y="0"/>
                </a:lnTo>
                <a:close/>
              </a:path>
            </a:pathLst>
          </a:custGeom>
          <a:blipFill>
            <a:blip r:embed="rId5"/>
            <a:stretch>
              <a:fillRect l="-6744" t="-79730" r="0" b="-7096"/>
            </a:stretch>
          </a:blipFill>
        </p:spPr>
      </p:sp>
      <p:sp>
        <p:nvSpPr>
          <p:cNvPr name="Freeform 5" id="5"/>
          <p:cNvSpPr/>
          <p:nvPr/>
        </p:nvSpPr>
        <p:spPr>
          <a:xfrm flipH="false" flipV="false" rot="0">
            <a:off x="1606092" y="1259548"/>
            <a:ext cx="15653208" cy="7767905"/>
          </a:xfrm>
          <a:custGeom>
            <a:avLst/>
            <a:gdLst/>
            <a:ahLst/>
            <a:cxnLst/>
            <a:rect r="r" b="b" t="t" l="l"/>
            <a:pathLst>
              <a:path h="7767905" w="15653208">
                <a:moveTo>
                  <a:pt x="0" y="0"/>
                </a:moveTo>
                <a:lnTo>
                  <a:pt x="15653208" y="0"/>
                </a:lnTo>
                <a:lnTo>
                  <a:pt x="15653208" y="7767904"/>
                </a:lnTo>
                <a:lnTo>
                  <a:pt x="0" y="7767904"/>
                </a:lnTo>
                <a:lnTo>
                  <a:pt x="0" y="0"/>
                </a:lnTo>
                <a:close/>
              </a:path>
            </a:pathLst>
          </a:custGeom>
          <a:blipFill>
            <a:blip r:embed="rId6"/>
            <a:stretch>
              <a:fillRect l="0" t="0" r="0" b="0"/>
            </a:stretch>
          </a:blipFill>
        </p:spPr>
      </p:sp>
      <p:sp>
        <p:nvSpPr>
          <p:cNvPr name="TextBox 6" id="6"/>
          <p:cNvSpPr txBox="true"/>
          <p:nvPr/>
        </p:nvSpPr>
        <p:spPr>
          <a:xfrm rot="0">
            <a:off x="769838" y="429342"/>
            <a:ext cx="4416013" cy="1196072"/>
          </a:xfrm>
          <a:prstGeom prst="rect">
            <a:avLst/>
          </a:prstGeom>
        </p:spPr>
        <p:txBody>
          <a:bodyPr anchor="t" rtlCol="false" tIns="0" lIns="0" bIns="0" rIns="0">
            <a:spAutoFit/>
          </a:bodyPr>
          <a:lstStyle/>
          <a:p>
            <a:pPr algn="l">
              <a:lnSpc>
                <a:spcPts val="7920"/>
              </a:lnSpc>
            </a:pPr>
            <a:r>
              <a:rPr lang="en-US" sz="6600">
                <a:solidFill>
                  <a:srgbClr val="FFFFFF"/>
                </a:solidFill>
                <a:latin typeface="Impact"/>
                <a:ea typeface="Impact"/>
                <a:cs typeface="Impact"/>
                <a:sym typeface="Impact"/>
              </a:rPr>
              <a:t>DE METHODE</a:t>
            </a:r>
          </a:p>
        </p:txBody>
      </p:sp>
      <p:sp>
        <p:nvSpPr>
          <p:cNvPr name="Freeform 7" id="7"/>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grpSp>
        <p:nvGrpSpPr>
          <p:cNvPr name="Group 4" id="4"/>
          <p:cNvGrpSpPr/>
          <p:nvPr/>
        </p:nvGrpSpPr>
        <p:grpSpPr>
          <a:xfrm rot="0">
            <a:off x="972000" y="904785"/>
            <a:ext cx="14859000" cy="1067623"/>
            <a:chOff x="0" y="0"/>
            <a:chExt cx="19812000" cy="1423497"/>
          </a:xfrm>
        </p:grpSpPr>
        <p:sp>
          <p:nvSpPr>
            <p:cNvPr name="Freeform 5" id="5"/>
            <p:cNvSpPr/>
            <p:nvPr/>
          </p:nvSpPr>
          <p:spPr>
            <a:xfrm flipH="false" flipV="false" rot="0">
              <a:off x="0" y="0"/>
              <a:ext cx="19812000" cy="1423497"/>
            </a:xfrm>
            <a:custGeom>
              <a:avLst/>
              <a:gdLst/>
              <a:ahLst/>
              <a:cxnLst/>
              <a:rect r="r" b="b" t="t" l="l"/>
              <a:pathLst>
                <a:path h="1423497" w="19812000">
                  <a:moveTo>
                    <a:pt x="0" y="0"/>
                  </a:moveTo>
                  <a:lnTo>
                    <a:pt x="19812000" y="0"/>
                  </a:lnTo>
                  <a:lnTo>
                    <a:pt x="19812000" y="1423497"/>
                  </a:lnTo>
                  <a:lnTo>
                    <a:pt x="0" y="1423497"/>
                  </a:lnTo>
                  <a:close/>
                </a:path>
              </a:pathLst>
            </a:custGeom>
            <a:solidFill>
              <a:srgbClr val="000000">
                <a:alpha val="0"/>
              </a:srgbClr>
            </a:solidFill>
          </p:spPr>
        </p:sp>
        <p:sp>
          <p:nvSpPr>
            <p:cNvPr name="TextBox 6" id="6"/>
            <p:cNvSpPr txBox="true"/>
            <p:nvPr/>
          </p:nvSpPr>
          <p:spPr>
            <a:xfrm>
              <a:off x="0" y="-57150"/>
              <a:ext cx="19812000" cy="1480647"/>
            </a:xfrm>
            <a:prstGeom prst="rect">
              <a:avLst/>
            </a:prstGeom>
          </p:spPr>
          <p:txBody>
            <a:bodyPr anchor="ctr" rtlCol="false" tIns="0" lIns="0" bIns="0" rIns="0"/>
            <a:lstStyle/>
            <a:p>
              <a:pPr algn="l">
                <a:lnSpc>
                  <a:spcPts val="6415"/>
                </a:lnSpc>
              </a:pPr>
              <a:r>
                <a:rPr lang="en-US" sz="5940">
                  <a:solidFill>
                    <a:srgbClr val="14B2A8"/>
                  </a:solidFill>
                  <a:latin typeface="Impact"/>
                  <a:ea typeface="Impact"/>
                  <a:cs typeface="Impact"/>
                  <a:sym typeface="Impact"/>
                </a:rPr>
                <a:t>5 SEIZOENEN MEER BOMEN NU</a:t>
              </a:r>
            </a:p>
          </p:txBody>
        </p:sp>
      </p:grpSp>
      <p:sp>
        <p:nvSpPr>
          <p:cNvPr name="Freeform 7" id="7"/>
          <p:cNvSpPr/>
          <p:nvPr/>
        </p:nvSpPr>
        <p:spPr>
          <a:xfrm flipH="false" flipV="false" rot="0">
            <a:off x="15922286" y="8214351"/>
            <a:ext cx="2370069" cy="2067538"/>
          </a:xfrm>
          <a:custGeom>
            <a:avLst/>
            <a:gdLst/>
            <a:ahLst/>
            <a:cxnLst/>
            <a:rect r="r" b="b" t="t" l="l"/>
            <a:pathLst>
              <a:path h="2067538" w="2370069">
                <a:moveTo>
                  <a:pt x="0" y="0"/>
                </a:moveTo>
                <a:lnTo>
                  <a:pt x="2370068" y="0"/>
                </a:lnTo>
                <a:lnTo>
                  <a:pt x="2370068" y="2067539"/>
                </a:lnTo>
                <a:lnTo>
                  <a:pt x="0" y="2067539"/>
                </a:lnTo>
                <a:lnTo>
                  <a:pt x="0" y="0"/>
                </a:lnTo>
                <a:close/>
              </a:path>
            </a:pathLst>
          </a:custGeom>
          <a:blipFill>
            <a:blip r:embed="rId7"/>
            <a:stretch>
              <a:fillRect l="0" t="-203" r="0" b="-203"/>
            </a:stretch>
          </a:blipFill>
        </p:spPr>
      </p:sp>
      <p:grpSp>
        <p:nvGrpSpPr>
          <p:cNvPr name="Group 8" id="8"/>
          <p:cNvGrpSpPr/>
          <p:nvPr/>
        </p:nvGrpSpPr>
        <p:grpSpPr>
          <a:xfrm rot="0">
            <a:off x="12427547" y="216552"/>
            <a:ext cx="5669953" cy="5669953"/>
            <a:chOff x="0" y="0"/>
            <a:chExt cx="812800" cy="812800"/>
          </a:xfrm>
        </p:grpSpPr>
        <p:sp>
          <p:nvSpPr>
            <p:cNvPr name="Freeform 9" id="9"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8704" t="-11742" r="0" b="-2138"/>
              </a:stretch>
            </a:blipFill>
          </p:spPr>
        </p:sp>
      </p:grpSp>
      <p:grpSp>
        <p:nvGrpSpPr>
          <p:cNvPr name="Group 10" id="10"/>
          <p:cNvGrpSpPr/>
          <p:nvPr/>
        </p:nvGrpSpPr>
        <p:grpSpPr>
          <a:xfrm rot="0">
            <a:off x="9115236" y="3051529"/>
            <a:ext cx="5246370" cy="5246370"/>
            <a:chOff x="0" y="0"/>
            <a:chExt cx="812800" cy="812800"/>
          </a:xfrm>
        </p:grpSpPr>
        <p:sp>
          <p:nvSpPr>
            <p:cNvPr name="Freeform 11" id="11"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0349" t="0" r="-4" b="0"/>
              </a:stretch>
            </a:blipFill>
          </p:spPr>
        </p:sp>
      </p:grpSp>
      <p:grpSp>
        <p:nvGrpSpPr>
          <p:cNvPr name="Group 12" id="12"/>
          <p:cNvGrpSpPr/>
          <p:nvPr/>
        </p:nvGrpSpPr>
        <p:grpSpPr>
          <a:xfrm rot="0">
            <a:off x="12772038" y="5238937"/>
            <a:ext cx="6117924" cy="6117924"/>
            <a:chOff x="0" y="0"/>
            <a:chExt cx="812800" cy="812800"/>
          </a:xfrm>
        </p:grpSpPr>
        <p:sp>
          <p:nvSpPr>
            <p:cNvPr name="Freeform 13" id="13" descr="Afbeelding met kaart  Automatisch gegenereerde beschrijving"/>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6539" r="0" b="0"/>
              </a:stretch>
            </a:blipFill>
          </p:spPr>
        </p:sp>
      </p:grpSp>
      <p:sp>
        <p:nvSpPr>
          <p:cNvPr name="TextBox 14" id="14"/>
          <p:cNvSpPr txBox="true"/>
          <p:nvPr/>
        </p:nvSpPr>
        <p:spPr>
          <a:xfrm rot="0">
            <a:off x="1034865" y="2515887"/>
            <a:ext cx="7718421" cy="6328410"/>
          </a:xfrm>
          <a:prstGeom prst="rect">
            <a:avLst/>
          </a:prstGeom>
        </p:spPr>
        <p:txBody>
          <a:bodyPr anchor="t" rtlCol="false" tIns="0" lIns="0" bIns="0" rIns="0">
            <a:spAutoFit/>
          </a:bodyPr>
          <a:lstStyle/>
          <a:p>
            <a:pPr algn="l" marL="542925" indent="-271462" lvl="1">
              <a:lnSpc>
                <a:spcPts val="4170"/>
              </a:lnSpc>
              <a:buFont typeface="Arial"/>
              <a:buChar char="•"/>
            </a:pPr>
            <a:r>
              <a:rPr lang="en-US" sz="3000">
                <a:solidFill>
                  <a:srgbClr val="000000"/>
                </a:solidFill>
                <a:latin typeface="Arial"/>
                <a:ea typeface="Arial"/>
                <a:cs typeface="Arial"/>
                <a:sym typeface="Arial"/>
              </a:rPr>
              <a:t>2,5 miljoen bomen verplant in 5 seizoenen</a:t>
            </a:r>
          </a:p>
          <a:p>
            <a:pPr algn="l" marL="1228725" indent="-409575" lvl="2">
              <a:lnSpc>
                <a:spcPts val="4170"/>
              </a:lnSpc>
              <a:buFont typeface="Arial"/>
              <a:buChar char="⚬"/>
            </a:pPr>
            <a:r>
              <a:rPr lang="en-US" sz="3000">
                <a:solidFill>
                  <a:srgbClr val="001E2E"/>
                </a:solidFill>
                <a:latin typeface="Arial"/>
                <a:ea typeface="Arial"/>
                <a:cs typeface="Arial"/>
                <a:sym typeface="Arial"/>
              </a:rPr>
              <a:t>Zaailingen</a:t>
            </a:r>
          </a:p>
          <a:p>
            <a:pPr algn="l" marL="1228725" indent="-409575" lvl="2">
              <a:lnSpc>
                <a:spcPts val="4170"/>
              </a:lnSpc>
              <a:buFont typeface="Arial"/>
              <a:buChar char="⚬"/>
            </a:pPr>
            <a:r>
              <a:rPr lang="en-US" sz="3000">
                <a:solidFill>
                  <a:srgbClr val="001E2E"/>
                </a:solidFill>
                <a:latin typeface="Arial"/>
                <a:ea typeface="Arial"/>
                <a:cs typeface="Arial"/>
                <a:sym typeface="Arial"/>
              </a:rPr>
              <a:t>Stekken</a:t>
            </a:r>
          </a:p>
          <a:p>
            <a:pPr algn="l" marL="1228725" indent="-409575" lvl="2">
              <a:lnSpc>
                <a:spcPts val="4170"/>
              </a:lnSpc>
              <a:buFont typeface="Arial"/>
              <a:buChar char="⚬"/>
            </a:pPr>
            <a:r>
              <a:rPr lang="en-US" sz="3000">
                <a:solidFill>
                  <a:srgbClr val="001E2E"/>
                </a:solidFill>
                <a:latin typeface="Arial"/>
                <a:ea typeface="Arial"/>
                <a:cs typeface="Arial"/>
                <a:sym typeface="Arial"/>
              </a:rPr>
              <a:t>Kweekoverschot</a:t>
            </a:r>
          </a:p>
          <a:p>
            <a:pPr algn="l" marL="542925" indent="-271462" lvl="1">
              <a:lnSpc>
                <a:spcPts val="4170"/>
              </a:lnSpc>
              <a:buFont typeface="Arial"/>
              <a:buChar char="•"/>
            </a:pPr>
            <a:r>
              <a:rPr lang="en-US" sz="3000">
                <a:solidFill>
                  <a:srgbClr val="001E2E"/>
                </a:solidFill>
                <a:latin typeface="Arial"/>
                <a:ea typeface="Arial"/>
                <a:cs typeface="Arial"/>
                <a:sym typeface="Arial"/>
              </a:rPr>
              <a:t>Slagingspercentage: tussen 70 en 80%</a:t>
            </a:r>
          </a:p>
          <a:p>
            <a:pPr algn="l" marL="542925" indent="-271462" lvl="1">
              <a:lnSpc>
                <a:spcPts val="4170"/>
              </a:lnSpc>
              <a:buFont typeface="Arial"/>
              <a:buChar char="•"/>
            </a:pPr>
            <a:r>
              <a:rPr lang="en-US" sz="3000">
                <a:solidFill>
                  <a:srgbClr val="000000"/>
                </a:solidFill>
                <a:latin typeface="Arial"/>
                <a:ea typeface="Arial"/>
                <a:cs typeface="Arial"/>
                <a:sym typeface="Arial"/>
              </a:rPr>
              <a:t>Circa 5.000 </a:t>
            </a:r>
            <a:r>
              <a:rPr lang="en-US" sz="3000">
                <a:solidFill>
                  <a:srgbClr val="001E2E"/>
                </a:solidFill>
                <a:latin typeface="Arial"/>
                <a:ea typeface="Arial"/>
                <a:cs typeface="Arial"/>
                <a:sym typeface="Arial"/>
              </a:rPr>
              <a:t>oogst-, uitdeel- en plantevents </a:t>
            </a:r>
          </a:p>
          <a:p>
            <a:pPr algn="l" marL="542925" indent="-271462" lvl="1">
              <a:lnSpc>
                <a:spcPts val="4170"/>
              </a:lnSpc>
            </a:pPr>
            <a:r>
              <a:rPr lang="en-US" sz="3000">
                <a:solidFill>
                  <a:srgbClr val="001E2E"/>
                </a:solidFill>
                <a:latin typeface="Arial"/>
                <a:ea typeface="Arial"/>
                <a:cs typeface="Arial"/>
                <a:sym typeface="Arial"/>
              </a:rPr>
              <a:t>door het hele land</a:t>
            </a:r>
          </a:p>
          <a:p>
            <a:pPr algn="l" marL="542925" indent="-271462" lvl="1">
              <a:lnSpc>
                <a:spcPts val="4170"/>
              </a:lnSpc>
              <a:buFont typeface="Arial"/>
              <a:buChar char="•"/>
            </a:pPr>
            <a:r>
              <a:rPr lang="en-US" sz="3000">
                <a:solidFill>
                  <a:srgbClr val="001E2E"/>
                </a:solidFill>
                <a:latin typeface="Arial"/>
                <a:ea typeface="Arial"/>
                <a:cs typeface="Arial"/>
                <a:sym typeface="Arial"/>
              </a:rPr>
              <a:t>Meer dan 31.000 deelnemers</a:t>
            </a:r>
          </a:p>
          <a:p>
            <a:pPr algn="l" marL="542925" indent="-271462" lvl="1">
              <a:lnSpc>
                <a:spcPts val="4170"/>
              </a:lnSpc>
              <a:buFont typeface="Arial"/>
              <a:buChar char="•"/>
            </a:pPr>
            <a:r>
              <a:rPr lang="en-US" sz="3000">
                <a:solidFill>
                  <a:srgbClr val="001E2E"/>
                </a:solidFill>
                <a:latin typeface="Arial"/>
                <a:ea typeface="Arial"/>
                <a:cs typeface="Arial"/>
                <a:sym typeface="Arial"/>
              </a:rPr>
              <a:t>Online database (Bomenplanner) + App</a:t>
            </a:r>
          </a:p>
          <a:p>
            <a:pPr algn="l" marL="542925" indent="-271462" lvl="1">
              <a:lnSpc>
                <a:spcPts val="4170"/>
              </a:lnSpc>
              <a:buFont typeface="Arial"/>
              <a:buChar char="•"/>
            </a:pPr>
            <a:r>
              <a:rPr lang="en-US" sz="3000">
                <a:solidFill>
                  <a:srgbClr val="000000"/>
                </a:solidFill>
                <a:latin typeface="Arial"/>
                <a:ea typeface="Arial"/>
                <a:cs typeface="Arial"/>
                <a:sym typeface="Arial"/>
              </a:rPr>
              <a:t>Bomenvinder</a:t>
            </a:r>
          </a:p>
          <a:p>
            <a:pPr algn="l" marL="542925" indent="-271462" lvl="1">
              <a:lnSpc>
                <a:spcPts val="4170"/>
              </a:lnSpc>
              <a:buFont typeface="Arial"/>
              <a:buChar char="•"/>
            </a:pPr>
            <a:r>
              <a:rPr lang="en-US" sz="3000">
                <a:solidFill>
                  <a:srgbClr val="001E2E"/>
                </a:solidFill>
                <a:latin typeface="Arial"/>
                <a:ea typeface="Arial"/>
                <a:cs typeface="Arial"/>
                <a:sym typeface="Arial"/>
              </a:rPr>
              <a:t>Duitsland, VK en Frankrijk doen ook mee</a:t>
            </a:r>
          </a:p>
          <a:p>
            <a:pPr algn="l" marL="542925" indent="-271462" lvl="1">
              <a:lnSpc>
                <a:spcPts val="417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l="0" t="-841" r="0" b="-841"/>
            </a:stretch>
          </a:blipFill>
        </p:spPr>
      </p:sp>
      <p:grpSp>
        <p:nvGrpSpPr>
          <p:cNvPr name="Group 4" id="4"/>
          <p:cNvGrpSpPr/>
          <p:nvPr/>
        </p:nvGrpSpPr>
        <p:grpSpPr>
          <a:xfrm rot="0">
            <a:off x="972000" y="800101"/>
            <a:ext cx="6306624" cy="1191539"/>
            <a:chOff x="0" y="0"/>
            <a:chExt cx="8408832" cy="1588719"/>
          </a:xfrm>
        </p:grpSpPr>
        <p:sp>
          <p:nvSpPr>
            <p:cNvPr name="Freeform 5" id="5"/>
            <p:cNvSpPr/>
            <p:nvPr/>
          </p:nvSpPr>
          <p:spPr>
            <a:xfrm flipH="false" flipV="false" rot="0">
              <a:off x="0" y="0"/>
              <a:ext cx="8408832" cy="1588719"/>
            </a:xfrm>
            <a:custGeom>
              <a:avLst/>
              <a:gdLst/>
              <a:ahLst/>
              <a:cxnLst/>
              <a:rect r="r" b="b" t="t" l="l"/>
              <a:pathLst>
                <a:path h="1588719" w="8408832">
                  <a:moveTo>
                    <a:pt x="0" y="0"/>
                  </a:moveTo>
                  <a:lnTo>
                    <a:pt x="8408832" y="0"/>
                  </a:lnTo>
                  <a:lnTo>
                    <a:pt x="8408832" y="1588719"/>
                  </a:lnTo>
                  <a:lnTo>
                    <a:pt x="0" y="1588719"/>
                  </a:lnTo>
                  <a:close/>
                </a:path>
              </a:pathLst>
            </a:custGeom>
            <a:solidFill>
              <a:srgbClr val="000000">
                <a:alpha val="0"/>
              </a:srgbClr>
            </a:solidFill>
          </p:spPr>
        </p:sp>
        <p:sp>
          <p:nvSpPr>
            <p:cNvPr name="TextBox 6" id="6"/>
            <p:cNvSpPr txBox="true"/>
            <p:nvPr/>
          </p:nvSpPr>
          <p:spPr>
            <a:xfrm>
              <a:off x="0" y="-57150"/>
              <a:ext cx="8408832" cy="1645869"/>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HOE DOEN WE DIT?</a:t>
              </a:r>
            </a:p>
          </p:txBody>
        </p:sp>
      </p:grpSp>
      <p:grpSp>
        <p:nvGrpSpPr>
          <p:cNvPr name="Group 7" id="7"/>
          <p:cNvGrpSpPr>
            <a:grpSpLocks noChangeAspect="true"/>
          </p:cNvGrpSpPr>
          <p:nvPr/>
        </p:nvGrpSpPr>
        <p:grpSpPr>
          <a:xfrm rot="0">
            <a:off x="10645341" y="0"/>
            <a:ext cx="10637165" cy="10493163"/>
            <a:chOff x="0" y="0"/>
            <a:chExt cx="2434438" cy="2401481"/>
          </a:xfrm>
        </p:grpSpPr>
        <p:sp>
          <p:nvSpPr>
            <p:cNvPr name="Freeform 8" id="8"/>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6"/>
              <a:stretch>
                <a:fillRect l="-45794" t="-21269" r="-33642" b="0"/>
              </a:stretch>
            </a:blipFill>
          </p:spPr>
        </p:sp>
      </p:grpSp>
      <p:sp>
        <p:nvSpPr>
          <p:cNvPr name="TextBox 9" id="9"/>
          <p:cNvSpPr txBox="true"/>
          <p:nvPr/>
        </p:nvSpPr>
        <p:spPr>
          <a:xfrm rot="0">
            <a:off x="1063440" y="2574276"/>
            <a:ext cx="9295444" cy="48482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1E2E"/>
                </a:solidFill>
                <a:latin typeface="Arial"/>
                <a:ea typeface="Arial"/>
                <a:cs typeface="Arial"/>
                <a:sym typeface="Arial"/>
              </a:rPr>
              <a:t>Met heel veel vrijwilligers (iedereen kan meedoen!)</a:t>
            </a:r>
          </a:p>
          <a:p>
            <a:pPr algn="l" marL="542925" indent="-271462" lvl="1">
              <a:lnSpc>
                <a:spcPts val="4200"/>
              </a:lnSpc>
              <a:buFont typeface="Arial"/>
              <a:buChar char="•"/>
            </a:pPr>
            <a:r>
              <a:rPr lang="en-US" sz="3000">
                <a:solidFill>
                  <a:srgbClr val="001E2E"/>
                </a:solidFill>
                <a:latin typeface="Arial"/>
                <a:ea typeface="Arial"/>
                <a:cs typeface="Arial"/>
                <a:sym typeface="Arial"/>
              </a:rPr>
              <a:t>Met een betaalde regio-coördinator per provincie/gemeente</a:t>
            </a:r>
          </a:p>
          <a:p>
            <a:pPr algn="l" marL="542925" indent="-271462" lvl="1">
              <a:lnSpc>
                <a:spcPts val="4200"/>
              </a:lnSpc>
              <a:buFont typeface="Arial"/>
              <a:buChar char="•"/>
            </a:pPr>
            <a:r>
              <a:rPr lang="en-US" sz="3000">
                <a:solidFill>
                  <a:srgbClr val="001E2E"/>
                </a:solidFill>
                <a:latin typeface="Arial"/>
                <a:ea typeface="Arial"/>
                <a:cs typeface="Arial"/>
                <a:sym typeface="Arial"/>
              </a:rPr>
              <a:t>Met een landelijk team </a:t>
            </a:r>
          </a:p>
          <a:p>
            <a:pPr algn="l" marL="542925" indent="-271462" lvl="1">
              <a:lnSpc>
                <a:spcPts val="4200"/>
              </a:lnSpc>
              <a:buFont typeface="Arial"/>
              <a:buChar char="•"/>
            </a:pPr>
            <a:r>
              <a:rPr lang="en-US" sz="3000">
                <a:solidFill>
                  <a:srgbClr val="001E2E"/>
                </a:solidFill>
                <a:latin typeface="Arial"/>
                <a:ea typeface="Arial"/>
                <a:cs typeface="Arial"/>
                <a:sym typeface="Arial"/>
              </a:rPr>
              <a:t>Door de zaailingen gratis weg te geven aan iedereen die wil planten</a:t>
            </a:r>
          </a:p>
          <a:p>
            <a:pPr algn="l" marL="542925" indent="-271462" lvl="1">
              <a:lnSpc>
                <a:spcPts val="4200"/>
              </a:lnSpc>
              <a:buFont typeface="Arial"/>
              <a:buChar char="•"/>
            </a:pPr>
            <a:r>
              <a:rPr lang="en-US" sz="3000">
                <a:solidFill>
                  <a:srgbClr val="001E2E"/>
                </a:solidFill>
                <a:latin typeface="Arial"/>
                <a:ea typeface="Arial"/>
                <a:cs typeface="Arial"/>
                <a:sym typeface="Arial"/>
              </a:rPr>
              <a:t>Middels de Bomenplanner (app)</a:t>
            </a:r>
          </a:p>
          <a:p>
            <a:pPr algn="l" marL="542925" indent="-271462" lvl="1">
              <a:lnSpc>
                <a:spcPts val="4200"/>
              </a:lnSpc>
              <a:buFont typeface="Arial"/>
              <a:buChar char="•"/>
            </a:pPr>
            <a:r>
              <a:rPr lang="en-US" sz="3000">
                <a:solidFill>
                  <a:srgbClr val="001E2E"/>
                </a:solidFill>
                <a:latin typeface="Arial"/>
                <a:ea typeface="Arial"/>
                <a:cs typeface="Arial"/>
                <a:sym typeface="Arial"/>
              </a:rPr>
              <a:t>Geen ingewikkelde contracten</a:t>
            </a:r>
          </a:p>
          <a:p>
            <a:pPr algn="l" marL="542925" indent="-271462" lvl="1">
              <a:lnSpc>
                <a:spcPts val="4200"/>
              </a:lnSpc>
            </a:pPr>
          </a:p>
        </p:txBody>
      </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7"/>
            <a:stretch>
              <a:fillRect l="0" t="0" r="0" b="0"/>
            </a:stretch>
          </a:blipFill>
        </p:spPr>
      </p:sp>
      <p:sp>
        <p:nvSpPr>
          <p:cNvPr name="Freeform 11" id="11"/>
          <p:cNvSpPr/>
          <p:nvPr/>
        </p:nvSpPr>
        <p:spPr>
          <a:xfrm flipH="false" flipV="false" rot="0">
            <a:off x="7733437" y="6020478"/>
            <a:ext cx="2783027" cy="4174540"/>
          </a:xfrm>
          <a:custGeom>
            <a:avLst/>
            <a:gdLst/>
            <a:ahLst/>
            <a:cxnLst/>
            <a:rect r="r" b="b" t="t" l="l"/>
            <a:pathLst>
              <a:path h="4174540" w="2783027">
                <a:moveTo>
                  <a:pt x="0" y="0"/>
                </a:moveTo>
                <a:lnTo>
                  <a:pt x="2783026" y="0"/>
                </a:lnTo>
                <a:lnTo>
                  <a:pt x="2783026" y="4174540"/>
                </a:lnTo>
                <a:lnTo>
                  <a:pt x="0" y="4174540"/>
                </a:lnTo>
                <a:lnTo>
                  <a:pt x="0" y="0"/>
                </a:lnTo>
                <a:close/>
              </a:path>
            </a:pathLst>
          </a:custGeom>
          <a:blipFill>
            <a:blip r:embed="rId8"/>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l="0" t="-56" r="0" b="-56"/>
            </a:stretch>
          </a:blipFill>
        </p:spPr>
      </p:sp>
      <p:grpSp>
        <p:nvGrpSpPr>
          <p:cNvPr name="Group 3" id="3"/>
          <p:cNvGrpSpPr/>
          <p:nvPr/>
        </p:nvGrpSpPr>
        <p:grpSpPr>
          <a:xfrm rot="0">
            <a:off x="972000" y="269189"/>
            <a:ext cx="14859000" cy="2073234"/>
            <a:chOff x="0" y="0"/>
            <a:chExt cx="19812000" cy="2764312"/>
          </a:xfrm>
        </p:grpSpPr>
        <p:sp>
          <p:nvSpPr>
            <p:cNvPr name="Freeform 4" id="4"/>
            <p:cNvSpPr/>
            <p:nvPr/>
          </p:nvSpPr>
          <p:spPr>
            <a:xfrm flipH="false" flipV="false" rot="0">
              <a:off x="0" y="0"/>
              <a:ext cx="19812000" cy="2764312"/>
            </a:xfrm>
            <a:custGeom>
              <a:avLst/>
              <a:gdLst/>
              <a:ahLst/>
              <a:cxnLst/>
              <a:rect r="r" b="b" t="t" l="l"/>
              <a:pathLst>
                <a:path h="2764312" w="19812000">
                  <a:moveTo>
                    <a:pt x="0" y="0"/>
                  </a:moveTo>
                  <a:lnTo>
                    <a:pt x="19812000" y="0"/>
                  </a:lnTo>
                  <a:lnTo>
                    <a:pt x="19812000" y="2764312"/>
                  </a:lnTo>
                  <a:lnTo>
                    <a:pt x="0" y="2764312"/>
                  </a:lnTo>
                  <a:close/>
                </a:path>
              </a:pathLst>
            </a:custGeom>
            <a:solidFill>
              <a:srgbClr val="000000">
                <a:alpha val="0"/>
              </a:srgbClr>
            </a:solidFill>
          </p:spPr>
        </p:sp>
        <p:sp>
          <p:nvSpPr>
            <p:cNvPr name="TextBox 5" id="5"/>
            <p:cNvSpPr txBox="true"/>
            <p:nvPr/>
          </p:nvSpPr>
          <p:spPr>
            <a:xfrm>
              <a:off x="0" y="-57150"/>
              <a:ext cx="19812000" cy="2821462"/>
            </a:xfrm>
            <a:prstGeom prst="rect">
              <a:avLst/>
            </a:prstGeom>
          </p:spPr>
          <p:txBody>
            <a:bodyPr anchor="ctr" rtlCol="false" tIns="0" lIns="0" bIns="0" rIns="0"/>
            <a:lstStyle/>
            <a:p>
              <a:pPr algn="l">
                <a:lnSpc>
                  <a:spcPts val="7128"/>
                </a:lnSpc>
              </a:pPr>
              <a:r>
                <a:rPr lang="en-US" sz="6600">
                  <a:solidFill>
                    <a:srgbClr val="F49D2E"/>
                  </a:solidFill>
                  <a:latin typeface="Impact"/>
                  <a:ea typeface="Impact"/>
                  <a:cs typeface="Impact"/>
                  <a:sym typeface="Impact"/>
                </a:rPr>
                <a:t>CIRCULAIR GROENBEHEER: EEN WIN-WIN!</a:t>
              </a:r>
            </a:p>
          </p:txBody>
        </p:sp>
      </p:grpSp>
      <p:sp>
        <p:nvSpPr>
          <p:cNvPr name="TextBox 6" id="6"/>
          <p:cNvSpPr txBox="true"/>
          <p:nvPr/>
        </p:nvSpPr>
        <p:spPr>
          <a:xfrm rot="0">
            <a:off x="1063440" y="2590654"/>
            <a:ext cx="14676120" cy="6924675"/>
          </a:xfrm>
          <a:prstGeom prst="rect">
            <a:avLst/>
          </a:prstGeom>
        </p:spPr>
        <p:txBody>
          <a:bodyPr anchor="t" rtlCol="false" tIns="0" lIns="0" bIns="0" rIns="0">
            <a:spAutoFit/>
          </a:bodyPr>
          <a:lstStyle/>
          <a:p>
            <a:pPr algn="l" marL="542925" indent="-271462" lvl="1">
              <a:lnSpc>
                <a:spcPts val="3600"/>
              </a:lnSpc>
              <a:buFont typeface="Arial"/>
              <a:buChar char="•"/>
            </a:pPr>
            <a:r>
              <a:rPr lang="en-US" b="true" sz="3000">
                <a:solidFill>
                  <a:srgbClr val="000000"/>
                </a:solidFill>
                <a:latin typeface="Arial Bold"/>
                <a:ea typeface="Arial Bold"/>
                <a:cs typeface="Arial Bold"/>
                <a:sym typeface="Arial Bold"/>
              </a:rPr>
              <a:t>We halen ongewenste soorten weg uit een gebied </a:t>
            </a:r>
          </a:p>
          <a:p>
            <a:pPr algn="l" marL="542925" indent="-271462" lvl="1">
              <a:lnSpc>
                <a:spcPts val="3600"/>
              </a:lnSpc>
            </a:pPr>
            <a:r>
              <a:rPr lang="en-US" sz="3000">
                <a:solidFill>
                  <a:srgbClr val="000000"/>
                </a:solidFill>
                <a:latin typeface="Arial"/>
                <a:ea typeface="Arial"/>
                <a:cs typeface="Arial"/>
                <a:sym typeface="Arial"/>
              </a:rPr>
              <a:t>We gaan uit van het beheerplan van de terreinbeheerder. Plekken waar er heideontwikkeling is, binnen 1 meter van een wandelpad, sloopterreinen, dunnen van bepaalde soorten, poelen, etc. </a:t>
            </a:r>
          </a:p>
          <a:p>
            <a:pPr algn="l" marL="542925" indent="-271462" lvl="1">
              <a:lnSpc>
                <a:spcPts val="3600"/>
              </a:lnSpc>
            </a:pPr>
          </a:p>
          <a:p>
            <a:pPr algn="l" marL="542925" indent="-271462" lvl="1">
              <a:lnSpc>
                <a:spcPts val="3600"/>
              </a:lnSpc>
              <a:buFont typeface="Arial"/>
              <a:buChar char="•"/>
            </a:pPr>
            <a:r>
              <a:rPr lang="en-US" b="true" sz="3000">
                <a:solidFill>
                  <a:srgbClr val="000000"/>
                </a:solidFill>
                <a:latin typeface="Arial Bold"/>
                <a:ea typeface="Arial Bold"/>
                <a:cs typeface="Arial Bold"/>
                <a:sym typeface="Arial Bold"/>
              </a:rPr>
              <a:t>We focussen ons op het verplanten van inheemse soorten</a:t>
            </a:r>
          </a:p>
          <a:p>
            <a:pPr algn="l" marL="542925" indent="-271462" lvl="1">
              <a:lnSpc>
                <a:spcPts val="3600"/>
              </a:lnSpc>
            </a:pPr>
            <a:r>
              <a:rPr lang="en-US" sz="3000">
                <a:solidFill>
                  <a:srgbClr val="000000"/>
                </a:solidFill>
                <a:latin typeface="Arial"/>
                <a:ea typeface="Arial"/>
                <a:cs typeface="Arial"/>
                <a:sym typeface="Arial"/>
              </a:rPr>
              <a:t>Niet elke soort is even interessant voor ons. Hoe meer verschillende soorten we kunnen oogsten hoe beter. Maar we gaan uit van de win-win. We oogsten alles, maar delen niet alles uit. Zowel inheems als uitheems. We trekken ook invasieve exoten mee uit wanneer gewenst. </a:t>
            </a:r>
          </a:p>
          <a:p>
            <a:pPr algn="l" marL="542925" indent="-271462" lvl="1">
              <a:lnSpc>
                <a:spcPts val="3600"/>
              </a:lnSpc>
            </a:pPr>
          </a:p>
          <a:p>
            <a:pPr algn="l" marL="542925" indent="-271462" lvl="1">
              <a:lnSpc>
                <a:spcPts val="3600"/>
              </a:lnSpc>
              <a:buFont typeface="Arial"/>
              <a:buChar char="•"/>
            </a:pPr>
            <a:r>
              <a:rPr lang="en-US" b="true" sz="3000">
                <a:solidFill>
                  <a:srgbClr val="000000"/>
                </a:solidFill>
                <a:latin typeface="Arial Bold"/>
                <a:ea typeface="Arial Bold"/>
                <a:cs typeface="Arial Bold"/>
                <a:sym typeface="Arial Bold"/>
              </a:rPr>
              <a:t>We laten het gebied net zo mooi achter als we vonden</a:t>
            </a:r>
          </a:p>
          <a:p>
            <a:pPr algn="l" marL="542925" indent="-271462" lvl="1">
              <a:lnSpc>
                <a:spcPts val="3600"/>
              </a:lnSpc>
            </a:pPr>
            <a:r>
              <a:rPr lang="en-US" sz="3000">
                <a:solidFill>
                  <a:srgbClr val="000000"/>
                </a:solidFill>
                <a:latin typeface="Arial"/>
                <a:ea typeface="Arial"/>
                <a:cs typeface="Arial"/>
                <a:sym typeface="Arial"/>
              </a:rPr>
              <a:t>We oogsten met droge wortel, dus geen kuilen. We werken voorzichtig en laten geen afval achter. Al onze vrijwilligers willen iets moois doen voor de natuur.</a:t>
            </a:r>
          </a:p>
          <a:p>
            <a:pPr algn="l" marL="542925" indent="-271462" lvl="1">
              <a:lnSpc>
                <a:spcPts val="3600"/>
              </a:lnSpc>
            </a:pPr>
          </a:p>
        </p:txBody>
      </p:sp>
      <p:sp>
        <p:nvSpPr>
          <p:cNvPr name="Freeform 7" id="7"/>
          <p:cNvSpPr/>
          <p:nvPr/>
        </p:nvSpPr>
        <p:spPr>
          <a:xfrm flipH="false" flipV="false" rot="0">
            <a:off x="14511528" y="9189510"/>
            <a:ext cx="3413248" cy="682650"/>
          </a:xfrm>
          <a:custGeom>
            <a:avLst/>
            <a:gdLst/>
            <a:ahLst/>
            <a:cxnLst/>
            <a:rect r="r" b="b" t="t" l="l"/>
            <a:pathLst>
              <a:path h="682650" w="3413248">
                <a:moveTo>
                  <a:pt x="0" y="0"/>
                </a:moveTo>
                <a:lnTo>
                  <a:pt x="3413248" y="0"/>
                </a:lnTo>
                <a:lnTo>
                  <a:pt x="3413248" y="682650"/>
                </a:lnTo>
                <a:lnTo>
                  <a:pt x="0" y="6826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51226" y="-2077869"/>
            <a:ext cx="22118440" cy="12487701"/>
          </a:xfrm>
          <a:custGeom>
            <a:avLst/>
            <a:gdLst/>
            <a:ahLst/>
            <a:cxnLst/>
            <a:rect r="r" b="b" t="t" l="l"/>
            <a:pathLst>
              <a:path h="12487701" w="22118440">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l="0" t="-56" r="0" b="-56"/>
            </a:stretch>
          </a:blipFill>
        </p:spPr>
      </p:sp>
      <p:sp>
        <p:nvSpPr>
          <p:cNvPr name="Freeform 3" id="3"/>
          <p:cNvSpPr/>
          <p:nvPr/>
        </p:nvSpPr>
        <p:spPr>
          <a:xfrm flipH="false" flipV="false" rot="0">
            <a:off x="14547273" y="9299596"/>
            <a:ext cx="3341757" cy="514972"/>
          </a:xfrm>
          <a:custGeom>
            <a:avLst/>
            <a:gdLst/>
            <a:ahLst/>
            <a:cxnLst/>
            <a:rect r="r" b="b" t="t" l="l"/>
            <a:pathLst>
              <a:path h="514972" w="3341757">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l="0" t="-841" r="0" b="-841"/>
            </a:stretch>
          </a:blipFill>
        </p:spPr>
      </p:sp>
      <p:sp>
        <p:nvSpPr>
          <p:cNvPr name="TextBox 4" id="4"/>
          <p:cNvSpPr txBox="true"/>
          <p:nvPr/>
        </p:nvSpPr>
        <p:spPr>
          <a:xfrm rot="0">
            <a:off x="1145252" y="1986165"/>
            <a:ext cx="8959346" cy="6981825"/>
          </a:xfrm>
          <a:prstGeom prst="rect">
            <a:avLst/>
          </a:prstGeom>
        </p:spPr>
        <p:txBody>
          <a:bodyPr anchor="t" rtlCol="false" tIns="0" lIns="0" bIns="0" rIns="0">
            <a:spAutoFit/>
          </a:bodyPr>
          <a:lstStyle/>
          <a:p>
            <a:pPr algn="l" marL="542925" indent="-271462" lvl="1">
              <a:lnSpc>
                <a:spcPts val="4200"/>
              </a:lnSpc>
              <a:buFont typeface="Arial"/>
              <a:buChar char="•"/>
            </a:pPr>
            <a:r>
              <a:rPr lang="en-US" sz="3000">
                <a:solidFill>
                  <a:srgbClr val="000000"/>
                </a:solidFill>
                <a:latin typeface="Arial"/>
                <a:ea typeface="Arial"/>
                <a:cs typeface="Arial"/>
                <a:sym typeface="Arial"/>
              </a:rPr>
              <a:t>Natuurgebieden en stadsparken: uitdunnen, </a:t>
            </a:r>
          </a:p>
          <a:p>
            <a:pPr algn="l" marL="542925" indent="-271462" lvl="1">
              <a:lnSpc>
                <a:spcPts val="4200"/>
              </a:lnSpc>
            </a:pPr>
            <a:r>
              <a:rPr lang="en-US" sz="3000">
                <a:solidFill>
                  <a:srgbClr val="000000"/>
                </a:solidFill>
                <a:latin typeface="Arial"/>
                <a:ea typeface="Arial"/>
                <a:cs typeface="Arial"/>
                <a:sym typeface="Arial"/>
              </a:rPr>
              <a:t>opschot, te dicht bij pad, ongewenste soorten</a:t>
            </a:r>
          </a:p>
          <a:p>
            <a:pPr algn="l" marL="542925" indent="-271462" lvl="1">
              <a:lnSpc>
                <a:spcPts val="4200"/>
              </a:lnSpc>
              <a:buFont typeface="Arial"/>
              <a:buChar char="•"/>
            </a:pPr>
            <a:r>
              <a:rPr lang="en-US" sz="3000">
                <a:solidFill>
                  <a:srgbClr val="000000"/>
                </a:solidFill>
                <a:latin typeface="Arial"/>
                <a:ea typeface="Arial"/>
                <a:cs typeface="Arial"/>
                <a:sym typeface="Arial"/>
              </a:rPr>
              <a:t>G</a:t>
            </a:r>
            <a:r>
              <a:rPr lang="en-US" sz="3000">
                <a:solidFill>
                  <a:srgbClr val="000000"/>
                </a:solidFill>
                <a:latin typeface="Arial"/>
                <a:ea typeface="Arial"/>
                <a:cs typeface="Arial"/>
                <a:sym typeface="Arial"/>
              </a:rPr>
              <a:t>emeente groenbeheer, </a:t>
            </a:r>
          </a:p>
          <a:p>
            <a:pPr algn="l" marL="542925" indent="-271462" lvl="1">
              <a:lnSpc>
                <a:spcPts val="4200"/>
              </a:lnSpc>
            </a:pPr>
            <a:r>
              <a:rPr lang="en-US" sz="3000">
                <a:solidFill>
                  <a:srgbClr val="000000"/>
                </a:solidFill>
                <a:latin typeface="Arial"/>
                <a:ea typeface="Arial"/>
                <a:cs typeface="Arial"/>
                <a:sym typeface="Arial"/>
              </a:rPr>
              <a:t>Staatsbosbeheer, Landschappen, Struikroven, Natuurmonumenten</a:t>
            </a:r>
          </a:p>
          <a:p>
            <a:pPr algn="l" marL="542925" indent="-271462" lvl="1">
              <a:lnSpc>
                <a:spcPts val="4200"/>
              </a:lnSpc>
              <a:buFont typeface="Arial"/>
              <a:buChar char="•"/>
            </a:pPr>
            <a:r>
              <a:rPr lang="en-US" sz="3000">
                <a:solidFill>
                  <a:srgbClr val="000000"/>
                </a:solidFill>
                <a:latin typeface="Arial"/>
                <a:ea typeface="Arial"/>
                <a:cs typeface="Arial"/>
                <a:sym typeface="Arial"/>
              </a:rPr>
              <a:t>Landgoederen: helpen met achterstallig onderhoud</a:t>
            </a:r>
          </a:p>
          <a:p>
            <a:pPr algn="l" marL="542925" indent="-271462" lvl="1">
              <a:lnSpc>
                <a:spcPts val="4200"/>
              </a:lnSpc>
              <a:buFont typeface="Arial"/>
              <a:buChar char="•"/>
            </a:pPr>
            <a:r>
              <a:rPr lang="en-US" sz="3000">
                <a:solidFill>
                  <a:srgbClr val="000000"/>
                </a:solidFill>
                <a:latin typeface="Arial"/>
                <a:ea typeface="Arial"/>
                <a:cs typeface="Arial"/>
                <a:sym typeface="Arial"/>
              </a:rPr>
              <a:t>Achtertuinen:  doneer-een-zaailing</a:t>
            </a:r>
          </a:p>
          <a:p>
            <a:pPr algn="l" marL="542925" indent="-271462" lvl="1">
              <a:lnSpc>
                <a:spcPts val="4200"/>
              </a:lnSpc>
              <a:buFont typeface="Arial"/>
              <a:buChar char="•"/>
            </a:pPr>
            <a:r>
              <a:rPr lang="en-US" sz="3000">
                <a:solidFill>
                  <a:srgbClr val="000000"/>
                </a:solidFill>
                <a:latin typeface="Arial"/>
                <a:ea typeface="Arial"/>
                <a:cs typeface="Arial"/>
                <a:sym typeface="Arial"/>
              </a:rPr>
              <a:t>Bouwterreinen (braakliggend terrein)</a:t>
            </a:r>
          </a:p>
          <a:p>
            <a:pPr algn="l" marL="542925" indent="-271462" lvl="1">
              <a:lnSpc>
                <a:spcPts val="4200"/>
              </a:lnSpc>
              <a:buFont typeface="Arial"/>
              <a:buChar char="•"/>
            </a:pPr>
            <a:r>
              <a:rPr lang="en-US" sz="3000">
                <a:solidFill>
                  <a:srgbClr val="000000"/>
                </a:solidFill>
                <a:latin typeface="Arial"/>
                <a:ea typeface="Arial"/>
                <a:cs typeface="Arial"/>
                <a:sym typeface="Arial"/>
              </a:rPr>
              <a:t>Bungalowparken, campings</a:t>
            </a:r>
          </a:p>
          <a:p>
            <a:pPr algn="l" marL="542925" indent="-271462" lvl="1">
              <a:lnSpc>
                <a:spcPts val="4200"/>
              </a:lnSpc>
              <a:buFont typeface="Arial"/>
              <a:buChar char="•"/>
            </a:pPr>
            <a:r>
              <a:rPr lang="en-US" sz="3000">
                <a:solidFill>
                  <a:srgbClr val="000000"/>
                </a:solidFill>
                <a:latin typeface="Arial"/>
                <a:ea typeface="Arial"/>
                <a:cs typeface="Arial"/>
                <a:sym typeface="Arial"/>
              </a:rPr>
              <a:t>Wegbermen</a:t>
            </a:r>
          </a:p>
          <a:p>
            <a:pPr algn="l" marL="542925" indent="-271462" lvl="1">
              <a:lnSpc>
                <a:spcPts val="4200"/>
              </a:lnSpc>
              <a:buFont typeface="Arial"/>
              <a:buChar char="•"/>
            </a:pPr>
            <a:r>
              <a:rPr lang="en-US" sz="3000">
                <a:solidFill>
                  <a:srgbClr val="000000"/>
                </a:solidFill>
                <a:latin typeface="Arial"/>
                <a:ea typeface="Arial"/>
                <a:cs typeface="Arial"/>
                <a:sym typeface="Arial"/>
              </a:rPr>
              <a:t>Knotploegen</a:t>
            </a:r>
          </a:p>
          <a:p>
            <a:pPr algn="l" marL="542925" indent="-271462" lvl="1">
              <a:lnSpc>
                <a:spcPts val="4200"/>
              </a:lnSpc>
              <a:buFont typeface="Arial"/>
              <a:buChar char="•"/>
            </a:pPr>
            <a:r>
              <a:rPr lang="en-US" sz="3000">
                <a:solidFill>
                  <a:srgbClr val="000000"/>
                </a:solidFill>
                <a:latin typeface="Arial"/>
                <a:ea typeface="Arial"/>
                <a:cs typeface="Arial"/>
                <a:sym typeface="Arial"/>
              </a:rPr>
              <a:t>Restpartijen van kwekers</a:t>
            </a:r>
          </a:p>
        </p:txBody>
      </p:sp>
      <p:grpSp>
        <p:nvGrpSpPr>
          <p:cNvPr name="Group 5" id="5"/>
          <p:cNvGrpSpPr/>
          <p:nvPr/>
        </p:nvGrpSpPr>
        <p:grpSpPr>
          <a:xfrm rot="0">
            <a:off x="1040477" y="800102"/>
            <a:ext cx="8854261" cy="1186815"/>
            <a:chOff x="0" y="0"/>
            <a:chExt cx="11805682" cy="1582420"/>
          </a:xfrm>
        </p:grpSpPr>
        <p:sp>
          <p:nvSpPr>
            <p:cNvPr name="Freeform 6" id="6"/>
            <p:cNvSpPr/>
            <p:nvPr/>
          </p:nvSpPr>
          <p:spPr>
            <a:xfrm flipH="false" flipV="false" rot="0">
              <a:off x="0" y="0"/>
              <a:ext cx="11805682" cy="1582420"/>
            </a:xfrm>
            <a:custGeom>
              <a:avLst/>
              <a:gdLst/>
              <a:ahLst/>
              <a:cxnLst/>
              <a:rect r="r" b="b" t="t" l="l"/>
              <a:pathLst>
                <a:path h="1582420" w="11805682">
                  <a:moveTo>
                    <a:pt x="0" y="0"/>
                  </a:moveTo>
                  <a:lnTo>
                    <a:pt x="11805682" y="0"/>
                  </a:lnTo>
                  <a:lnTo>
                    <a:pt x="11805682" y="1582420"/>
                  </a:lnTo>
                  <a:lnTo>
                    <a:pt x="0" y="1582420"/>
                  </a:lnTo>
                  <a:close/>
                </a:path>
              </a:pathLst>
            </a:custGeom>
            <a:solidFill>
              <a:srgbClr val="000000">
                <a:alpha val="0"/>
              </a:srgbClr>
            </a:solidFill>
          </p:spPr>
        </p:sp>
        <p:sp>
          <p:nvSpPr>
            <p:cNvPr name="TextBox 7" id="7"/>
            <p:cNvSpPr txBox="true"/>
            <p:nvPr/>
          </p:nvSpPr>
          <p:spPr>
            <a:xfrm>
              <a:off x="0" y="9525"/>
              <a:ext cx="11805682" cy="1572895"/>
            </a:xfrm>
            <a:prstGeom prst="rect">
              <a:avLst/>
            </a:prstGeom>
          </p:spPr>
          <p:txBody>
            <a:bodyPr anchor="b" rtlCol="false" tIns="0" lIns="0" bIns="0" rIns="0"/>
            <a:lstStyle/>
            <a:p>
              <a:pPr algn="l">
                <a:lnSpc>
                  <a:spcPts val="6415"/>
                </a:lnSpc>
              </a:pPr>
              <a:r>
                <a:rPr lang="en-US" sz="6600">
                  <a:solidFill>
                    <a:srgbClr val="14B2A8"/>
                  </a:solidFill>
                  <a:latin typeface="Impact"/>
                  <a:ea typeface="Impact"/>
                  <a:cs typeface="Impact"/>
                  <a:sym typeface="Impact"/>
                </a:rPr>
                <a:t>OOGSTLOCATIES</a:t>
              </a:r>
            </a:p>
          </p:txBody>
        </p:sp>
      </p:grpSp>
      <p:grpSp>
        <p:nvGrpSpPr>
          <p:cNvPr name="Group 8" id="8"/>
          <p:cNvGrpSpPr>
            <a:grpSpLocks noChangeAspect="true"/>
          </p:cNvGrpSpPr>
          <p:nvPr/>
        </p:nvGrpSpPr>
        <p:grpSpPr>
          <a:xfrm rot="0">
            <a:off x="9144000" y="-83331"/>
            <a:ext cx="10637165" cy="10493163"/>
            <a:chOff x="0" y="0"/>
            <a:chExt cx="2434438" cy="2401481"/>
          </a:xfrm>
        </p:grpSpPr>
        <p:sp>
          <p:nvSpPr>
            <p:cNvPr name="Freeform 9" id="9"/>
            <p:cNvSpPr/>
            <p:nvPr/>
          </p:nvSpPr>
          <p:spPr>
            <a:xfrm flipH="false" flipV="false" rot="0">
              <a:off x="0" y="0"/>
              <a:ext cx="2434463" cy="2401443"/>
            </a:xfrm>
            <a:custGeom>
              <a:avLst/>
              <a:gdLst/>
              <a:ahLst/>
              <a:cxnLst/>
              <a:rect r="r" b="b" t="t" l="l"/>
              <a:pathLst>
                <a:path h="2401443" w="2434463">
                  <a:moveTo>
                    <a:pt x="224282" y="0"/>
                  </a:moveTo>
                  <a:lnTo>
                    <a:pt x="0" y="2378837"/>
                  </a:lnTo>
                  <a:lnTo>
                    <a:pt x="518795" y="2401443"/>
                  </a:lnTo>
                  <a:lnTo>
                    <a:pt x="2422652" y="2401443"/>
                  </a:lnTo>
                  <a:lnTo>
                    <a:pt x="2434463" y="0"/>
                  </a:lnTo>
                  <a:close/>
                </a:path>
              </a:pathLst>
            </a:custGeom>
            <a:blipFill>
              <a:blip r:embed="rId7"/>
              <a:stretch>
                <a:fillRect l="-17457" t="0" r="-30820" b="0"/>
              </a:stretch>
            </a:blipFill>
          </p:spPr>
        </p:sp>
      </p:grpSp>
      <p:sp>
        <p:nvSpPr>
          <p:cNvPr name="Freeform 10" id="10"/>
          <p:cNvSpPr/>
          <p:nvPr/>
        </p:nvSpPr>
        <p:spPr>
          <a:xfrm flipH="false" flipV="false" rot="0">
            <a:off x="14565426" y="9258300"/>
            <a:ext cx="3305453" cy="510948"/>
          </a:xfrm>
          <a:custGeom>
            <a:avLst/>
            <a:gdLst/>
            <a:ahLst/>
            <a:cxnLst/>
            <a:rect r="r" b="b" t="t" l="l"/>
            <a:pathLst>
              <a:path h="510948" w="3305453">
                <a:moveTo>
                  <a:pt x="0" y="0"/>
                </a:moveTo>
                <a:lnTo>
                  <a:pt x="3305453" y="0"/>
                </a:lnTo>
                <a:lnTo>
                  <a:pt x="3305453" y="510948"/>
                </a:lnTo>
                <a:lnTo>
                  <a:pt x="0" y="510948"/>
                </a:lnTo>
                <a:lnTo>
                  <a:pt x="0" y="0"/>
                </a:lnTo>
                <a:close/>
              </a:path>
            </a:pathLst>
          </a:custGeom>
          <a:blipFill>
            <a:blip r:embed="rId8"/>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DAGqIj3gx-Q</dc:identifier>
  <dcterms:modified xsi:type="dcterms:W3CDTF">2011-08-01T06:04:30Z</dcterms:modified>
  <cp:revision>1</cp:revision>
  <dc:title>PPP MBN S6 (voor stadsecologen).pptx</dc:title>
</cp:coreProperties>
</file>