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rial Bold" panose="020B0604020202020204" charset="0"/>
      <p:regular r:id="rId21"/>
    </p:embeddedFont>
    <p:embeddedFont>
      <p:font typeface="Impact" panose="020B0806030902050204" pitchFamily="34" charset="0"/>
      <p:regular r:id="rId22"/>
    </p:embeddedFont>
    <p:embeddedFont>
      <p:font typeface="TT Chocolates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475"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https://bomenplanner.meerbomen.nu/bomenvinder" TargetMode="External"/><Relationship Id="rId4" Type="http://schemas.openxmlformats.org/officeDocument/2006/relationships/image" Target="../media/image2.sv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hyperlink" Target="https://plantmee.nl/plant-een-boompje-mee/"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hyperlink" Target="https://www.meerbomen.nu/planthandleiding" TargetMode="External"/><Relationship Id="rId3" Type="http://schemas.openxmlformats.org/officeDocument/2006/relationships/image" Target="../media/image2.svg"/><Relationship Id="rId7" Type="http://schemas.openxmlformats.org/officeDocument/2006/relationships/hyperlink" Target="https://www.meerbomen.nu/hubhandleidin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meerbomen.nu/oogsthandleiding" TargetMode="External"/><Relationship Id="rId11" Type="http://schemas.openxmlformats.org/officeDocument/2006/relationships/image" Target="../media/image29.png"/><Relationship Id="rId5" Type="http://schemas.openxmlformats.org/officeDocument/2006/relationships/image" Target="../media/image4.svg"/><Relationship Id="rId10" Type="http://schemas.openxmlformats.org/officeDocument/2006/relationships/image" Target="../media/image52.jpeg"/><Relationship Id="rId4" Type="http://schemas.openxmlformats.org/officeDocument/2006/relationships/image" Target="../media/image3.png"/><Relationship Id="rId9" Type="http://schemas.openxmlformats.org/officeDocument/2006/relationships/hyperlink" Target="http://www.meerbomen.nu/communicatietoolkit"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png"/><Relationship Id="rId7" Type="http://schemas.openxmlformats.org/officeDocument/2006/relationships/hyperlink" Target="mailto:zuidholland@meerbomen.n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sv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2.sv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19" Type="http://schemas.openxmlformats.org/officeDocument/2006/relationships/image" Target="../media/image23.png"/><Relationship Id="rId4" Type="http://schemas.openxmlformats.org/officeDocument/2006/relationships/image" Target="../media/image2.svg"/><Relationship Id="rId9" Type="http://schemas.openxmlformats.org/officeDocument/2006/relationships/image" Target="../media/image35.png"/><Relationship Id="rId1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0" y="0"/>
            <a:ext cx="18288000" cy="10287000"/>
            <a:chOff x="0" y="0"/>
            <a:chExt cx="24384000" cy="13716000"/>
          </a:xfrm>
        </p:grpSpPr>
        <p:pic>
          <p:nvPicPr>
            <p:cNvPr id="5" name="Picture 5"/>
            <p:cNvPicPr>
              <a:picLocks noChangeAspect="1"/>
            </p:cNvPicPr>
            <p:nvPr/>
          </p:nvPicPr>
          <p:blipFill>
            <a:blip r:embed="rId7"/>
            <a:srcRect l="1044" t="23997" r="11788" b="2455"/>
            <a:stretch>
              <a:fillRect/>
            </a:stretch>
          </p:blipFill>
          <p:spPr>
            <a:xfrm>
              <a:off x="0" y="0"/>
              <a:ext cx="24384000" cy="13716000"/>
            </a:xfrm>
            <a:prstGeom prst="rect">
              <a:avLst/>
            </a:prstGeom>
          </p:spPr>
        </p:pic>
      </p:grpSp>
      <p:sp>
        <p:nvSpPr>
          <p:cNvPr id="6" name="Freeform 6"/>
          <p:cNvSpPr/>
          <p:nvPr/>
        </p:nvSpPr>
        <p:spPr>
          <a:xfrm>
            <a:off x="3816313" y="7915458"/>
            <a:ext cx="10655374" cy="1901251"/>
          </a:xfrm>
          <a:custGeom>
            <a:avLst/>
            <a:gdLst/>
            <a:ahLst/>
            <a:cxnLst/>
            <a:rect l="l" t="t" r="r" b="b"/>
            <a:pathLst>
              <a:path w="10655374" h="1901251">
                <a:moveTo>
                  <a:pt x="0" y="0"/>
                </a:moveTo>
                <a:lnTo>
                  <a:pt x="10655374" y="0"/>
                </a:lnTo>
                <a:lnTo>
                  <a:pt x="10655374" y="1901251"/>
                </a:lnTo>
                <a:lnTo>
                  <a:pt x="0" y="1901251"/>
                </a:lnTo>
                <a:lnTo>
                  <a:pt x="0" y="0"/>
                </a:lnTo>
                <a:close/>
              </a:path>
            </a:pathLst>
          </a:custGeom>
          <a:blipFill>
            <a:blip r:embed="rId8">
              <a:extLst>
                <a:ext uri="{96DAC541-7B7A-43D3-8B79-37D633B846F1}">
                  <asvg:svgBlip xmlns:asvg="http://schemas.microsoft.com/office/drawing/2016/SVG/main" r:embed="rId9"/>
                </a:ext>
              </a:extLst>
            </a:blip>
            <a:stretch>
              <a:fillRect t="-334" b="-334"/>
            </a:stretch>
          </a:blipFill>
        </p:spPr>
        <p:txBody>
          <a:bodyPr/>
          <a:lstStyle/>
          <a:p>
            <a:endParaRPr lang="nl-NL"/>
          </a:p>
        </p:txBody>
      </p:sp>
      <p:sp>
        <p:nvSpPr>
          <p:cNvPr id="7" name="Freeform 7"/>
          <p:cNvSpPr/>
          <p:nvPr/>
        </p:nvSpPr>
        <p:spPr>
          <a:xfrm>
            <a:off x="-801638" y="1828296"/>
            <a:ext cx="10842903" cy="6121722"/>
          </a:xfrm>
          <a:custGeom>
            <a:avLst/>
            <a:gdLst/>
            <a:ahLst/>
            <a:cxnLst/>
            <a:rect l="l" t="t" r="r" b="b"/>
            <a:pathLst>
              <a:path w="10842903" h="6121722">
                <a:moveTo>
                  <a:pt x="0" y="0"/>
                </a:moveTo>
                <a:lnTo>
                  <a:pt x="10842904" y="0"/>
                </a:lnTo>
                <a:lnTo>
                  <a:pt x="10842904" y="6121722"/>
                </a:lnTo>
                <a:lnTo>
                  <a:pt x="0" y="6121722"/>
                </a:lnTo>
                <a:lnTo>
                  <a:pt x="0" y="0"/>
                </a:lnTo>
                <a:close/>
              </a:path>
            </a:pathLst>
          </a:custGeom>
          <a:blipFill>
            <a:blip r:embed="rId10">
              <a:extLst>
                <a:ext uri="{96DAC541-7B7A-43D3-8B79-37D633B846F1}">
                  <asvg:svgBlip xmlns:asvg="http://schemas.microsoft.com/office/drawing/2016/SVG/main" r:embed="rId11"/>
                </a:ext>
              </a:extLst>
            </a:blip>
            <a:stretch>
              <a:fillRect t="-73" b="-73"/>
            </a:stretch>
          </a:blipFill>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TextBox 4"/>
          <p:cNvSpPr txBox="1"/>
          <p:nvPr/>
        </p:nvSpPr>
        <p:spPr>
          <a:xfrm>
            <a:off x="933450" y="2447435"/>
            <a:ext cx="7625275" cy="64484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Online database</a:t>
            </a:r>
          </a:p>
          <a:p>
            <a:pPr marL="542925" lvl="1" indent="-271462" algn="l">
              <a:lnSpc>
                <a:spcPts val="4200"/>
              </a:lnSpc>
              <a:buFont typeface="Arial"/>
              <a:buChar char="•"/>
            </a:pPr>
            <a:r>
              <a:rPr lang="en-US" sz="3000">
                <a:solidFill>
                  <a:srgbClr val="000000"/>
                </a:solidFill>
                <a:latin typeface="Arial"/>
                <a:ea typeface="Arial"/>
                <a:cs typeface="Arial"/>
                <a:sym typeface="Arial"/>
              </a:rPr>
              <a:t>Decentraal</a:t>
            </a:r>
          </a:p>
          <a:p>
            <a:pPr marL="542925" lvl="1" indent="-271462" algn="l">
              <a:lnSpc>
                <a:spcPts val="4200"/>
              </a:lnSpc>
              <a:buFont typeface="Arial"/>
              <a:buChar char="•"/>
            </a:pPr>
            <a:r>
              <a:rPr lang="en-US" sz="3000">
                <a:solidFill>
                  <a:srgbClr val="000000"/>
                </a:solidFill>
                <a:latin typeface="Arial"/>
                <a:ea typeface="Arial"/>
                <a:cs typeface="Arial"/>
                <a:sym typeface="Arial"/>
              </a:rPr>
              <a:t>Alle oogst- hub- en plantlocaties, vrijwilligers en evenementen in één systeem</a:t>
            </a:r>
          </a:p>
          <a:p>
            <a:pPr marL="542925" lvl="1" indent="-271462" algn="l">
              <a:lnSpc>
                <a:spcPts val="4200"/>
              </a:lnSpc>
              <a:buFont typeface="Arial"/>
              <a:buChar char="•"/>
            </a:pPr>
            <a:r>
              <a:rPr lang="en-US" sz="3000">
                <a:solidFill>
                  <a:srgbClr val="000000"/>
                </a:solidFill>
                <a:latin typeface="Arial"/>
                <a:ea typeface="Arial"/>
                <a:cs typeface="Arial"/>
                <a:sym typeface="Arial"/>
              </a:rPr>
              <a:t>Registreren welke boom naar welke locatie verplaatst </a:t>
            </a:r>
          </a:p>
          <a:p>
            <a:pPr marL="542925" lvl="1" indent="-271462" algn="l">
              <a:lnSpc>
                <a:spcPts val="4200"/>
              </a:lnSpc>
              <a:buFont typeface="Arial"/>
              <a:buChar char="•"/>
            </a:pPr>
            <a:r>
              <a:rPr lang="en-US" sz="3000">
                <a:solidFill>
                  <a:srgbClr val="000000"/>
                </a:solidFill>
                <a:latin typeface="Arial"/>
                <a:ea typeface="Arial"/>
                <a:cs typeface="Arial"/>
                <a:sym typeface="Arial"/>
              </a:rPr>
              <a:t>Vrijwilligers met en zonder account kunnen zich bij events aanmelden</a:t>
            </a:r>
          </a:p>
          <a:p>
            <a:pPr marL="542925" lvl="1" indent="-271462" algn="l">
              <a:lnSpc>
                <a:spcPts val="4200"/>
              </a:lnSpc>
              <a:buFont typeface="Arial"/>
              <a:buChar char="•"/>
            </a:pPr>
            <a:r>
              <a:rPr lang="en-US" sz="3000">
                <a:solidFill>
                  <a:srgbClr val="000000"/>
                </a:solidFill>
                <a:latin typeface="Arial"/>
                <a:ea typeface="Arial"/>
                <a:cs typeface="Arial"/>
                <a:sym typeface="Arial"/>
              </a:rPr>
              <a:t>Nieuwsbrief, weekmail aan-/uitzetten</a:t>
            </a:r>
          </a:p>
          <a:p>
            <a:pPr marL="542925" lvl="1" indent="-271462" algn="l">
              <a:lnSpc>
                <a:spcPts val="4200"/>
              </a:lnSpc>
              <a:buFont typeface="Arial"/>
              <a:buChar char="•"/>
            </a:pPr>
            <a:r>
              <a:rPr lang="en-US" sz="3000">
                <a:solidFill>
                  <a:srgbClr val="000000"/>
                </a:solidFill>
                <a:latin typeface="Arial"/>
                <a:ea typeface="Arial"/>
                <a:cs typeface="Arial"/>
                <a:sym typeface="Arial"/>
              </a:rPr>
              <a:t>Chatsysteem</a:t>
            </a:r>
          </a:p>
          <a:p>
            <a:pPr marL="542925" lvl="1" indent="-271462" algn="l">
              <a:lnSpc>
                <a:spcPts val="4200"/>
              </a:lnSpc>
              <a:buFont typeface="Arial"/>
              <a:buChar char="•"/>
            </a:pPr>
            <a:r>
              <a:rPr lang="en-US" sz="3000">
                <a:solidFill>
                  <a:srgbClr val="000000"/>
                </a:solidFill>
                <a:latin typeface="Arial"/>
                <a:ea typeface="Arial"/>
                <a:cs typeface="Arial"/>
                <a:sym typeface="Arial"/>
              </a:rPr>
              <a:t>Een app</a:t>
            </a:r>
          </a:p>
        </p:txBody>
      </p:sp>
      <p:sp>
        <p:nvSpPr>
          <p:cNvPr id="5" name="TextBox 5"/>
          <p:cNvSpPr txBox="1"/>
          <p:nvPr/>
        </p:nvSpPr>
        <p:spPr>
          <a:xfrm>
            <a:off x="838200" y="598154"/>
            <a:ext cx="10253750" cy="1196072"/>
          </a:xfrm>
          <a:prstGeom prst="rect">
            <a:avLst/>
          </a:prstGeom>
        </p:spPr>
        <p:txBody>
          <a:bodyPr lIns="0" tIns="0" rIns="0" bIns="0" rtlCol="0" anchor="t">
            <a:spAutoFit/>
          </a:bodyPr>
          <a:lstStyle/>
          <a:p>
            <a:pPr algn="l">
              <a:lnSpc>
                <a:spcPts val="7920"/>
              </a:lnSpc>
            </a:pPr>
            <a:r>
              <a:rPr lang="en-US" sz="6600">
                <a:solidFill>
                  <a:srgbClr val="F59D46"/>
                </a:solidFill>
                <a:latin typeface="Impact"/>
                <a:ea typeface="Impact"/>
                <a:cs typeface="Impact"/>
                <a:sym typeface="Impact"/>
              </a:rPr>
              <a:t>BOMENPLANNER &amp; APP</a:t>
            </a:r>
          </a:p>
        </p:txBody>
      </p:sp>
      <p:grpSp>
        <p:nvGrpSpPr>
          <p:cNvPr id="6" name="Group 6"/>
          <p:cNvGrpSpPr>
            <a:grpSpLocks noChangeAspect="1"/>
          </p:cNvGrpSpPr>
          <p:nvPr/>
        </p:nvGrpSpPr>
        <p:grpSpPr>
          <a:xfrm>
            <a:off x="8558725" y="0"/>
            <a:ext cx="10637165" cy="10493163"/>
            <a:chOff x="0" y="0"/>
            <a:chExt cx="2434438" cy="2401481"/>
          </a:xfrm>
        </p:grpSpPr>
        <p:sp>
          <p:nvSpPr>
            <p:cNvPr id="7" name="Freeform 7"/>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t="-26031" b="-26031"/>
              </a:stretch>
            </a:blipFill>
          </p:spPr>
          <p:txBody>
            <a:bodyPr/>
            <a:lstStyle/>
            <a:p>
              <a:endParaRPr lang="nl-NL"/>
            </a:p>
          </p:txBody>
        </p:sp>
      </p:grpSp>
      <p:sp>
        <p:nvSpPr>
          <p:cNvPr id="8" name="Freeform 8"/>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TextBox 4"/>
          <p:cNvSpPr txBox="1"/>
          <p:nvPr/>
        </p:nvSpPr>
        <p:spPr>
          <a:xfrm>
            <a:off x="1145252" y="1986165"/>
            <a:ext cx="8959346" cy="69818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Natuurgebieden en stadsparken: uitdunnen, </a:t>
            </a:r>
          </a:p>
          <a:p>
            <a:pPr marL="542925" lvl="1" indent="-271462" algn="l">
              <a:lnSpc>
                <a:spcPts val="4200"/>
              </a:lnSpc>
            </a:pPr>
            <a:r>
              <a:rPr lang="en-US" sz="3000">
                <a:solidFill>
                  <a:srgbClr val="000000"/>
                </a:solidFill>
                <a:latin typeface="Arial"/>
                <a:ea typeface="Arial"/>
                <a:cs typeface="Arial"/>
                <a:sym typeface="Arial"/>
              </a:rPr>
              <a:t>opschot, te dicht bij pad, ongewenste soorten</a:t>
            </a:r>
          </a:p>
          <a:p>
            <a:pPr marL="542925" lvl="1" indent="-271462" algn="l">
              <a:lnSpc>
                <a:spcPts val="4200"/>
              </a:lnSpc>
              <a:buFont typeface="Arial"/>
              <a:buChar char="•"/>
            </a:pPr>
            <a:r>
              <a:rPr lang="en-US" sz="3000">
                <a:solidFill>
                  <a:srgbClr val="000000"/>
                </a:solidFill>
                <a:latin typeface="Arial"/>
                <a:ea typeface="Arial"/>
                <a:cs typeface="Arial"/>
                <a:sym typeface="Arial"/>
              </a:rPr>
              <a:t>Gemeente groenbeheer, </a:t>
            </a:r>
          </a:p>
          <a:p>
            <a:pPr marL="542925" lvl="1" indent="-271462" algn="l">
              <a:lnSpc>
                <a:spcPts val="4200"/>
              </a:lnSpc>
            </a:pPr>
            <a:r>
              <a:rPr lang="en-US" sz="3000">
                <a:solidFill>
                  <a:srgbClr val="000000"/>
                </a:solidFill>
                <a:latin typeface="Arial"/>
                <a:ea typeface="Arial"/>
                <a:cs typeface="Arial"/>
                <a:sym typeface="Arial"/>
              </a:rPr>
              <a:t>Staatsbosbeheer, Landschappen, Struikroven, Natuurmonumenten</a:t>
            </a:r>
          </a:p>
          <a:p>
            <a:pPr marL="542925" lvl="1" indent="-271462" algn="l">
              <a:lnSpc>
                <a:spcPts val="4200"/>
              </a:lnSpc>
              <a:buFont typeface="Arial"/>
              <a:buChar char="•"/>
            </a:pPr>
            <a:r>
              <a:rPr lang="en-US" sz="3000">
                <a:solidFill>
                  <a:srgbClr val="000000"/>
                </a:solidFill>
                <a:latin typeface="Arial"/>
                <a:ea typeface="Arial"/>
                <a:cs typeface="Arial"/>
                <a:sym typeface="Arial"/>
              </a:rPr>
              <a:t>Landgoederen: helpen met achterstallig onderhoud</a:t>
            </a:r>
          </a:p>
          <a:p>
            <a:pPr marL="542925" lvl="1" indent="-271462" algn="l">
              <a:lnSpc>
                <a:spcPts val="4200"/>
              </a:lnSpc>
              <a:buFont typeface="Arial"/>
              <a:buChar char="•"/>
            </a:pPr>
            <a:r>
              <a:rPr lang="en-US" sz="3000">
                <a:solidFill>
                  <a:srgbClr val="000000"/>
                </a:solidFill>
                <a:latin typeface="Arial"/>
                <a:ea typeface="Arial"/>
                <a:cs typeface="Arial"/>
                <a:sym typeface="Arial"/>
              </a:rPr>
              <a:t>Achtertuinen:  doneer-een-zaailing</a:t>
            </a:r>
          </a:p>
          <a:p>
            <a:pPr marL="542925" lvl="1" indent="-271462" algn="l">
              <a:lnSpc>
                <a:spcPts val="4200"/>
              </a:lnSpc>
              <a:buFont typeface="Arial"/>
              <a:buChar char="•"/>
            </a:pPr>
            <a:r>
              <a:rPr lang="en-US" sz="3000">
                <a:solidFill>
                  <a:srgbClr val="000000"/>
                </a:solidFill>
                <a:latin typeface="Arial"/>
                <a:ea typeface="Arial"/>
                <a:cs typeface="Arial"/>
                <a:sym typeface="Arial"/>
              </a:rPr>
              <a:t>Bouwterreinen (braakliggend terrein)</a:t>
            </a:r>
          </a:p>
          <a:p>
            <a:pPr marL="542925" lvl="1" indent="-271462" algn="l">
              <a:lnSpc>
                <a:spcPts val="4200"/>
              </a:lnSpc>
              <a:buFont typeface="Arial"/>
              <a:buChar char="•"/>
            </a:pPr>
            <a:r>
              <a:rPr lang="en-US" sz="3000">
                <a:solidFill>
                  <a:srgbClr val="000000"/>
                </a:solidFill>
                <a:latin typeface="Arial"/>
                <a:ea typeface="Arial"/>
                <a:cs typeface="Arial"/>
                <a:sym typeface="Arial"/>
              </a:rPr>
              <a:t>Bungalowparken, campings</a:t>
            </a:r>
          </a:p>
          <a:p>
            <a:pPr marL="542925" lvl="1" indent="-271462" algn="l">
              <a:lnSpc>
                <a:spcPts val="4200"/>
              </a:lnSpc>
              <a:buFont typeface="Arial"/>
              <a:buChar char="•"/>
            </a:pPr>
            <a:r>
              <a:rPr lang="en-US" sz="3000">
                <a:solidFill>
                  <a:srgbClr val="000000"/>
                </a:solidFill>
                <a:latin typeface="Arial"/>
                <a:ea typeface="Arial"/>
                <a:cs typeface="Arial"/>
                <a:sym typeface="Arial"/>
              </a:rPr>
              <a:t>Wegbermen</a:t>
            </a:r>
          </a:p>
          <a:p>
            <a:pPr marL="542925" lvl="1" indent="-271462" algn="l">
              <a:lnSpc>
                <a:spcPts val="4200"/>
              </a:lnSpc>
              <a:buFont typeface="Arial"/>
              <a:buChar char="•"/>
            </a:pPr>
            <a:r>
              <a:rPr lang="en-US" sz="3000">
                <a:solidFill>
                  <a:srgbClr val="000000"/>
                </a:solidFill>
                <a:latin typeface="Arial"/>
                <a:ea typeface="Arial"/>
                <a:cs typeface="Arial"/>
                <a:sym typeface="Arial"/>
              </a:rPr>
              <a:t>Knotploegen</a:t>
            </a:r>
          </a:p>
          <a:p>
            <a:pPr marL="542925" lvl="1" indent="-271462" algn="l">
              <a:lnSpc>
                <a:spcPts val="4200"/>
              </a:lnSpc>
              <a:buFont typeface="Arial"/>
              <a:buChar char="•"/>
            </a:pPr>
            <a:r>
              <a:rPr lang="en-US" sz="3000">
                <a:solidFill>
                  <a:srgbClr val="000000"/>
                </a:solidFill>
                <a:latin typeface="Arial"/>
                <a:ea typeface="Arial"/>
                <a:cs typeface="Arial"/>
                <a:sym typeface="Arial"/>
              </a:rPr>
              <a:t>Restpartijen van kwekers</a:t>
            </a:r>
          </a:p>
        </p:txBody>
      </p:sp>
      <p:grpSp>
        <p:nvGrpSpPr>
          <p:cNvPr id="5" name="Group 5"/>
          <p:cNvGrpSpPr/>
          <p:nvPr/>
        </p:nvGrpSpPr>
        <p:grpSpPr>
          <a:xfrm>
            <a:off x="1040477" y="800102"/>
            <a:ext cx="8854261" cy="1186815"/>
            <a:chOff x="0" y="0"/>
            <a:chExt cx="11805682" cy="1582420"/>
          </a:xfrm>
        </p:grpSpPr>
        <p:sp>
          <p:nvSpPr>
            <p:cNvPr id="6" name="Freeform 6"/>
            <p:cNvSpPr/>
            <p:nvPr/>
          </p:nvSpPr>
          <p:spPr>
            <a:xfrm>
              <a:off x="0" y="0"/>
              <a:ext cx="11805682" cy="1582420"/>
            </a:xfrm>
            <a:custGeom>
              <a:avLst/>
              <a:gdLst/>
              <a:ahLst/>
              <a:cxnLst/>
              <a:rect l="l" t="t" r="r" b="b"/>
              <a:pathLst>
                <a:path w="11805682" h="1582420">
                  <a:moveTo>
                    <a:pt x="0" y="0"/>
                  </a:moveTo>
                  <a:lnTo>
                    <a:pt x="11805682" y="0"/>
                  </a:lnTo>
                  <a:lnTo>
                    <a:pt x="11805682" y="1582420"/>
                  </a:lnTo>
                  <a:lnTo>
                    <a:pt x="0" y="1582420"/>
                  </a:lnTo>
                  <a:close/>
                </a:path>
              </a:pathLst>
            </a:custGeom>
            <a:solidFill>
              <a:srgbClr val="000000">
                <a:alpha val="0"/>
              </a:srgbClr>
            </a:solidFill>
          </p:spPr>
          <p:txBody>
            <a:bodyPr/>
            <a:lstStyle/>
            <a:p>
              <a:endParaRPr lang="nl-NL"/>
            </a:p>
          </p:txBody>
        </p:sp>
        <p:sp>
          <p:nvSpPr>
            <p:cNvPr id="7" name="TextBox 7"/>
            <p:cNvSpPr txBox="1"/>
            <p:nvPr/>
          </p:nvSpPr>
          <p:spPr>
            <a:xfrm>
              <a:off x="0" y="9525"/>
              <a:ext cx="11805682" cy="1572895"/>
            </a:xfrm>
            <a:prstGeom prst="rect">
              <a:avLst/>
            </a:prstGeom>
          </p:spPr>
          <p:txBody>
            <a:bodyPr lIns="0" tIns="0" rIns="0" bIns="0" rtlCol="0" anchor="b"/>
            <a:lstStyle/>
            <a:p>
              <a:pPr algn="l">
                <a:lnSpc>
                  <a:spcPts val="6415"/>
                </a:lnSpc>
              </a:pPr>
              <a:r>
                <a:rPr lang="en-US" sz="6600">
                  <a:solidFill>
                    <a:srgbClr val="14B2A8"/>
                  </a:solidFill>
                  <a:latin typeface="Impact"/>
                  <a:ea typeface="Impact"/>
                  <a:cs typeface="Impact"/>
                  <a:sym typeface="Impact"/>
                </a:rPr>
                <a:t>OOGSTLOCATIES</a:t>
              </a:r>
            </a:p>
          </p:txBody>
        </p:sp>
      </p:grpSp>
      <p:grpSp>
        <p:nvGrpSpPr>
          <p:cNvPr id="8" name="Group 8"/>
          <p:cNvGrpSpPr>
            <a:grpSpLocks noChangeAspect="1"/>
          </p:cNvGrpSpPr>
          <p:nvPr/>
        </p:nvGrpSpPr>
        <p:grpSpPr>
          <a:xfrm>
            <a:off x="9228475" y="0"/>
            <a:ext cx="10552690" cy="10409832"/>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l="-17457" r="-30820"/>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990600" y="647700"/>
            <a:ext cx="10465723" cy="1186815"/>
            <a:chOff x="0" y="0"/>
            <a:chExt cx="13954298" cy="1582420"/>
          </a:xfrm>
        </p:grpSpPr>
        <p:sp>
          <p:nvSpPr>
            <p:cNvPr id="5" name="Freeform 5"/>
            <p:cNvSpPr/>
            <p:nvPr/>
          </p:nvSpPr>
          <p:spPr>
            <a:xfrm>
              <a:off x="0" y="0"/>
              <a:ext cx="12406614" cy="1582420"/>
            </a:xfrm>
            <a:custGeom>
              <a:avLst/>
              <a:gdLst/>
              <a:ahLst/>
              <a:cxnLst/>
              <a:rect l="l" t="t" r="r" b="b"/>
              <a:pathLst>
                <a:path w="12406614" h="1582420">
                  <a:moveTo>
                    <a:pt x="0" y="0"/>
                  </a:moveTo>
                  <a:lnTo>
                    <a:pt x="12406614" y="0"/>
                  </a:lnTo>
                  <a:lnTo>
                    <a:pt x="12406614" y="1582420"/>
                  </a:lnTo>
                  <a:lnTo>
                    <a:pt x="0" y="1582420"/>
                  </a:lnTo>
                  <a:close/>
                </a:path>
              </a:pathLst>
            </a:custGeom>
            <a:solidFill>
              <a:srgbClr val="000000">
                <a:alpha val="0"/>
              </a:srgbClr>
            </a:solidFill>
          </p:spPr>
          <p:txBody>
            <a:bodyPr/>
            <a:lstStyle/>
            <a:p>
              <a:endParaRPr lang="nl-NL"/>
            </a:p>
          </p:txBody>
        </p:sp>
        <p:sp>
          <p:nvSpPr>
            <p:cNvPr id="6" name="TextBox 6"/>
            <p:cNvSpPr txBox="1"/>
            <p:nvPr/>
          </p:nvSpPr>
          <p:spPr>
            <a:xfrm>
              <a:off x="0" y="9525"/>
              <a:ext cx="13954298" cy="1572895"/>
            </a:xfrm>
            <a:prstGeom prst="rect">
              <a:avLst/>
            </a:prstGeom>
          </p:spPr>
          <p:txBody>
            <a:bodyPr lIns="0" tIns="0" rIns="0" bIns="0" rtlCol="0" anchor="b"/>
            <a:lstStyle/>
            <a:p>
              <a:pPr algn="l">
                <a:lnSpc>
                  <a:spcPts val="6415"/>
                </a:lnSpc>
              </a:pPr>
              <a:r>
                <a:rPr lang="en-US" sz="6000" dirty="0">
                  <a:solidFill>
                    <a:srgbClr val="14B2A8"/>
                  </a:solidFill>
                  <a:latin typeface="Impact"/>
                  <a:ea typeface="Impact"/>
                  <a:cs typeface="Impact"/>
                  <a:sym typeface="Impact"/>
                </a:rPr>
                <a:t>WELKE SOORTEN OOGSTEN WIJ?</a:t>
              </a:r>
            </a:p>
          </p:txBody>
        </p:sp>
      </p:grpSp>
      <p:grpSp>
        <p:nvGrpSpPr>
          <p:cNvPr id="7" name="Group 7"/>
          <p:cNvGrpSpPr>
            <a:grpSpLocks noChangeAspect="1"/>
          </p:cNvGrpSpPr>
          <p:nvPr/>
        </p:nvGrpSpPr>
        <p:grpSpPr>
          <a:xfrm>
            <a:off x="9667056" y="-83331"/>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t="-1581" b="-50481"/>
              </a:stretch>
            </a:blipFill>
          </p:spPr>
          <p:txBody>
            <a:bodyPr/>
            <a:lstStyle/>
            <a:p>
              <a:endParaRPr lang="nl-NL"/>
            </a:p>
          </p:txBody>
        </p:sp>
      </p:grpSp>
      <p:sp>
        <p:nvSpPr>
          <p:cNvPr id="9" name="TextBox 9"/>
          <p:cNvSpPr txBox="1"/>
          <p:nvPr/>
        </p:nvSpPr>
        <p:spPr>
          <a:xfrm>
            <a:off x="1078577" y="2272602"/>
            <a:ext cx="8312254" cy="64484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1E2E"/>
                </a:solidFill>
                <a:latin typeface="Arial"/>
                <a:ea typeface="Arial"/>
                <a:cs typeface="Arial"/>
                <a:sym typeface="Arial"/>
              </a:rPr>
              <a:t>We oogsten alles, maar delen vooral inheems uit. Een win-win voor terreinbeheer en maatschappij!</a:t>
            </a:r>
          </a:p>
          <a:p>
            <a:pPr marL="542925" lvl="1" indent="-271462" algn="l">
              <a:lnSpc>
                <a:spcPts val="4200"/>
              </a:lnSpc>
              <a:buFont typeface="Arial"/>
              <a:buChar char="•"/>
            </a:pPr>
            <a:r>
              <a:rPr lang="en-US" sz="3000">
                <a:solidFill>
                  <a:srgbClr val="001E2E"/>
                </a:solidFill>
                <a:latin typeface="Arial"/>
                <a:ea typeface="Arial"/>
                <a:cs typeface="Arial"/>
                <a:sym typeface="Arial"/>
              </a:rPr>
              <a:t>Praktijk: 90% inheems, tot 150 verschillende soorten</a:t>
            </a:r>
          </a:p>
          <a:p>
            <a:pPr marL="542925" lvl="1" indent="-271462" algn="l">
              <a:lnSpc>
                <a:spcPts val="4200"/>
              </a:lnSpc>
              <a:buFont typeface="Arial"/>
              <a:buChar char="•"/>
            </a:pPr>
            <a:r>
              <a:rPr lang="en-US" sz="3000">
                <a:solidFill>
                  <a:srgbClr val="001E2E"/>
                </a:solidFill>
                <a:latin typeface="Arial"/>
                <a:ea typeface="Arial"/>
                <a:cs typeface="Arial"/>
                <a:sym typeface="Arial"/>
              </a:rPr>
              <a:t>Niet inheems? Dan naar voedselbos of achtertuin</a:t>
            </a:r>
          </a:p>
          <a:p>
            <a:pPr marL="542925" lvl="1" indent="-271462" algn="l">
              <a:lnSpc>
                <a:spcPts val="4200"/>
              </a:lnSpc>
              <a:buFont typeface="Arial"/>
              <a:buChar char="•"/>
            </a:pPr>
            <a:r>
              <a:rPr lang="en-US" sz="3000">
                <a:solidFill>
                  <a:srgbClr val="001E2E"/>
                </a:solidFill>
                <a:latin typeface="Arial"/>
                <a:ea typeface="Arial"/>
                <a:cs typeface="Arial"/>
                <a:sym typeface="Arial"/>
              </a:rPr>
              <a:t>Invasieve exoot? Op takkenril of afvoeren</a:t>
            </a:r>
          </a:p>
          <a:p>
            <a:pPr marL="542925" lvl="1" indent="-271462" algn="l">
              <a:lnSpc>
                <a:spcPts val="4200"/>
              </a:lnSpc>
              <a:buFont typeface="Arial"/>
              <a:buChar char="•"/>
            </a:pPr>
            <a:r>
              <a:rPr lang="en-US" sz="3000">
                <a:solidFill>
                  <a:srgbClr val="001E2E"/>
                </a:solidFill>
                <a:latin typeface="Arial"/>
                <a:ea typeface="Arial"/>
                <a:cs typeface="Arial"/>
                <a:sym typeface="Arial"/>
              </a:rPr>
              <a:t>De mooiste zaailingen laten we staan</a:t>
            </a:r>
          </a:p>
          <a:p>
            <a:pPr marL="542925" lvl="1" indent="-271462" algn="l">
              <a:lnSpc>
                <a:spcPts val="4200"/>
              </a:lnSpc>
              <a:buFont typeface="Arial"/>
              <a:buChar char="•"/>
            </a:pPr>
            <a:r>
              <a:rPr lang="en-US" sz="3000">
                <a:solidFill>
                  <a:srgbClr val="001E2E"/>
                </a:solidFill>
                <a:latin typeface="Arial"/>
                <a:ea typeface="Arial"/>
                <a:cs typeface="Arial"/>
                <a:sym typeface="Arial"/>
              </a:rPr>
              <a:t>Knie tot manshoogte (50cm tot 2 meter)</a:t>
            </a:r>
          </a:p>
          <a:p>
            <a:pPr marL="542925" lvl="1" indent="-271462" algn="l">
              <a:lnSpc>
                <a:spcPts val="4200"/>
              </a:lnSpc>
              <a:buFont typeface="Arial"/>
              <a:buChar char="•"/>
            </a:pPr>
            <a:r>
              <a:rPr lang="en-US" sz="3000">
                <a:solidFill>
                  <a:srgbClr val="001E2E"/>
                </a:solidFill>
                <a:latin typeface="Arial"/>
                <a:ea typeface="Arial"/>
                <a:cs typeface="Arial"/>
                <a:sym typeface="Arial"/>
              </a:rPr>
              <a:t>Zonder kluit </a:t>
            </a:r>
          </a:p>
          <a:p>
            <a:pPr marL="542925" lvl="1" indent="-271462" algn="l">
              <a:lnSpc>
                <a:spcPts val="4200"/>
              </a:lnSpc>
              <a:buFont typeface="Arial"/>
              <a:buChar char="•"/>
            </a:pPr>
            <a:r>
              <a:rPr lang="en-US" sz="3000">
                <a:solidFill>
                  <a:srgbClr val="001E2E"/>
                </a:solidFill>
                <a:latin typeface="Arial"/>
                <a:ea typeface="Arial"/>
                <a:cs typeface="Arial"/>
                <a:sym typeface="Arial"/>
              </a:rPr>
              <a:t>Ook stekken van Wilg, Vlier, Vijg en Populier</a:t>
            </a: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5760422" y="495012"/>
            <a:ext cx="12001500" cy="1638876"/>
            <a:chOff x="0" y="0"/>
            <a:chExt cx="16002000" cy="2185168"/>
          </a:xfrm>
        </p:grpSpPr>
        <p:sp>
          <p:nvSpPr>
            <p:cNvPr id="4" name="Freeform 4"/>
            <p:cNvSpPr/>
            <p:nvPr/>
          </p:nvSpPr>
          <p:spPr>
            <a:xfrm>
              <a:off x="0" y="0"/>
              <a:ext cx="16002000" cy="2185168"/>
            </a:xfrm>
            <a:custGeom>
              <a:avLst/>
              <a:gdLst/>
              <a:ahLst/>
              <a:cxnLst/>
              <a:rect l="l" t="t" r="r" b="b"/>
              <a:pathLst>
                <a:path w="16002000" h="2185168">
                  <a:moveTo>
                    <a:pt x="0" y="0"/>
                  </a:moveTo>
                  <a:lnTo>
                    <a:pt x="16002000" y="0"/>
                  </a:lnTo>
                  <a:lnTo>
                    <a:pt x="16002000" y="2185168"/>
                  </a:lnTo>
                  <a:lnTo>
                    <a:pt x="0" y="2185168"/>
                  </a:lnTo>
                  <a:close/>
                </a:path>
              </a:pathLst>
            </a:custGeom>
            <a:solidFill>
              <a:srgbClr val="000000">
                <a:alpha val="0"/>
              </a:srgbClr>
            </a:solidFill>
          </p:spPr>
          <p:txBody>
            <a:bodyPr/>
            <a:lstStyle/>
            <a:p>
              <a:endParaRPr lang="nl-NL"/>
            </a:p>
          </p:txBody>
        </p:sp>
        <p:sp>
          <p:nvSpPr>
            <p:cNvPr id="5" name="TextBox 5"/>
            <p:cNvSpPr txBox="1"/>
            <p:nvPr/>
          </p:nvSpPr>
          <p:spPr>
            <a:xfrm>
              <a:off x="0" y="-57150"/>
              <a:ext cx="16002000" cy="2242318"/>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WAAR KOMEN DE BOMEN TERECHT?</a:t>
              </a:r>
            </a:p>
          </p:txBody>
        </p:sp>
      </p:grpSp>
      <p:sp>
        <p:nvSpPr>
          <p:cNvPr id="6" name="TextBox 6"/>
          <p:cNvSpPr txBox="1"/>
          <p:nvPr/>
        </p:nvSpPr>
        <p:spPr>
          <a:xfrm>
            <a:off x="5457027" y="2057378"/>
            <a:ext cx="12467749" cy="46386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Bij voorkeur worden de zaailingen direct geplant (opgehaald door een plantlocatie)</a:t>
            </a:r>
          </a:p>
          <a:p>
            <a:pPr marL="542925" lvl="1" indent="-271462" algn="l">
              <a:lnSpc>
                <a:spcPts val="3600"/>
              </a:lnSpc>
              <a:buFont typeface="Arial"/>
              <a:buChar char="•"/>
            </a:pPr>
            <a:r>
              <a:rPr lang="en-US" sz="3000">
                <a:solidFill>
                  <a:srgbClr val="000000"/>
                </a:solidFill>
                <a:latin typeface="Arial"/>
                <a:ea typeface="Arial"/>
                <a:cs typeface="Arial"/>
                <a:sym typeface="Arial"/>
              </a:rPr>
              <a:t>In een Bomenhub (tijdelijke inkuilplek)</a:t>
            </a:r>
          </a:p>
          <a:p>
            <a:pPr marL="542925" lvl="1" indent="-271462" algn="l">
              <a:lnSpc>
                <a:spcPts val="3600"/>
              </a:lnSpc>
              <a:buFont typeface="Arial"/>
              <a:buChar char="•"/>
            </a:pPr>
            <a:r>
              <a:rPr lang="en-US" sz="3000">
                <a:solidFill>
                  <a:srgbClr val="000000"/>
                </a:solidFill>
                <a:latin typeface="Arial"/>
                <a:ea typeface="Arial"/>
                <a:cs typeface="Arial"/>
                <a:sym typeface="Arial"/>
              </a:rPr>
              <a:t>Vanuit een bomenhub worden de zaailingen gratis uitgedeeld aan iedereen die wil planten (middels uitdeeldagen)</a:t>
            </a:r>
          </a:p>
          <a:p>
            <a:pPr marL="542925" lvl="1" indent="-271462" algn="l">
              <a:lnSpc>
                <a:spcPts val="3600"/>
              </a:lnSpc>
              <a:buFont typeface="Arial"/>
              <a:buChar char="•"/>
            </a:pPr>
            <a:r>
              <a:rPr lang="en-US" sz="3000">
                <a:solidFill>
                  <a:srgbClr val="231F20"/>
                </a:solidFill>
                <a:latin typeface="Arial"/>
                <a:ea typeface="Arial"/>
                <a:cs typeface="Arial"/>
                <a:sym typeface="Arial"/>
              </a:rPr>
              <a:t>De best passende plek per boom =&gt;</a:t>
            </a:r>
          </a:p>
          <a:p>
            <a:pPr algn="l">
              <a:lnSpc>
                <a:spcPts val="3600"/>
              </a:lnSpc>
            </a:pPr>
            <a:r>
              <a:rPr lang="en-US" sz="3000">
                <a:solidFill>
                  <a:srgbClr val="000000"/>
                </a:solidFill>
                <a:latin typeface="Arial"/>
                <a:ea typeface="Arial"/>
                <a:cs typeface="Arial"/>
                <a:sym typeface="Arial"/>
              </a:rPr>
              <a:t>   </a:t>
            </a:r>
            <a:r>
              <a:rPr lang="en-US" sz="3000" b="1">
                <a:solidFill>
                  <a:srgbClr val="000000"/>
                </a:solidFill>
                <a:latin typeface="Arial Bold"/>
                <a:ea typeface="Arial Bold"/>
                <a:cs typeface="Arial Bold"/>
                <a:sym typeface="Arial Bold"/>
              </a:rPr>
              <a:t>  </a:t>
            </a:r>
            <a:r>
              <a:rPr lang="en-US" sz="3000" b="1" u="sng">
                <a:solidFill>
                  <a:srgbClr val="0563C1"/>
                </a:solidFill>
                <a:latin typeface="Arial Bold"/>
                <a:ea typeface="Arial Bold"/>
                <a:cs typeface="Arial Bold"/>
                <a:sym typeface="Arial Bold"/>
                <a:hlinkClick r:id="rId5" tooltip="https://bomenplanner.meerbomen.nu/bomenvinder"/>
              </a:rPr>
              <a:t>bomenplanner.meerbomen.nu/bomenvinder</a:t>
            </a:r>
            <a:r>
              <a:rPr lang="en-US" sz="3000" b="1">
                <a:solidFill>
                  <a:srgbClr val="000000"/>
                </a:solidFill>
                <a:latin typeface="Arial Bold"/>
                <a:ea typeface="Arial Bold"/>
                <a:cs typeface="Arial Bold"/>
                <a:sym typeface="Arial Bold"/>
              </a:rPr>
              <a:t> </a:t>
            </a:r>
          </a:p>
          <a:p>
            <a:pPr marL="542925" lvl="1" indent="-271462" algn="l">
              <a:lnSpc>
                <a:spcPts val="3600"/>
              </a:lnSpc>
            </a:pPr>
            <a:endParaRPr lang="en-US" sz="3000" b="1">
              <a:solidFill>
                <a:srgbClr val="000000"/>
              </a:solidFill>
              <a:latin typeface="Arial Bold"/>
              <a:ea typeface="Arial Bold"/>
              <a:cs typeface="Arial Bold"/>
              <a:sym typeface="Arial Bold"/>
            </a:endParaRPr>
          </a:p>
          <a:p>
            <a:pPr marL="542925" lvl="1" indent="-271462" algn="l">
              <a:lnSpc>
                <a:spcPts val="3600"/>
              </a:lnSpc>
            </a:pPr>
            <a:r>
              <a:rPr lang="en-US" sz="3000" b="1">
                <a:solidFill>
                  <a:srgbClr val="000000"/>
                </a:solidFill>
                <a:latin typeface="Arial Bold"/>
                <a:ea typeface="Arial Bold"/>
                <a:cs typeface="Arial Bold"/>
                <a:sym typeface="Arial Bold"/>
              </a:rPr>
              <a:t>Plantlocaties zijn:</a:t>
            </a:r>
          </a:p>
          <a:p>
            <a:pPr marL="542925" lvl="1" indent="-271462" algn="l">
              <a:lnSpc>
                <a:spcPts val="3600"/>
              </a:lnSpc>
            </a:pPr>
            <a:endParaRPr lang="en-US" sz="3000" b="1">
              <a:solidFill>
                <a:srgbClr val="000000"/>
              </a:solidFill>
              <a:latin typeface="Arial Bold"/>
              <a:ea typeface="Arial Bold"/>
              <a:cs typeface="Arial Bold"/>
              <a:sym typeface="Arial Bold"/>
            </a:endParaRPr>
          </a:p>
        </p:txBody>
      </p:sp>
      <p:sp>
        <p:nvSpPr>
          <p:cNvPr id="7" name="Freeform 7"/>
          <p:cNvSpPr/>
          <p:nvPr/>
        </p:nvSpPr>
        <p:spPr>
          <a:xfrm>
            <a:off x="223167" y="491716"/>
            <a:ext cx="3978797" cy="5804760"/>
          </a:xfrm>
          <a:custGeom>
            <a:avLst/>
            <a:gdLst/>
            <a:ahLst/>
            <a:cxnLst/>
            <a:rect l="l" t="t" r="r" b="b"/>
            <a:pathLst>
              <a:path w="3978797" h="5804760">
                <a:moveTo>
                  <a:pt x="0" y="0"/>
                </a:moveTo>
                <a:lnTo>
                  <a:pt x="3978797" y="0"/>
                </a:lnTo>
                <a:lnTo>
                  <a:pt x="3978797" y="5804760"/>
                </a:lnTo>
                <a:lnTo>
                  <a:pt x="0" y="5804760"/>
                </a:lnTo>
                <a:lnTo>
                  <a:pt x="0" y="0"/>
                </a:lnTo>
                <a:close/>
              </a:path>
            </a:pathLst>
          </a:custGeom>
          <a:blipFill>
            <a:blip r:embed="rId6"/>
            <a:stretch>
              <a:fillRect/>
            </a:stretch>
          </a:blipFill>
        </p:spPr>
        <p:txBody>
          <a:bodyPr/>
          <a:lstStyle/>
          <a:p>
            <a:endParaRPr lang="nl-NL"/>
          </a:p>
        </p:txBody>
      </p:sp>
      <p:sp>
        <p:nvSpPr>
          <p:cNvPr id="8" name="Freeform 8"/>
          <p:cNvSpPr/>
          <p:nvPr/>
        </p:nvSpPr>
        <p:spPr>
          <a:xfrm>
            <a:off x="1755611" y="4410052"/>
            <a:ext cx="3701416" cy="5530849"/>
          </a:xfrm>
          <a:custGeom>
            <a:avLst/>
            <a:gdLst/>
            <a:ahLst/>
            <a:cxnLst/>
            <a:rect l="l" t="t" r="r" b="b"/>
            <a:pathLst>
              <a:path w="3701416" h="5530849">
                <a:moveTo>
                  <a:pt x="0" y="0"/>
                </a:moveTo>
                <a:lnTo>
                  <a:pt x="3701416" y="0"/>
                </a:lnTo>
                <a:lnTo>
                  <a:pt x="3701416" y="5530849"/>
                </a:lnTo>
                <a:lnTo>
                  <a:pt x="0" y="5530849"/>
                </a:lnTo>
                <a:lnTo>
                  <a:pt x="0" y="0"/>
                </a:lnTo>
                <a:close/>
              </a:path>
            </a:pathLst>
          </a:custGeom>
          <a:blipFill>
            <a:blip r:embed="rId7"/>
            <a:stretch>
              <a:fillRect/>
            </a:stretch>
          </a:blipFill>
        </p:spPr>
        <p:txBody>
          <a:bodyPr/>
          <a:lstStyle/>
          <a:p>
            <a:endParaRPr lang="nl-NL"/>
          </a:p>
        </p:txBody>
      </p:sp>
      <p:sp>
        <p:nvSpPr>
          <p:cNvPr id="9" name="TextBox 9"/>
          <p:cNvSpPr txBox="1"/>
          <p:nvPr/>
        </p:nvSpPr>
        <p:spPr>
          <a:xfrm>
            <a:off x="5457027" y="6229801"/>
            <a:ext cx="13141869" cy="37242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Achtertuinen/balkon/geveltuinen</a:t>
            </a:r>
          </a:p>
          <a:p>
            <a:pPr marL="542925" lvl="1" indent="-271462" algn="l">
              <a:lnSpc>
                <a:spcPts val="3600"/>
              </a:lnSpc>
              <a:buFont typeface="Arial"/>
              <a:buChar char="•"/>
            </a:pPr>
            <a:r>
              <a:rPr lang="en-US" sz="3000">
                <a:solidFill>
                  <a:srgbClr val="000000"/>
                </a:solidFill>
                <a:latin typeface="Arial"/>
                <a:ea typeface="Arial"/>
                <a:cs typeface="Arial"/>
                <a:sym typeface="Arial"/>
              </a:rPr>
              <a:t>Landgoederen</a:t>
            </a:r>
          </a:p>
          <a:p>
            <a:pPr marL="542925" lvl="1" indent="-271462" algn="l">
              <a:lnSpc>
                <a:spcPts val="3600"/>
              </a:lnSpc>
              <a:buFont typeface="Arial"/>
              <a:buChar char="•"/>
            </a:pPr>
            <a:r>
              <a:rPr lang="en-US" sz="3000">
                <a:solidFill>
                  <a:srgbClr val="000000"/>
                </a:solidFill>
                <a:latin typeface="Arial"/>
                <a:ea typeface="Arial"/>
                <a:cs typeface="Arial"/>
                <a:sym typeface="Arial"/>
              </a:rPr>
              <a:t>Boerenerven</a:t>
            </a:r>
          </a:p>
          <a:p>
            <a:pPr marL="542925" lvl="1" indent="-271462" algn="l">
              <a:lnSpc>
                <a:spcPts val="3600"/>
              </a:lnSpc>
              <a:buFont typeface="Arial"/>
              <a:buChar char="•"/>
            </a:pPr>
            <a:r>
              <a:rPr lang="en-US" sz="3000">
                <a:solidFill>
                  <a:srgbClr val="000000"/>
                </a:solidFill>
                <a:latin typeface="Arial"/>
                <a:ea typeface="Arial"/>
                <a:cs typeface="Arial"/>
                <a:sym typeface="Arial"/>
              </a:rPr>
              <a:t>Voedselbossen</a:t>
            </a:r>
          </a:p>
          <a:p>
            <a:pPr marL="542925" lvl="1" indent="-271462" algn="l">
              <a:lnSpc>
                <a:spcPts val="3600"/>
              </a:lnSpc>
              <a:buFont typeface="Arial"/>
              <a:buChar char="•"/>
            </a:pPr>
            <a:r>
              <a:rPr lang="en-US" sz="3000">
                <a:solidFill>
                  <a:srgbClr val="000000"/>
                </a:solidFill>
                <a:latin typeface="Arial"/>
                <a:ea typeface="Arial"/>
                <a:cs typeface="Arial"/>
                <a:sym typeface="Arial"/>
              </a:rPr>
              <a:t>Groene initiatieven</a:t>
            </a:r>
          </a:p>
          <a:p>
            <a:pPr marL="542925" lvl="1" indent="-271462" algn="l">
              <a:lnSpc>
                <a:spcPts val="3600"/>
              </a:lnSpc>
              <a:buFont typeface="Arial"/>
              <a:buChar char="•"/>
            </a:pPr>
            <a:r>
              <a:rPr lang="en-US" sz="3000">
                <a:solidFill>
                  <a:srgbClr val="000000"/>
                </a:solidFill>
                <a:latin typeface="Arial"/>
                <a:ea typeface="Arial"/>
                <a:cs typeface="Arial"/>
                <a:sym typeface="Arial"/>
              </a:rPr>
              <a:t>Landschapselementen terugbrengen</a:t>
            </a:r>
          </a:p>
          <a:p>
            <a:pPr marL="542925" lvl="1" indent="-271462" algn="l">
              <a:lnSpc>
                <a:spcPts val="3600"/>
              </a:lnSpc>
              <a:buFont typeface="Arial"/>
              <a:buChar char="•"/>
            </a:pPr>
            <a:r>
              <a:rPr lang="en-US" sz="3000">
                <a:solidFill>
                  <a:srgbClr val="000000"/>
                </a:solidFill>
                <a:latin typeface="Arial"/>
                <a:ea typeface="Arial"/>
                <a:cs typeface="Arial"/>
                <a:sym typeface="Arial"/>
              </a:rPr>
              <a:t>Schoolpleinen</a:t>
            </a:r>
          </a:p>
          <a:p>
            <a:pPr marL="542925" lvl="1" indent="-271462" algn="l">
              <a:lnSpc>
                <a:spcPts val="3600"/>
              </a:lnSpc>
              <a:buFont typeface="Arial"/>
              <a:buChar char="•"/>
            </a:pPr>
            <a:r>
              <a:rPr lang="en-US" sz="3000">
                <a:solidFill>
                  <a:srgbClr val="000000"/>
                </a:solidFill>
                <a:latin typeface="Arial"/>
                <a:ea typeface="Arial"/>
                <a:cs typeface="Arial"/>
                <a:sym typeface="Arial"/>
              </a:rPr>
              <a:t>Bedrijventerreinen</a:t>
            </a:r>
          </a:p>
        </p:txBody>
      </p:sp>
      <p:sp>
        <p:nvSpPr>
          <p:cNvPr id="10" name="Freeform 10"/>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972000" y="688880"/>
            <a:ext cx="10915200" cy="2139276"/>
            <a:chOff x="0" y="-57149"/>
            <a:chExt cx="14553600" cy="2852368"/>
          </a:xfrm>
        </p:grpSpPr>
        <p:sp>
          <p:nvSpPr>
            <p:cNvPr id="5" name="Freeform 5"/>
            <p:cNvSpPr/>
            <p:nvPr/>
          </p:nvSpPr>
          <p:spPr>
            <a:xfrm>
              <a:off x="0" y="0"/>
              <a:ext cx="11229095" cy="2795219"/>
            </a:xfrm>
            <a:custGeom>
              <a:avLst/>
              <a:gdLst/>
              <a:ahLst/>
              <a:cxnLst/>
              <a:rect l="l" t="t" r="r" b="b"/>
              <a:pathLst>
                <a:path w="11229095" h="2795219">
                  <a:moveTo>
                    <a:pt x="0" y="0"/>
                  </a:moveTo>
                  <a:lnTo>
                    <a:pt x="11229095" y="0"/>
                  </a:lnTo>
                  <a:lnTo>
                    <a:pt x="11229095" y="2795219"/>
                  </a:lnTo>
                  <a:lnTo>
                    <a:pt x="0" y="2795219"/>
                  </a:lnTo>
                  <a:close/>
                </a:path>
              </a:pathLst>
            </a:custGeom>
            <a:solidFill>
              <a:srgbClr val="000000">
                <a:alpha val="0"/>
              </a:srgbClr>
            </a:solidFill>
          </p:spPr>
          <p:txBody>
            <a:bodyPr/>
            <a:lstStyle/>
            <a:p>
              <a:endParaRPr lang="nl-NL"/>
            </a:p>
          </p:txBody>
        </p:sp>
        <p:sp>
          <p:nvSpPr>
            <p:cNvPr id="6" name="TextBox 6"/>
            <p:cNvSpPr txBox="1"/>
            <p:nvPr/>
          </p:nvSpPr>
          <p:spPr>
            <a:xfrm>
              <a:off x="0" y="-57149"/>
              <a:ext cx="14553600" cy="2852368"/>
            </a:xfrm>
            <a:prstGeom prst="rect">
              <a:avLst/>
            </a:prstGeom>
          </p:spPr>
          <p:txBody>
            <a:bodyPr lIns="0" tIns="0" rIns="0" bIns="0" rtlCol="0" anchor="ctr"/>
            <a:lstStyle/>
            <a:p>
              <a:pPr algn="l">
                <a:lnSpc>
                  <a:spcPts val="7128"/>
                </a:lnSpc>
              </a:pPr>
              <a:r>
                <a:rPr lang="en-US" sz="6300" dirty="0">
                  <a:solidFill>
                    <a:srgbClr val="F49D2E"/>
                  </a:solidFill>
                  <a:latin typeface="Impact"/>
                  <a:ea typeface="Impact"/>
                  <a:cs typeface="Impact"/>
                  <a:sym typeface="Impact"/>
                </a:rPr>
                <a:t>HOE KAN DE GEMEENTE MEEDOEN?</a:t>
              </a:r>
            </a:p>
          </p:txBody>
        </p:sp>
      </p:grpSp>
      <p:grpSp>
        <p:nvGrpSpPr>
          <p:cNvPr id="7" name="Group 7"/>
          <p:cNvGrpSpPr>
            <a:grpSpLocks noChangeAspect="1"/>
          </p:cNvGrpSpPr>
          <p:nvPr/>
        </p:nvGrpSpPr>
        <p:grpSpPr>
          <a:xfrm>
            <a:off x="10755897" y="-83331"/>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6"/>
              <a:stretch>
                <a:fillRect l="-44979" t="-12428" r="-21864" b="-330"/>
              </a:stretch>
            </a:blipFill>
          </p:spPr>
          <p:txBody>
            <a:bodyPr/>
            <a:lstStyle/>
            <a:p>
              <a:endParaRPr lang="nl-NL"/>
            </a:p>
          </p:txBody>
        </p:sp>
      </p:grpSp>
      <p:sp>
        <p:nvSpPr>
          <p:cNvPr id="9" name="TextBox 9"/>
          <p:cNvSpPr txBox="1"/>
          <p:nvPr/>
        </p:nvSpPr>
        <p:spPr>
          <a:xfrm>
            <a:off x="972000" y="2628900"/>
            <a:ext cx="10006509" cy="5915025"/>
          </a:xfrm>
          <a:prstGeom prst="rect">
            <a:avLst/>
          </a:prstGeom>
        </p:spPr>
        <p:txBody>
          <a:bodyPr lIns="0" tIns="0" rIns="0" bIns="0" rtlCol="0" anchor="t">
            <a:spAutoFit/>
          </a:bodyPr>
          <a:lstStyle/>
          <a:p>
            <a:pPr marL="542925" lvl="1" indent="-271462" algn="l">
              <a:lnSpc>
                <a:spcPts val="4200"/>
              </a:lnSpc>
              <a:buFont typeface="Arial"/>
              <a:buChar char="•"/>
            </a:pPr>
            <a:r>
              <a:rPr lang="en-US" sz="3000" dirty="0">
                <a:solidFill>
                  <a:srgbClr val="000000"/>
                </a:solidFill>
                <a:latin typeface="Arial"/>
                <a:ea typeface="Arial"/>
                <a:cs typeface="Arial"/>
                <a:sym typeface="Arial"/>
              </a:rPr>
              <a:t>Met </a:t>
            </a:r>
            <a:r>
              <a:rPr lang="en-US" sz="3000" dirty="0" err="1">
                <a:solidFill>
                  <a:srgbClr val="000000"/>
                </a:solidFill>
                <a:latin typeface="Arial"/>
                <a:ea typeface="Arial"/>
                <a:cs typeface="Arial"/>
                <a:sym typeface="Arial"/>
              </a:rPr>
              <a:t>een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financiële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bijdrage</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Communiceren</a:t>
            </a:r>
            <a:r>
              <a:rPr lang="en-US" sz="3000" dirty="0">
                <a:solidFill>
                  <a:srgbClr val="000000"/>
                </a:solidFill>
                <a:latin typeface="Arial"/>
                <a:ea typeface="Arial"/>
                <a:cs typeface="Arial"/>
                <a:sym typeface="Arial"/>
              </a:rPr>
              <a:t> over Meer Bomen Nu</a:t>
            </a:r>
          </a:p>
          <a:p>
            <a:pPr marL="542925" lvl="1" indent="-271462" algn="l">
              <a:lnSpc>
                <a:spcPts val="4200"/>
              </a:lnSpc>
              <a:buFont typeface="Arial"/>
              <a:buChar char="•"/>
            </a:pPr>
            <a:r>
              <a:rPr lang="en-US" sz="3000" dirty="0">
                <a:solidFill>
                  <a:srgbClr val="000000"/>
                </a:solidFill>
                <a:latin typeface="Arial"/>
                <a:ea typeface="Arial"/>
                <a:cs typeface="Arial"/>
                <a:sym typeface="Arial"/>
              </a:rPr>
              <a:t>Een </a:t>
            </a:r>
            <a:r>
              <a:rPr lang="en-US" sz="3000" dirty="0" err="1">
                <a:solidFill>
                  <a:srgbClr val="000000"/>
                </a:solidFill>
                <a:latin typeface="Arial"/>
                <a:ea typeface="Arial"/>
                <a:cs typeface="Arial"/>
                <a:sym typeface="Arial"/>
              </a:rPr>
              <a:t>bomenhub</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faciliteren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boerenerven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volkstuinen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tuinderijen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schoolpleinen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braakliggend</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grond</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gemeente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grond</a:t>
            </a:r>
            <a:r>
              <a:rPr lang="en-US" sz="3000" dirty="0">
                <a:solidFill>
                  <a:srgbClr val="000000"/>
                </a:solidFill>
                <a:latin typeface="Arial"/>
                <a:ea typeface="Arial"/>
                <a:cs typeface="Arial"/>
                <a:sym typeface="Arial"/>
              </a:rPr>
              <a:t> etc.)</a:t>
            </a:r>
          </a:p>
          <a:p>
            <a:pPr marL="542925" lvl="1" indent="-271462" algn="l">
              <a:lnSpc>
                <a:spcPts val="4200"/>
              </a:lnSpc>
              <a:buFont typeface="Arial"/>
              <a:buChar char="•"/>
            </a:pPr>
            <a:r>
              <a:rPr lang="en-US" sz="3000" dirty="0" err="1">
                <a:solidFill>
                  <a:srgbClr val="000000"/>
                </a:solidFill>
                <a:latin typeface="Arial"/>
                <a:ea typeface="Arial"/>
                <a:cs typeface="Arial"/>
                <a:sym typeface="Arial"/>
              </a:rPr>
              <a:t>Helpen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bij</a:t>
            </a:r>
            <a:r>
              <a:rPr lang="en-US" sz="3000" dirty="0">
                <a:solidFill>
                  <a:srgbClr val="000000"/>
                </a:solidFill>
                <a:latin typeface="Arial"/>
                <a:ea typeface="Arial"/>
                <a:cs typeface="Arial"/>
                <a:sym typeface="Arial"/>
              </a:rPr>
              <a:t> het </a:t>
            </a:r>
            <a:r>
              <a:rPr lang="en-US" sz="3000" dirty="0" err="1">
                <a:solidFill>
                  <a:srgbClr val="000000"/>
                </a:solidFill>
                <a:latin typeface="Arial"/>
                <a:ea typeface="Arial"/>
                <a:cs typeface="Arial"/>
                <a:sym typeface="Arial"/>
              </a:rPr>
              <a:t>zoeken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naar</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oogstlocaties</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a:solidFill>
                  <a:srgbClr val="000000"/>
                </a:solidFill>
                <a:latin typeface="Arial"/>
                <a:ea typeface="Arial"/>
                <a:cs typeface="Arial"/>
                <a:sym typeface="Arial"/>
              </a:rPr>
              <a:t>Het </a:t>
            </a:r>
            <a:r>
              <a:rPr lang="en-US" sz="3000" dirty="0" err="1">
                <a:solidFill>
                  <a:srgbClr val="000000"/>
                </a:solidFill>
                <a:latin typeface="Arial"/>
                <a:ea typeface="Arial"/>
                <a:cs typeface="Arial"/>
                <a:sym typeface="Arial"/>
              </a:rPr>
              <a:t>aanleveren</a:t>
            </a:r>
            <a:r>
              <a:rPr lang="en-US" sz="3000" dirty="0">
                <a:solidFill>
                  <a:srgbClr val="000000"/>
                </a:solidFill>
                <a:latin typeface="Arial"/>
                <a:ea typeface="Arial"/>
                <a:cs typeface="Arial"/>
                <a:sym typeface="Arial"/>
              </a:rPr>
              <a:t> van </a:t>
            </a:r>
            <a:r>
              <a:rPr lang="en-US" sz="3000" dirty="0" err="1">
                <a:solidFill>
                  <a:srgbClr val="000000"/>
                </a:solidFill>
                <a:latin typeface="Arial"/>
                <a:ea typeface="Arial"/>
                <a:cs typeface="Arial"/>
                <a:sym typeface="Arial"/>
              </a:rPr>
              <a:t>stekken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zaailingen</a:t>
            </a:r>
            <a:r>
              <a:rPr lang="en-US" sz="3000" dirty="0">
                <a:solidFill>
                  <a:srgbClr val="000000"/>
                </a:solidFill>
                <a:latin typeface="Arial"/>
                <a:ea typeface="Arial"/>
                <a:cs typeface="Arial"/>
                <a:sym typeface="Arial"/>
              </a:rPr>
              <a:t> door </a:t>
            </a:r>
            <a:r>
              <a:rPr lang="en-US" sz="3000" dirty="0" err="1">
                <a:solidFill>
                  <a:srgbClr val="000000"/>
                </a:solidFill>
                <a:latin typeface="Arial"/>
                <a:ea typeface="Arial"/>
                <a:cs typeface="Arial"/>
                <a:sym typeface="Arial"/>
              </a:rPr>
              <a:t>groenbeheer</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I.s.m</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Steenbreek</a:t>
            </a:r>
            <a:r>
              <a:rPr lang="en-US" sz="3000" dirty="0">
                <a:solidFill>
                  <a:srgbClr val="000000"/>
                </a:solidFill>
                <a:latin typeface="Arial"/>
                <a:ea typeface="Arial"/>
                <a:cs typeface="Arial"/>
                <a:sym typeface="Arial"/>
              </a:rPr>
              <a:t> =&gt; </a:t>
            </a:r>
          </a:p>
          <a:p>
            <a:pPr algn="l">
              <a:lnSpc>
                <a:spcPts val="4200"/>
              </a:lnSpc>
            </a:pPr>
            <a:r>
              <a:rPr lang="en-US" sz="3000" dirty="0">
                <a:solidFill>
                  <a:srgbClr val="14B2A8"/>
                </a:solidFill>
                <a:latin typeface="Arial"/>
                <a:ea typeface="Arial"/>
                <a:cs typeface="Arial"/>
                <a:sym typeface="Arial"/>
              </a:rPr>
              <a:t>     </a:t>
            </a:r>
            <a:r>
              <a:rPr lang="en-US" sz="3000" u="sng" dirty="0">
                <a:solidFill>
                  <a:srgbClr val="14B2A8"/>
                </a:solidFill>
                <a:latin typeface="Arial"/>
                <a:ea typeface="Arial"/>
                <a:cs typeface="Arial"/>
                <a:sym typeface="Arial"/>
                <a:hlinkClick r:id="rId7" tooltip="https://plantmee.nl/plant-een-boompje-mee/"/>
              </a:rPr>
              <a:t>plantmee.nl/plant-</a:t>
            </a:r>
            <a:r>
              <a:rPr lang="en-US" sz="3000" u="sng" dirty="0" err="1">
                <a:solidFill>
                  <a:srgbClr val="14B2A8"/>
                </a:solidFill>
                <a:latin typeface="Arial"/>
                <a:ea typeface="Arial"/>
                <a:cs typeface="Arial"/>
                <a:sym typeface="Arial"/>
                <a:hlinkClick r:id="rId7" tooltip="https://plantmee.nl/plant-een-boompje-mee/"/>
              </a:rPr>
              <a:t>een</a:t>
            </a:r>
            <a:r>
              <a:rPr lang="en-US" sz="3000" u="sng" dirty="0">
                <a:solidFill>
                  <a:srgbClr val="14B2A8"/>
                </a:solidFill>
                <a:latin typeface="Arial"/>
                <a:ea typeface="Arial"/>
                <a:cs typeface="Arial"/>
                <a:sym typeface="Arial"/>
                <a:hlinkClick r:id="rId7" tooltip="https://plantmee.nl/plant-een-boompje-mee/"/>
              </a:rPr>
              <a:t>-</a:t>
            </a:r>
            <a:r>
              <a:rPr lang="en-US" sz="3000" u="sng" dirty="0" err="1">
                <a:solidFill>
                  <a:srgbClr val="14B2A8"/>
                </a:solidFill>
                <a:latin typeface="Arial"/>
                <a:ea typeface="Arial"/>
                <a:cs typeface="Arial"/>
                <a:sym typeface="Arial"/>
                <a:hlinkClick r:id="rId7" tooltip="https://plantmee.nl/plant-een-boompje-mee/"/>
              </a:rPr>
              <a:t>boompje</a:t>
            </a:r>
            <a:r>
              <a:rPr lang="en-US" sz="3000" u="sng" dirty="0">
                <a:solidFill>
                  <a:srgbClr val="14B2A8"/>
                </a:solidFill>
                <a:latin typeface="Arial"/>
                <a:ea typeface="Arial"/>
                <a:cs typeface="Arial"/>
                <a:sym typeface="Arial"/>
                <a:hlinkClick r:id="rId7" tooltip="https://plantmee.nl/plant-een-boompje-mee/"/>
              </a:rPr>
              <a:t>-mee/</a:t>
            </a:r>
            <a:r>
              <a:rPr lang="en-US" sz="3000" dirty="0">
                <a:solidFill>
                  <a:srgbClr val="14B2A8"/>
                </a:solidFill>
                <a:latin typeface="Arial"/>
                <a:ea typeface="Arial"/>
                <a:cs typeface="Arial"/>
                <a:sym typeface="Arial"/>
              </a:rPr>
              <a:t> </a:t>
            </a:r>
          </a:p>
          <a:p>
            <a:pPr marL="542925" lvl="1" indent="-271462" algn="l">
              <a:lnSpc>
                <a:spcPts val="4200"/>
              </a:lnSpc>
            </a:pPr>
            <a:endParaRPr lang="en-US" sz="3000" dirty="0">
              <a:solidFill>
                <a:srgbClr val="14B2A8"/>
              </a:solidFill>
              <a:latin typeface="Arial"/>
              <a:ea typeface="Arial"/>
              <a:cs typeface="Arial"/>
              <a:sym typeface="Arial"/>
            </a:endParaRP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742950" y="764997"/>
            <a:ext cx="11651504" cy="1191539"/>
            <a:chOff x="0" y="0"/>
            <a:chExt cx="15535338" cy="1588719"/>
          </a:xfrm>
        </p:grpSpPr>
        <p:sp>
          <p:nvSpPr>
            <p:cNvPr id="5" name="Freeform 5"/>
            <p:cNvSpPr/>
            <p:nvPr/>
          </p:nvSpPr>
          <p:spPr>
            <a:xfrm>
              <a:off x="0" y="0"/>
              <a:ext cx="15535337" cy="1588719"/>
            </a:xfrm>
            <a:custGeom>
              <a:avLst/>
              <a:gdLst/>
              <a:ahLst/>
              <a:cxnLst/>
              <a:rect l="l" t="t" r="r" b="b"/>
              <a:pathLst>
                <a:path w="15535337" h="1588719">
                  <a:moveTo>
                    <a:pt x="0" y="0"/>
                  </a:moveTo>
                  <a:lnTo>
                    <a:pt x="15535337" y="0"/>
                  </a:lnTo>
                  <a:lnTo>
                    <a:pt x="15535337" y="1588719"/>
                  </a:lnTo>
                  <a:lnTo>
                    <a:pt x="0" y="1588719"/>
                  </a:lnTo>
                  <a:close/>
                </a:path>
              </a:pathLst>
            </a:custGeom>
            <a:solidFill>
              <a:srgbClr val="000000">
                <a:alpha val="0"/>
              </a:srgbClr>
            </a:solidFill>
          </p:spPr>
          <p:txBody>
            <a:bodyPr/>
            <a:lstStyle/>
            <a:p>
              <a:endParaRPr lang="nl-NL"/>
            </a:p>
          </p:txBody>
        </p:sp>
        <p:sp>
          <p:nvSpPr>
            <p:cNvPr id="6" name="TextBox 6"/>
            <p:cNvSpPr txBox="1"/>
            <p:nvPr/>
          </p:nvSpPr>
          <p:spPr>
            <a:xfrm>
              <a:off x="0" y="-57150"/>
              <a:ext cx="15535338" cy="1645869"/>
            </a:xfrm>
            <a:prstGeom prst="rect">
              <a:avLst/>
            </a:prstGeom>
          </p:spPr>
          <p:txBody>
            <a:bodyPr lIns="0" tIns="0" rIns="0" bIns="0" rtlCol="0" anchor="ctr"/>
            <a:lstStyle/>
            <a:p>
              <a:pPr algn="l">
                <a:lnSpc>
                  <a:spcPts val="7128"/>
                </a:lnSpc>
              </a:pPr>
              <a:r>
                <a:rPr lang="en-US" sz="6100" dirty="0">
                  <a:solidFill>
                    <a:srgbClr val="F49D2E"/>
                  </a:solidFill>
                  <a:latin typeface="Impact"/>
                  <a:ea typeface="Impact"/>
                  <a:cs typeface="Impact"/>
                  <a:sym typeface="Impact"/>
                </a:rPr>
                <a:t>WAAROM MEEDOEN ALS GEMEENTE?</a:t>
              </a:r>
            </a:p>
          </p:txBody>
        </p:sp>
      </p:grpSp>
      <p:grpSp>
        <p:nvGrpSpPr>
          <p:cNvPr id="7" name="Group 7"/>
          <p:cNvGrpSpPr>
            <a:grpSpLocks noChangeAspect="1"/>
          </p:cNvGrpSpPr>
          <p:nvPr/>
        </p:nvGrpSpPr>
        <p:grpSpPr>
          <a:xfrm>
            <a:off x="10787259" y="0"/>
            <a:ext cx="10428173" cy="10287000"/>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6"/>
              <a:stretch>
                <a:fillRect l="-48277"/>
              </a:stretch>
            </a:blipFill>
          </p:spPr>
          <p:txBody>
            <a:bodyPr/>
            <a:lstStyle/>
            <a:p>
              <a:endParaRPr lang="nl-NL"/>
            </a:p>
          </p:txBody>
        </p:sp>
      </p:grpSp>
      <p:sp>
        <p:nvSpPr>
          <p:cNvPr id="9" name="TextBox 9"/>
          <p:cNvSpPr txBox="1"/>
          <p:nvPr/>
        </p:nvSpPr>
        <p:spPr>
          <a:xfrm>
            <a:off x="742950" y="2226156"/>
            <a:ext cx="10358783" cy="59150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Gemeenten staan voor vele opgaven: bossenstrategie, groen-blauwe dooradering, landbouwtransitie, vergroening van steden tegen hittestress, of groene ambities. Wij kunnen hier een helpende hand in bieden</a:t>
            </a:r>
          </a:p>
          <a:p>
            <a:pPr marL="542925" lvl="1" indent="-271462" algn="l">
              <a:lnSpc>
                <a:spcPts val="4200"/>
              </a:lnSpc>
              <a:buFont typeface="Arial"/>
              <a:buChar char="•"/>
            </a:pPr>
            <a:r>
              <a:rPr lang="en-US" sz="3000">
                <a:solidFill>
                  <a:srgbClr val="000000"/>
                </a:solidFill>
                <a:latin typeface="Arial"/>
                <a:ea typeface="Arial"/>
                <a:cs typeface="Arial"/>
                <a:sym typeface="Arial"/>
              </a:rPr>
              <a:t>Wij brengen sociale cohesie en het gevoel bij burgers dat zij echt een verschil kunnen maken</a:t>
            </a:r>
          </a:p>
          <a:p>
            <a:pPr marL="542925" lvl="1" indent="-271462" algn="l">
              <a:lnSpc>
                <a:spcPts val="4200"/>
              </a:lnSpc>
              <a:buFont typeface="Arial"/>
              <a:buChar char="•"/>
            </a:pPr>
            <a:r>
              <a:rPr lang="en-US" sz="3000">
                <a:solidFill>
                  <a:srgbClr val="000000"/>
                </a:solidFill>
                <a:latin typeface="Arial"/>
                <a:ea typeface="Arial"/>
                <a:cs typeface="Arial"/>
                <a:sym typeface="Arial"/>
              </a:rPr>
              <a:t>Meer bewustwording creëren bij de inwoners voor het belang van meer groen</a:t>
            </a:r>
          </a:p>
          <a:p>
            <a:pPr marL="542925" lvl="1" indent="-271462" algn="l">
              <a:lnSpc>
                <a:spcPts val="4200"/>
              </a:lnSpc>
              <a:buFont typeface="Arial"/>
              <a:buChar char="•"/>
            </a:pPr>
            <a:r>
              <a:rPr lang="en-US" sz="3000">
                <a:solidFill>
                  <a:srgbClr val="000000"/>
                </a:solidFill>
                <a:latin typeface="Arial"/>
                <a:ea typeface="Arial"/>
                <a:cs typeface="Arial"/>
                <a:sym typeface="Arial"/>
              </a:rPr>
              <a:t>Meer biodiversiteit brengen in de omgeving</a:t>
            </a:r>
          </a:p>
          <a:p>
            <a:pPr marL="542925" lvl="1" indent="-271462" algn="l">
              <a:lnSpc>
                <a:spcPts val="4200"/>
              </a:lnSpc>
              <a:buFont typeface="Arial"/>
              <a:buChar char="•"/>
            </a:pPr>
            <a:r>
              <a:rPr lang="en-US" sz="3000">
                <a:solidFill>
                  <a:srgbClr val="000000"/>
                </a:solidFill>
                <a:latin typeface="Arial"/>
                <a:ea typeface="Arial"/>
                <a:cs typeface="Arial"/>
                <a:sym typeface="Arial"/>
              </a:rPr>
              <a:t>Gebruik maken van eigen (tweedekans) plantgoed op ander eigen terrein</a:t>
            </a: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2">
              <a:extLst>
                <a:ext uri="{96DAC541-7B7A-43D3-8B79-37D633B846F1}">
                  <asvg:svgBlip xmlns:asvg="http://schemas.microsoft.com/office/drawing/2016/SVG/main" r:embed="rId3"/>
                </a:ext>
              </a:extLst>
            </a:blip>
            <a:stretch>
              <a:fillRect t="-841" b="-841"/>
            </a:stretch>
          </a:blipFill>
        </p:spPr>
        <p:txBody>
          <a:bodyPr/>
          <a:lstStyle/>
          <a:p>
            <a:endParaRPr lang="nl-NL"/>
          </a:p>
        </p:txBody>
      </p:sp>
      <p:grpSp>
        <p:nvGrpSpPr>
          <p:cNvPr id="3" name="Group 3"/>
          <p:cNvGrpSpPr/>
          <p:nvPr/>
        </p:nvGrpSpPr>
        <p:grpSpPr>
          <a:xfrm>
            <a:off x="12251115" y="0"/>
            <a:ext cx="6151185" cy="10287000"/>
            <a:chOff x="0" y="0"/>
            <a:chExt cx="8201580" cy="13716000"/>
          </a:xfrm>
        </p:grpSpPr>
        <p:pic>
          <p:nvPicPr>
            <p:cNvPr id="4" name="Picture 4"/>
            <p:cNvPicPr>
              <a:picLocks noChangeAspect="1"/>
            </p:cNvPicPr>
            <p:nvPr/>
          </p:nvPicPr>
          <p:blipFill>
            <a:blip r:embed="rId4"/>
            <a:srcRect l="10732" r="8920"/>
            <a:stretch>
              <a:fillRect/>
            </a:stretch>
          </p:blipFill>
          <p:spPr>
            <a:xfrm>
              <a:off x="0" y="0"/>
              <a:ext cx="8201580" cy="6794500"/>
            </a:xfrm>
            <a:prstGeom prst="rect">
              <a:avLst/>
            </a:prstGeom>
          </p:spPr>
        </p:pic>
        <p:pic>
          <p:nvPicPr>
            <p:cNvPr id="5" name="Picture 5" descr="Afbeelding met tekst, kleding, persoon, person  Automatisch gegenereerde beschrijving"/>
            <p:cNvPicPr>
              <a:picLocks noChangeAspect="1"/>
            </p:cNvPicPr>
            <p:nvPr/>
          </p:nvPicPr>
          <p:blipFill>
            <a:blip r:embed="rId5"/>
            <a:srcRect l="4734" r="4734"/>
            <a:stretch>
              <a:fillRect/>
            </a:stretch>
          </p:blipFill>
          <p:spPr>
            <a:xfrm>
              <a:off x="0" y="6921500"/>
              <a:ext cx="8201580" cy="6794500"/>
            </a:xfrm>
            <a:prstGeom prst="rect">
              <a:avLst/>
            </a:prstGeom>
          </p:spPr>
        </p:pic>
      </p:grpSp>
      <p:grpSp>
        <p:nvGrpSpPr>
          <p:cNvPr id="6" name="Group 6"/>
          <p:cNvGrpSpPr/>
          <p:nvPr/>
        </p:nvGrpSpPr>
        <p:grpSpPr>
          <a:xfrm>
            <a:off x="1093764" y="432930"/>
            <a:ext cx="12196012" cy="1191539"/>
            <a:chOff x="0" y="0"/>
            <a:chExt cx="16261349" cy="1588719"/>
          </a:xfrm>
        </p:grpSpPr>
        <p:sp>
          <p:nvSpPr>
            <p:cNvPr id="7" name="Freeform 7"/>
            <p:cNvSpPr/>
            <p:nvPr/>
          </p:nvSpPr>
          <p:spPr>
            <a:xfrm>
              <a:off x="0" y="0"/>
              <a:ext cx="16261349" cy="1588719"/>
            </a:xfrm>
            <a:custGeom>
              <a:avLst/>
              <a:gdLst/>
              <a:ahLst/>
              <a:cxnLst/>
              <a:rect l="l" t="t" r="r" b="b"/>
              <a:pathLst>
                <a:path w="16261349" h="1588719">
                  <a:moveTo>
                    <a:pt x="0" y="0"/>
                  </a:moveTo>
                  <a:lnTo>
                    <a:pt x="16261349" y="0"/>
                  </a:lnTo>
                  <a:lnTo>
                    <a:pt x="16261349" y="1588719"/>
                  </a:lnTo>
                  <a:lnTo>
                    <a:pt x="0" y="1588719"/>
                  </a:lnTo>
                  <a:close/>
                </a:path>
              </a:pathLst>
            </a:custGeom>
            <a:solidFill>
              <a:srgbClr val="000000">
                <a:alpha val="0"/>
              </a:srgbClr>
            </a:solidFill>
          </p:spPr>
          <p:txBody>
            <a:bodyPr/>
            <a:lstStyle/>
            <a:p>
              <a:endParaRPr lang="nl-NL"/>
            </a:p>
          </p:txBody>
        </p:sp>
        <p:sp>
          <p:nvSpPr>
            <p:cNvPr id="8" name="TextBox 8"/>
            <p:cNvSpPr txBox="1"/>
            <p:nvPr/>
          </p:nvSpPr>
          <p:spPr>
            <a:xfrm>
              <a:off x="0" y="-57150"/>
              <a:ext cx="16261349" cy="1645869"/>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FINANCIELE DEELNAME GEMEENTE</a:t>
              </a:r>
            </a:p>
          </p:txBody>
        </p:sp>
      </p:grpSp>
      <p:sp>
        <p:nvSpPr>
          <p:cNvPr id="9" name="TextBox 9"/>
          <p:cNvSpPr txBox="1"/>
          <p:nvPr/>
        </p:nvSpPr>
        <p:spPr>
          <a:xfrm>
            <a:off x="1093764" y="1659174"/>
            <a:ext cx="10420643" cy="7739936"/>
          </a:xfrm>
          <a:prstGeom prst="rect">
            <a:avLst/>
          </a:prstGeom>
        </p:spPr>
        <p:txBody>
          <a:bodyPr lIns="0" tIns="0" rIns="0" bIns="0" rtlCol="0" anchor="t">
            <a:spAutoFit/>
          </a:bodyPr>
          <a:lstStyle/>
          <a:p>
            <a:pPr algn="l">
              <a:lnSpc>
                <a:spcPts val="3600"/>
              </a:lnSpc>
            </a:pPr>
            <a:r>
              <a:rPr lang="en-US" sz="3000" b="1">
                <a:solidFill>
                  <a:srgbClr val="001E2E"/>
                </a:solidFill>
                <a:latin typeface="Arial Bold"/>
                <a:ea typeface="Arial Bold"/>
                <a:cs typeface="Arial Bold"/>
                <a:sym typeface="Arial Bold"/>
              </a:rPr>
              <a:t>Wat kan Meer Bomen Nu met een financiële deelname van een gemeente:</a:t>
            </a:r>
          </a:p>
        </p:txBody>
      </p:sp>
      <p:sp>
        <p:nvSpPr>
          <p:cNvPr id="10" name="TextBox 10"/>
          <p:cNvSpPr txBox="1"/>
          <p:nvPr/>
        </p:nvSpPr>
        <p:spPr>
          <a:xfrm>
            <a:off x="767597" y="2905125"/>
            <a:ext cx="11483518" cy="69246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Coördinator aannemen</a:t>
            </a:r>
          </a:p>
          <a:p>
            <a:pPr marL="542925" lvl="1" indent="-271462" algn="l">
              <a:lnSpc>
                <a:spcPts val="3600"/>
              </a:lnSpc>
              <a:buFont typeface="Arial"/>
              <a:buChar char="•"/>
            </a:pPr>
            <a:r>
              <a:rPr lang="en-US" sz="3000">
                <a:solidFill>
                  <a:srgbClr val="000000"/>
                </a:solidFill>
                <a:latin typeface="Arial"/>
                <a:ea typeface="Arial"/>
                <a:cs typeface="Arial"/>
                <a:sym typeface="Arial"/>
              </a:rPr>
              <a:t>Bomenhub inrichten / beheer</a:t>
            </a:r>
          </a:p>
          <a:p>
            <a:pPr marL="542925" lvl="1" indent="-271462" algn="l">
              <a:lnSpc>
                <a:spcPts val="3600"/>
              </a:lnSpc>
              <a:buFont typeface="Arial"/>
              <a:buChar char="•"/>
            </a:pPr>
            <a:r>
              <a:rPr lang="en-US" sz="3000">
                <a:solidFill>
                  <a:srgbClr val="000000"/>
                </a:solidFill>
                <a:latin typeface="Arial"/>
                <a:ea typeface="Arial"/>
                <a:cs typeface="Arial"/>
                <a:sym typeface="Arial"/>
              </a:rPr>
              <a:t>Communicatie</a:t>
            </a:r>
          </a:p>
          <a:p>
            <a:pPr marL="542925" lvl="1" indent="-271462" algn="l">
              <a:lnSpc>
                <a:spcPts val="3600"/>
              </a:lnSpc>
              <a:buFont typeface="Arial"/>
              <a:buChar char="•"/>
            </a:pPr>
            <a:r>
              <a:rPr lang="en-US" sz="3000">
                <a:solidFill>
                  <a:srgbClr val="000000"/>
                </a:solidFill>
                <a:latin typeface="Arial"/>
                <a:ea typeface="Arial"/>
                <a:cs typeface="Arial"/>
                <a:sym typeface="Arial"/>
              </a:rPr>
              <a:t>Vrijwilligersgroep oprichten</a:t>
            </a:r>
          </a:p>
          <a:p>
            <a:pPr marL="542925" lvl="1" indent="-271462" algn="l">
              <a:lnSpc>
                <a:spcPts val="3600"/>
              </a:lnSpc>
              <a:buFont typeface="Arial"/>
              <a:buChar char="•"/>
            </a:pPr>
            <a:r>
              <a:rPr lang="en-US" sz="3000">
                <a:solidFill>
                  <a:srgbClr val="000000"/>
                </a:solidFill>
                <a:latin typeface="Arial"/>
                <a:ea typeface="Arial"/>
                <a:cs typeface="Arial"/>
                <a:sym typeface="Arial"/>
              </a:rPr>
              <a:t>Vrijwilligers opleiden</a:t>
            </a:r>
          </a:p>
          <a:p>
            <a:pPr marL="542925" lvl="1" indent="-271462" algn="l">
              <a:lnSpc>
                <a:spcPts val="3600"/>
              </a:lnSpc>
              <a:buFont typeface="Arial"/>
              <a:buChar char="•"/>
            </a:pPr>
            <a:r>
              <a:rPr lang="en-US" sz="3000">
                <a:solidFill>
                  <a:srgbClr val="000000"/>
                </a:solidFill>
                <a:latin typeface="Arial"/>
                <a:ea typeface="Arial"/>
                <a:cs typeface="Arial"/>
                <a:sym typeface="Arial"/>
              </a:rPr>
              <a:t>Community Building</a:t>
            </a:r>
          </a:p>
          <a:p>
            <a:pPr marL="542925" lvl="1" indent="-271462" algn="l">
              <a:lnSpc>
                <a:spcPts val="3600"/>
              </a:lnSpc>
              <a:buFont typeface="Arial"/>
              <a:buChar char="•"/>
            </a:pPr>
            <a:r>
              <a:rPr lang="en-US" sz="3000">
                <a:solidFill>
                  <a:srgbClr val="000000"/>
                </a:solidFill>
                <a:latin typeface="Arial"/>
                <a:ea typeface="Arial"/>
                <a:cs typeface="Arial"/>
                <a:sym typeface="Arial"/>
              </a:rPr>
              <a:t>Oogstlocaties bezoeken</a:t>
            </a:r>
          </a:p>
          <a:p>
            <a:pPr marL="542925" lvl="1" indent="-271462" algn="l">
              <a:lnSpc>
                <a:spcPts val="3600"/>
              </a:lnSpc>
              <a:buFont typeface="Arial"/>
              <a:buChar char="•"/>
            </a:pPr>
            <a:r>
              <a:rPr lang="en-US" sz="3000">
                <a:solidFill>
                  <a:srgbClr val="000000"/>
                </a:solidFill>
                <a:latin typeface="Arial"/>
                <a:ea typeface="Arial"/>
                <a:cs typeface="Arial"/>
                <a:sym typeface="Arial"/>
              </a:rPr>
              <a:t>Evenementen organiseren: oogst-, uitdeel- en cursusdagen</a:t>
            </a:r>
          </a:p>
          <a:p>
            <a:pPr marL="542925" lvl="1" indent="-271462" algn="l">
              <a:lnSpc>
                <a:spcPts val="3600"/>
              </a:lnSpc>
              <a:buFont typeface="Arial"/>
              <a:buChar char="•"/>
            </a:pPr>
            <a:r>
              <a:rPr lang="en-US" sz="3000">
                <a:solidFill>
                  <a:srgbClr val="000000"/>
                </a:solidFill>
                <a:latin typeface="Arial"/>
                <a:ea typeface="Arial"/>
                <a:cs typeface="Arial"/>
                <a:sym typeface="Arial"/>
              </a:rPr>
              <a:t>Materiaal aanschaffen: hesjes, vlaggen, flyers, posters, spades, touw, labels, kruiwagen, aanhanger, bomenhubbord</a:t>
            </a:r>
          </a:p>
          <a:p>
            <a:pPr marL="542925" lvl="1" indent="-271462" algn="l">
              <a:lnSpc>
                <a:spcPts val="3600"/>
              </a:lnSpc>
              <a:buFont typeface="Arial"/>
              <a:buChar char="•"/>
            </a:pPr>
            <a:r>
              <a:rPr lang="en-US" sz="3000">
                <a:solidFill>
                  <a:srgbClr val="000000"/>
                </a:solidFill>
                <a:latin typeface="Arial"/>
                <a:ea typeface="Arial"/>
                <a:cs typeface="Arial"/>
                <a:sym typeface="Arial"/>
              </a:rPr>
              <a:t>Onkostenvergoedingen vergoeden</a:t>
            </a:r>
          </a:p>
          <a:p>
            <a:pPr marL="542925" lvl="1" indent="-271462" algn="l">
              <a:lnSpc>
                <a:spcPts val="3600"/>
              </a:lnSpc>
              <a:buFont typeface="Arial"/>
              <a:buChar char="•"/>
            </a:pPr>
            <a:r>
              <a:rPr lang="en-US" sz="3000">
                <a:solidFill>
                  <a:srgbClr val="000000"/>
                </a:solidFill>
                <a:latin typeface="Arial"/>
                <a:ea typeface="Arial"/>
                <a:cs typeface="Arial"/>
                <a:sym typeface="Arial"/>
              </a:rPr>
              <a:t>Samenwerkingsverbanden opzetten met andere groen initiatieven </a:t>
            </a:r>
          </a:p>
          <a:p>
            <a:pPr marL="542925" lvl="1" indent="-271462" algn="l">
              <a:lnSpc>
                <a:spcPts val="3600"/>
              </a:lnSpc>
              <a:buFont typeface="Arial"/>
              <a:buChar char="•"/>
            </a:pPr>
            <a:r>
              <a:rPr lang="en-US" sz="3000">
                <a:solidFill>
                  <a:srgbClr val="000000"/>
                </a:solidFill>
                <a:latin typeface="Arial"/>
                <a:ea typeface="Arial"/>
                <a:cs typeface="Arial"/>
                <a:sym typeface="Arial"/>
              </a:rPr>
              <a:t>Ondersteuning en monitoring middels de Bomenplanner en app</a:t>
            </a:r>
          </a:p>
          <a:p>
            <a:pPr marL="542925" lvl="1" indent="-271462" algn="l">
              <a:lnSpc>
                <a:spcPts val="3600"/>
              </a:lnSpc>
              <a:buFont typeface="Arial"/>
              <a:buChar char="•"/>
            </a:pPr>
            <a:r>
              <a:rPr lang="en-US" sz="3000">
                <a:solidFill>
                  <a:srgbClr val="000000"/>
                </a:solidFill>
                <a:latin typeface="Arial"/>
                <a:ea typeface="Arial"/>
                <a:cs typeface="Arial"/>
                <a:sym typeface="Arial"/>
              </a:rPr>
              <a:t>Ondersteuning middels de Bomenvinder </a:t>
            </a:r>
          </a:p>
        </p:txBody>
      </p:sp>
      <p:sp>
        <p:nvSpPr>
          <p:cNvPr id="11" name="Freeform 11"/>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6"/>
            <a:stretch>
              <a:fillRect/>
            </a:stretch>
          </a:blipFill>
        </p:spPr>
        <p:txBody>
          <a:bodyPr/>
          <a:lstStyle/>
          <a:p>
            <a:endParaRPr lang="nl-NL"/>
          </a:p>
        </p:txBody>
      </p:sp>
      <p:sp>
        <p:nvSpPr>
          <p:cNvPr id="12" name="Freeform 12"/>
          <p:cNvSpPr/>
          <p:nvPr/>
        </p:nvSpPr>
        <p:spPr>
          <a:xfrm rot="811151">
            <a:off x="9699642" y="2568801"/>
            <a:ext cx="2110322" cy="3165484"/>
          </a:xfrm>
          <a:custGeom>
            <a:avLst/>
            <a:gdLst/>
            <a:ahLst/>
            <a:cxnLst/>
            <a:rect l="l" t="t" r="r" b="b"/>
            <a:pathLst>
              <a:path w="2110322" h="3165484">
                <a:moveTo>
                  <a:pt x="0" y="0"/>
                </a:moveTo>
                <a:lnTo>
                  <a:pt x="2110323" y="0"/>
                </a:lnTo>
                <a:lnTo>
                  <a:pt x="2110323" y="3165483"/>
                </a:lnTo>
                <a:lnTo>
                  <a:pt x="0" y="3165483"/>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942975" y="800101"/>
            <a:ext cx="7962900" cy="2096414"/>
            <a:chOff x="0" y="0"/>
            <a:chExt cx="10617200" cy="2795219"/>
          </a:xfrm>
        </p:grpSpPr>
        <p:sp>
          <p:nvSpPr>
            <p:cNvPr id="5" name="Freeform 5"/>
            <p:cNvSpPr/>
            <p:nvPr/>
          </p:nvSpPr>
          <p:spPr>
            <a:xfrm>
              <a:off x="0" y="0"/>
              <a:ext cx="10617200" cy="2795219"/>
            </a:xfrm>
            <a:custGeom>
              <a:avLst/>
              <a:gdLst/>
              <a:ahLst/>
              <a:cxnLst/>
              <a:rect l="l" t="t" r="r" b="b"/>
              <a:pathLst>
                <a:path w="10617200" h="2795219">
                  <a:moveTo>
                    <a:pt x="0" y="0"/>
                  </a:moveTo>
                  <a:lnTo>
                    <a:pt x="10617200" y="0"/>
                  </a:lnTo>
                  <a:lnTo>
                    <a:pt x="10617200" y="2795219"/>
                  </a:lnTo>
                  <a:lnTo>
                    <a:pt x="0" y="2795219"/>
                  </a:lnTo>
                  <a:close/>
                </a:path>
              </a:pathLst>
            </a:custGeom>
            <a:solidFill>
              <a:srgbClr val="000000">
                <a:alpha val="0"/>
              </a:srgbClr>
            </a:solidFill>
          </p:spPr>
          <p:txBody>
            <a:bodyPr/>
            <a:lstStyle/>
            <a:p>
              <a:endParaRPr lang="nl-NL"/>
            </a:p>
          </p:txBody>
        </p:sp>
        <p:sp>
          <p:nvSpPr>
            <p:cNvPr id="6" name="TextBox 6"/>
            <p:cNvSpPr txBox="1"/>
            <p:nvPr/>
          </p:nvSpPr>
          <p:spPr>
            <a:xfrm>
              <a:off x="0" y="-57150"/>
              <a:ext cx="10617200" cy="2852369"/>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VIND ALLES TERUG OP MEERBOMEN.NU</a:t>
              </a:r>
            </a:p>
          </p:txBody>
        </p:sp>
      </p:grpSp>
      <p:sp>
        <p:nvSpPr>
          <p:cNvPr id="7" name="TextBox 7"/>
          <p:cNvSpPr txBox="1"/>
          <p:nvPr/>
        </p:nvSpPr>
        <p:spPr>
          <a:xfrm>
            <a:off x="981075" y="3277221"/>
            <a:ext cx="8854440" cy="6324600"/>
          </a:xfrm>
          <a:prstGeom prst="rect">
            <a:avLst/>
          </a:prstGeom>
        </p:spPr>
        <p:txBody>
          <a:bodyPr lIns="0" tIns="0" rIns="0" bIns="0" rtlCol="0" anchor="t">
            <a:spAutoFit/>
          </a:bodyPr>
          <a:lstStyle/>
          <a:p>
            <a:pPr marL="542922" lvl="1" indent="-271461" algn="l">
              <a:lnSpc>
                <a:spcPts val="3599"/>
              </a:lnSpc>
              <a:buFont typeface="Arial"/>
              <a:buChar char="•"/>
            </a:pPr>
            <a:r>
              <a:rPr lang="en-US" sz="2999">
                <a:solidFill>
                  <a:srgbClr val="001E2E"/>
                </a:solidFill>
                <a:latin typeface="Arial"/>
                <a:ea typeface="Arial"/>
                <a:cs typeface="Arial"/>
                <a:sym typeface="Arial"/>
              </a:rPr>
              <a:t>Oogsthandleiding: inclusief knoppenkaart, ziektekaart en informatie over inheems en uitheems</a:t>
            </a:r>
          </a:p>
          <a:p>
            <a:pPr marL="542922" lvl="1" indent="-271461" algn="l">
              <a:lnSpc>
                <a:spcPts val="3599"/>
              </a:lnSpc>
            </a:pPr>
            <a:r>
              <a:rPr lang="en-US" sz="2999" b="1" u="sng">
                <a:solidFill>
                  <a:srgbClr val="F49D2E"/>
                </a:solidFill>
                <a:latin typeface="Arial Bold"/>
                <a:ea typeface="Arial Bold"/>
                <a:cs typeface="Arial Bold"/>
                <a:sym typeface="Arial Bold"/>
                <a:hlinkClick r:id="rId6" tooltip="https://meerbomen.nu/oogsthandleiding"/>
              </a:rPr>
              <a:t>meerbomen.nu/oogsthandleiding</a:t>
            </a:r>
          </a:p>
          <a:p>
            <a:pPr marL="542922" lvl="1" indent="-271461" algn="l">
              <a:lnSpc>
                <a:spcPts val="3599"/>
              </a:lnSpc>
            </a:pPr>
            <a:endParaRPr lang="en-US" sz="2999" b="1" u="sng">
              <a:solidFill>
                <a:srgbClr val="F49D2E"/>
              </a:solidFill>
              <a:latin typeface="Arial Bold"/>
              <a:ea typeface="Arial Bold"/>
              <a:cs typeface="Arial Bold"/>
              <a:sym typeface="Arial Bold"/>
              <a:hlinkClick r:id="rId6" tooltip="https://meerbomen.nu/oogst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Bomenhubhandleiding: inclusief alle informatie over bomen</a:t>
            </a:r>
          </a:p>
          <a:p>
            <a:pPr marL="542922" lvl="1" indent="-271461" algn="l">
              <a:lnSpc>
                <a:spcPts val="3599"/>
              </a:lnSpc>
            </a:pPr>
            <a:r>
              <a:rPr lang="en-US" sz="2999" b="1" u="sng">
                <a:solidFill>
                  <a:srgbClr val="F49D2E"/>
                </a:solidFill>
                <a:latin typeface="Arial Bold"/>
                <a:ea typeface="Arial Bold"/>
                <a:cs typeface="Arial Bold"/>
                <a:sym typeface="Arial Bold"/>
                <a:hlinkClick r:id="rId7" tooltip="https://www.meerbomen.nu/hubhandleiding"/>
              </a:rPr>
              <a:t>meerbomen.nu/hubhandleiding</a:t>
            </a:r>
          </a:p>
          <a:p>
            <a:pPr marL="542922" lvl="1" indent="-271461" algn="l">
              <a:lnSpc>
                <a:spcPts val="3599"/>
              </a:lnSpc>
            </a:pPr>
            <a:endParaRPr lang="en-US" sz="2999" b="1" u="sng">
              <a:solidFill>
                <a:srgbClr val="F49D2E"/>
              </a:solidFill>
              <a:latin typeface="Arial Bold"/>
              <a:ea typeface="Arial Bold"/>
              <a:cs typeface="Arial Bold"/>
              <a:sym typeface="Arial Bold"/>
              <a:hlinkClick r:id="rId7" tooltip="https://www.meerbomen.nu/hub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Planthandleiding: inclusief bomenvinder</a:t>
            </a:r>
          </a:p>
          <a:p>
            <a:pPr marL="542922" lvl="1" indent="-271461" algn="l">
              <a:lnSpc>
                <a:spcPts val="3599"/>
              </a:lnSpc>
            </a:pPr>
            <a:r>
              <a:rPr lang="en-US" sz="2999" b="1" u="sng">
                <a:solidFill>
                  <a:srgbClr val="F49D2E"/>
                </a:solidFill>
                <a:latin typeface="Arial Bold"/>
                <a:ea typeface="Arial Bold"/>
                <a:cs typeface="Arial Bold"/>
                <a:sym typeface="Arial Bold"/>
                <a:hlinkClick r:id="rId8" tooltip="https://www.meerbomen.nu/planthandleiding"/>
              </a:rPr>
              <a:t>meerbomen.nu/planthandleiding </a:t>
            </a:r>
          </a:p>
          <a:p>
            <a:pPr marL="542922" lvl="1" indent="-271461" algn="l">
              <a:lnSpc>
                <a:spcPts val="3599"/>
              </a:lnSpc>
            </a:pPr>
            <a:endParaRPr lang="en-US" sz="2999" b="1" u="sng">
              <a:solidFill>
                <a:srgbClr val="F49D2E"/>
              </a:solidFill>
              <a:latin typeface="Arial Bold"/>
              <a:ea typeface="Arial Bold"/>
              <a:cs typeface="Arial Bold"/>
              <a:sym typeface="Arial Bold"/>
              <a:hlinkClick r:id="rId8" tooltip="https://www.meerbomen.nu/plant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Communicatietoolkit</a:t>
            </a:r>
          </a:p>
          <a:p>
            <a:pPr marL="542922" lvl="1" indent="-271461" algn="l">
              <a:lnSpc>
                <a:spcPts val="3599"/>
              </a:lnSpc>
            </a:pPr>
            <a:r>
              <a:rPr lang="en-US" sz="2999" b="1" u="sng">
                <a:solidFill>
                  <a:srgbClr val="F49D2E"/>
                </a:solidFill>
                <a:latin typeface="Arial Bold"/>
                <a:ea typeface="Arial Bold"/>
                <a:cs typeface="Arial Bold"/>
                <a:sym typeface="Arial Bold"/>
                <a:hlinkClick r:id="rId9" tooltip="http://www.meerbomen.nu/communicatietoolkit"/>
              </a:rPr>
              <a:t>meerbomen.nu/communicatietoolkit</a:t>
            </a:r>
          </a:p>
        </p:txBody>
      </p:sp>
      <p:grpSp>
        <p:nvGrpSpPr>
          <p:cNvPr id="8" name="Group 8"/>
          <p:cNvGrpSpPr>
            <a:grpSpLocks noChangeAspect="1"/>
          </p:cNvGrpSpPr>
          <p:nvPr/>
        </p:nvGrpSpPr>
        <p:grpSpPr>
          <a:xfrm>
            <a:off x="9381306" y="-83331"/>
            <a:ext cx="10637165" cy="10493163"/>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10"/>
              <a:stretch>
                <a:fillRect l="-17138" r="-30827"/>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11"/>
            <a:stretch>
              <a:fillRect/>
            </a:stretch>
          </a:blipFill>
        </p:spPr>
        <p:txBody>
          <a:bodyPr/>
          <a:lstStyle/>
          <a:p>
            <a:endParaRPr lang="nl-N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1196291" y="800101"/>
            <a:ext cx="7761393" cy="2285999"/>
            <a:chOff x="0" y="0"/>
            <a:chExt cx="12282310" cy="3047999"/>
          </a:xfrm>
        </p:grpSpPr>
        <p:sp>
          <p:nvSpPr>
            <p:cNvPr id="5" name="Freeform 5"/>
            <p:cNvSpPr/>
            <p:nvPr/>
          </p:nvSpPr>
          <p:spPr>
            <a:xfrm>
              <a:off x="0" y="0"/>
              <a:ext cx="12282310" cy="2764312"/>
            </a:xfrm>
            <a:custGeom>
              <a:avLst/>
              <a:gdLst/>
              <a:ahLst/>
              <a:cxnLst/>
              <a:rect l="l" t="t" r="r" b="b"/>
              <a:pathLst>
                <a:path w="12282310" h="2764312">
                  <a:moveTo>
                    <a:pt x="0" y="0"/>
                  </a:moveTo>
                  <a:lnTo>
                    <a:pt x="12282310" y="0"/>
                  </a:lnTo>
                  <a:lnTo>
                    <a:pt x="12282310" y="2764312"/>
                  </a:lnTo>
                  <a:lnTo>
                    <a:pt x="0" y="2764312"/>
                  </a:lnTo>
                  <a:close/>
                </a:path>
              </a:pathLst>
            </a:custGeom>
            <a:solidFill>
              <a:srgbClr val="000000">
                <a:alpha val="0"/>
              </a:srgbClr>
            </a:solidFill>
          </p:spPr>
          <p:txBody>
            <a:bodyPr/>
            <a:lstStyle/>
            <a:p>
              <a:endParaRPr lang="nl-NL"/>
            </a:p>
          </p:txBody>
        </p:sp>
        <p:sp>
          <p:nvSpPr>
            <p:cNvPr id="6" name="TextBox 6"/>
            <p:cNvSpPr txBox="1"/>
            <p:nvPr/>
          </p:nvSpPr>
          <p:spPr>
            <a:xfrm>
              <a:off x="0" y="226536"/>
              <a:ext cx="12282310" cy="2821463"/>
            </a:xfrm>
            <a:prstGeom prst="rect">
              <a:avLst/>
            </a:prstGeom>
          </p:spPr>
          <p:txBody>
            <a:bodyPr lIns="0" tIns="0" rIns="0" bIns="0" rtlCol="0" anchor="ctr"/>
            <a:lstStyle/>
            <a:p>
              <a:pPr algn="l">
                <a:lnSpc>
                  <a:spcPts val="7128"/>
                </a:lnSpc>
              </a:pPr>
              <a:r>
                <a:rPr lang="en-US" sz="6600" dirty="0">
                  <a:solidFill>
                    <a:srgbClr val="F49D2E"/>
                  </a:solidFill>
                  <a:latin typeface="Impact"/>
                  <a:ea typeface="Impact"/>
                  <a:cs typeface="Impact"/>
                  <a:sym typeface="Impact"/>
                </a:rPr>
                <a:t>DANK VOOR UW AANDACHT</a:t>
              </a:r>
            </a:p>
          </p:txBody>
        </p:sp>
      </p:grpSp>
      <p:sp>
        <p:nvSpPr>
          <p:cNvPr id="7" name="TextBox 7"/>
          <p:cNvSpPr txBox="1"/>
          <p:nvPr/>
        </p:nvSpPr>
        <p:spPr>
          <a:xfrm>
            <a:off x="1287730" y="3184401"/>
            <a:ext cx="7669954" cy="1654299"/>
          </a:xfrm>
          <a:prstGeom prst="rect">
            <a:avLst/>
          </a:prstGeom>
        </p:spPr>
        <p:txBody>
          <a:bodyPr lIns="0" tIns="0" rIns="0" bIns="0" rtlCol="0" anchor="t">
            <a:spAutoFit/>
          </a:bodyPr>
          <a:lstStyle/>
          <a:p>
            <a:pPr algn="l">
              <a:lnSpc>
                <a:spcPts val="4320"/>
              </a:lnSpc>
            </a:pPr>
            <a:r>
              <a:rPr lang="en-US" sz="3600" dirty="0">
                <a:latin typeface="Arial"/>
                <a:ea typeface="Arial"/>
                <a:cs typeface="Arial"/>
                <a:sym typeface="Arial"/>
              </a:rPr>
              <a:t>Contact:</a:t>
            </a:r>
          </a:p>
          <a:p>
            <a:pPr algn="l">
              <a:lnSpc>
                <a:spcPts val="4320"/>
              </a:lnSpc>
            </a:pPr>
            <a:r>
              <a:rPr lang="en-US" sz="3600" dirty="0">
                <a:solidFill>
                  <a:srgbClr val="C1225E"/>
                </a:solidFill>
                <a:latin typeface="Arial"/>
                <a:ea typeface="Arial"/>
                <a:cs typeface="Arial"/>
                <a:sym typeface="Arial"/>
              </a:rPr>
              <a:t>NAAM XXX</a:t>
            </a:r>
          </a:p>
          <a:p>
            <a:pPr algn="l">
              <a:lnSpc>
                <a:spcPts val="4320"/>
              </a:lnSpc>
            </a:pPr>
            <a:r>
              <a:rPr lang="en-US" sz="3600" dirty="0">
                <a:solidFill>
                  <a:srgbClr val="C1225E"/>
                </a:solidFill>
                <a:latin typeface="Arial"/>
                <a:ea typeface="Arial"/>
                <a:cs typeface="Arial"/>
                <a:sym typeface="Arial"/>
              </a:rPr>
              <a:t>Mail: ….....</a:t>
            </a:r>
            <a:r>
              <a:rPr lang="en-US" sz="3600" u="sng" dirty="0">
                <a:solidFill>
                  <a:srgbClr val="C1225E"/>
                </a:solidFill>
                <a:latin typeface="Arial"/>
                <a:ea typeface="Arial"/>
                <a:cs typeface="Arial"/>
                <a:sym typeface="Arial"/>
                <a:hlinkClick r:id="rId7" tooltip="mailto:zuidholland@meerbomen.nu"/>
              </a:rPr>
              <a:t>@meerbomen.nu</a:t>
            </a:r>
            <a:r>
              <a:rPr lang="en-US" sz="3600" u="sng" dirty="0">
                <a:solidFill>
                  <a:srgbClr val="C1225E"/>
                </a:solidFill>
                <a:latin typeface="Arial"/>
                <a:ea typeface="Arial"/>
                <a:cs typeface="Arial"/>
                <a:sym typeface="Arial"/>
              </a:rPr>
              <a:t>  </a:t>
            </a:r>
          </a:p>
        </p:txBody>
      </p:sp>
      <p:grpSp>
        <p:nvGrpSpPr>
          <p:cNvPr id="8" name="Group 8"/>
          <p:cNvGrpSpPr>
            <a:grpSpLocks noChangeAspect="1"/>
          </p:cNvGrpSpPr>
          <p:nvPr/>
        </p:nvGrpSpPr>
        <p:grpSpPr>
          <a:xfrm>
            <a:off x="8889760" y="0"/>
            <a:ext cx="10552690" cy="10409832"/>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8"/>
              <a:stretch>
                <a:fillRect l="-23181" r="-25095"/>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714500" y="800101"/>
            <a:ext cx="14495318" cy="1266480"/>
            <a:chOff x="0" y="0"/>
            <a:chExt cx="19327090" cy="1688640"/>
          </a:xfrm>
        </p:grpSpPr>
        <p:sp>
          <p:nvSpPr>
            <p:cNvPr id="4" name="Freeform 4"/>
            <p:cNvSpPr/>
            <p:nvPr/>
          </p:nvSpPr>
          <p:spPr>
            <a:xfrm>
              <a:off x="0" y="0"/>
              <a:ext cx="19327090" cy="1688640"/>
            </a:xfrm>
            <a:custGeom>
              <a:avLst/>
              <a:gdLst/>
              <a:ahLst/>
              <a:cxnLst/>
              <a:rect l="l" t="t" r="r" b="b"/>
              <a:pathLst>
                <a:path w="19327090" h="1688640">
                  <a:moveTo>
                    <a:pt x="0" y="0"/>
                  </a:moveTo>
                  <a:lnTo>
                    <a:pt x="19327090" y="0"/>
                  </a:lnTo>
                  <a:lnTo>
                    <a:pt x="19327090" y="1688640"/>
                  </a:lnTo>
                  <a:lnTo>
                    <a:pt x="0" y="1688640"/>
                  </a:lnTo>
                  <a:close/>
                </a:path>
              </a:pathLst>
            </a:custGeom>
            <a:solidFill>
              <a:srgbClr val="000000">
                <a:alpha val="0"/>
              </a:srgbClr>
            </a:solidFill>
          </p:spPr>
          <p:txBody>
            <a:bodyPr/>
            <a:lstStyle/>
            <a:p>
              <a:endParaRPr lang="nl-NL"/>
            </a:p>
          </p:txBody>
        </p:sp>
        <p:sp>
          <p:nvSpPr>
            <p:cNvPr id="5" name="TextBox 5"/>
            <p:cNvSpPr txBox="1"/>
            <p:nvPr/>
          </p:nvSpPr>
          <p:spPr>
            <a:xfrm>
              <a:off x="0" y="-57150"/>
              <a:ext cx="19327090" cy="1745790"/>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WAT IS MEER BOMEN NU? </a:t>
              </a:r>
            </a:p>
          </p:txBody>
        </p:sp>
      </p:grpSp>
      <p:sp>
        <p:nvSpPr>
          <p:cNvPr id="6" name="Freeform 6"/>
          <p:cNvSpPr/>
          <p:nvPr/>
        </p:nvSpPr>
        <p:spPr>
          <a:xfrm>
            <a:off x="1404180" y="2991530"/>
            <a:ext cx="3471862" cy="1800225"/>
          </a:xfrm>
          <a:custGeom>
            <a:avLst/>
            <a:gdLst/>
            <a:ahLst/>
            <a:cxnLst/>
            <a:rect l="l" t="t" r="r" b="b"/>
            <a:pathLst>
              <a:path w="3471862" h="1800225">
                <a:moveTo>
                  <a:pt x="0" y="0"/>
                </a:moveTo>
                <a:lnTo>
                  <a:pt x="3471862" y="0"/>
                </a:lnTo>
                <a:lnTo>
                  <a:pt x="3471862" y="1800225"/>
                </a:lnTo>
                <a:lnTo>
                  <a:pt x="0" y="1800225"/>
                </a:lnTo>
                <a:lnTo>
                  <a:pt x="0" y="0"/>
                </a:lnTo>
                <a:close/>
              </a:path>
            </a:pathLst>
          </a:custGeom>
          <a:blipFill>
            <a:blip r:embed="rId5"/>
            <a:stretch>
              <a:fillRect l="-133" r="-133"/>
            </a:stretch>
          </a:blipFill>
        </p:spPr>
        <p:txBody>
          <a:bodyPr/>
          <a:lstStyle/>
          <a:p>
            <a:endParaRPr lang="nl-NL"/>
          </a:p>
        </p:txBody>
      </p:sp>
      <p:sp>
        <p:nvSpPr>
          <p:cNvPr id="7" name="Freeform 7"/>
          <p:cNvSpPr/>
          <p:nvPr/>
        </p:nvSpPr>
        <p:spPr>
          <a:xfrm>
            <a:off x="1392878" y="4775180"/>
            <a:ext cx="3671888" cy="1714500"/>
          </a:xfrm>
          <a:custGeom>
            <a:avLst/>
            <a:gdLst/>
            <a:ahLst/>
            <a:cxnLst/>
            <a:rect l="l" t="t" r="r" b="b"/>
            <a:pathLst>
              <a:path w="3671888" h="1714500">
                <a:moveTo>
                  <a:pt x="0" y="0"/>
                </a:moveTo>
                <a:lnTo>
                  <a:pt x="3671887" y="0"/>
                </a:lnTo>
                <a:lnTo>
                  <a:pt x="3671887" y="1714500"/>
                </a:lnTo>
                <a:lnTo>
                  <a:pt x="0" y="1714500"/>
                </a:lnTo>
                <a:lnTo>
                  <a:pt x="0" y="0"/>
                </a:lnTo>
                <a:close/>
              </a:path>
            </a:pathLst>
          </a:custGeom>
          <a:blipFill>
            <a:blip r:embed="rId6"/>
            <a:stretch>
              <a:fillRect l="-66" r="-66"/>
            </a:stretch>
          </a:blipFill>
        </p:spPr>
        <p:txBody>
          <a:bodyPr/>
          <a:lstStyle/>
          <a:p>
            <a:endParaRPr lang="nl-NL"/>
          </a:p>
        </p:txBody>
      </p:sp>
      <p:sp>
        <p:nvSpPr>
          <p:cNvPr id="8" name="Freeform 8" descr="Afbeelding met tekst  Automatisch gegenereerde beschrijving"/>
          <p:cNvSpPr/>
          <p:nvPr/>
        </p:nvSpPr>
        <p:spPr>
          <a:xfrm>
            <a:off x="1561342" y="6742043"/>
            <a:ext cx="3314700" cy="1614488"/>
          </a:xfrm>
          <a:custGeom>
            <a:avLst/>
            <a:gdLst/>
            <a:ahLst/>
            <a:cxnLst/>
            <a:rect l="l" t="t" r="r" b="b"/>
            <a:pathLst>
              <a:path w="3314700" h="1614488">
                <a:moveTo>
                  <a:pt x="0" y="0"/>
                </a:moveTo>
                <a:lnTo>
                  <a:pt x="3314700" y="0"/>
                </a:lnTo>
                <a:lnTo>
                  <a:pt x="3314700" y="1614487"/>
                </a:lnTo>
                <a:lnTo>
                  <a:pt x="0" y="1614487"/>
                </a:lnTo>
                <a:lnTo>
                  <a:pt x="0" y="0"/>
                </a:lnTo>
                <a:close/>
              </a:path>
            </a:pathLst>
          </a:custGeom>
          <a:blipFill>
            <a:blip r:embed="rId7"/>
            <a:stretch>
              <a:fillRect t="-98" b="-98"/>
            </a:stretch>
          </a:blipFill>
        </p:spPr>
        <p:txBody>
          <a:bodyPr/>
          <a:lstStyle/>
          <a:p>
            <a:endParaRPr lang="nl-NL"/>
          </a:p>
        </p:txBody>
      </p:sp>
      <p:sp>
        <p:nvSpPr>
          <p:cNvPr id="9" name="TextBox 9"/>
          <p:cNvSpPr txBox="1"/>
          <p:nvPr/>
        </p:nvSpPr>
        <p:spPr>
          <a:xfrm>
            <a:off x="5398313" y="3551415"/>
            <a:ext cx="4111447" cy="464016"/>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Organisatie en communicatie</a:t>
            </a:r>
          </a:p>
        </p:txBody>
      </p:sp>
      <p:sp>
        <p:nvSpPr>
          <p:cNvPr id="10" name="TextBox 10"/>
          <p:cNvSpPr txBox="1"/>
          <p:nvPr/>
        </p:nvSpPr>
        <p:spPr>
          <a:xfrm>
            <a:off x="5398313" y="5353525"/>
            <a:ext cx="3741658" cy="409575"/>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De bedenker en ecoloog</a:t>
            </a:r>
          </a:p>
        </p:txBody>
      </p:sp>
      <p:sp>
        <p:nvSpPr>
          <p:cNvPr id="11" name="TextBox 11"/>
          <p:cNvSpPr txBox="1"/>
          <p:nvPr/>
        </p:nvSpPr>
        <p:spPr>
          <a:xfrm>
            <a:off x="5398313" y="6969630"/>
            <a:ext cx="3741658" cy="833347"/>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300boeren met wens om biodiversiteit te verhogen</a:t>
            </a:r>
          </a:p>
        </p:txBody>
      </p:sp>
      <p:sp>
        <p:nvSpPr>
          <p:cNvPr id="12" name="TextBox 12"/>
          <p:cNvSpPr txBox="1"/>
          <p:nvPr/>
        </p:nvSpPr>
        <p:spPr>
          <a:xfrm>
            <a:off x="1805940" y="2307820"/>
            <a:ext cx="13215158" cy="519708"/>
          </a:xfrm>
          <a:prstGeom prst="rect">
            <a:avLst/>
          </a:prstGeom>
        </p:spPr>
        <p:txBody>
          <a:bodyPr lIns="0" tIns="0" rIns="0" bIns="0" rtlCol="0" anchor="t">
            <a:spAutoFit/>
          </a:bodyPr>
          <a:lstStyle/>
          <a:p>
            <a:pPr algn="l">
              <a:lnSpc>
                <a:spcPts val="3240"/>
              </a:lnSpc>
            </a:pPr>
            <a:r>
              <a:rPr lang="en-US" sz="2700">
                <a:solidFill>
                  <a:srgbClr val="14B2A8"/>
                </a:solidFill>
                <a:latin typeface="Impact"/>
                <a:ea typeface="Impact"/>
                <a:cs typeface="Impact"/>
                <a:sym typeface="Impact"/>
              </a:rPr>
              <a:t>MET 3 STICHTINGEN </a:t>
            </a:r>
            <a:r>
              <a:rPr lang="en-US" sz="2700">
                <a:solidFill>
                  <a:srgbClr val="F49D2E"/>
                </a:solidFill>
                <a:latin typeface="Impact"/>
                <a:ea typeface="Impact"/>
                <a:cs typeface="Impact"/>
                <a:sym typeface="Impact"/>
              </a:rPr>
              <a:t>DE HANDEN UIT DE MOUWEN</a:t>
            </a:r>
          </a:p>
        </p:txBody>
      </p:sp>
      <p:sp>
        <p:nvSpPr>
          <p:cNvPr id="13" name="Freeform 13"/>
          <p:cNvSpPr/>
          <p:nvPr/>
        </p:nvSpPr>
        <p:spPr>
          <a:xfrm>
            <a:off x="9231411" y="3041793"/>
            <a:ext cx="6648450" cy="6368115"/>
          </a:xfrm>
          <a:custGeom>
            <a:avLst/>
            <a:gdLst/>
            <a:ahLst/>
            <a:cxnLst/>
            <a:rect l="l" t="t" r="r" b="b"/>
            <a:pathLst>
              <a:path w="6648450" h="6368115">
                <a:moveTo>
                  <a:pt x="0" y="0"/>
                </a:moveTo>
                <a:lnTo>
                  <a:pt x="6648450" y="0"/>
                </a:lnTo>
                <a:lnTo>
                  <a:pt x="6648450" y="6368115"/>
                </a:lnTo>
                <a:lnTo>
                  <a:pt x="0" y="6368115"/>
                </a:lnTo>
                <a:lnTo>
                  <a:pt x="0" y="0"/>
                </a:lnTo>
                <a:close/>
              </a:path>
            </a:pathLst>
          </a:custGeom>
          <a:blipFill>
            <a:blip r:embed="rId8"/>
            <a:stretch>
              <a:fillRect r="-35"/>
            </a:stretch>
          </a:blipFill>
        </p:spPr>
        <p:txBody>
          <a:bodyPr/>
          <a:lstStyle/>
          <a:p>
            <a:endParaRPr lang="nl-NL"/>
          </a:p>
        </p:txBody>
      </p:sp>
      <p:sp>
        <p:nvSpPr>
          <p:cNvPr id="14" name="Freeform 14"/>
          <p:cNvSpPr/>
          <p:nvPr/>
        </p:nvSpPr>
        <p:spPr>
          <a:xfrm>
            <a:off x="13003578" y="362110"/>
            <a:ext cx="5114013" cy="3062016"/>
          </a:xfrm>
          <a:custGeom>
            <a:avLst/>
            <a:gdLst/>
            <a:ahLst/>
            <a:cxnLst/>
            <a:rect l="l" t="t" r="r" b="b"/>
            <a:pathLst>
              <a:path w="5114013" h="3062016">
                <a:moveTo>
                  <a:pt x="0" y="0"/>
                </a:moveTo>
                <a:lnTo>
                  <a:pt x="5114014" y="0"/>
                </a:lnTo>
                <a:lnTo>
                  <a:pt x="5114014" y="3062016"/>
                </a:lnTo>
                <a:lnTo>
                  <a:pt x="0" y="3062016"/>
                </a:lnTo>
                <a:lnTo>
                  <a:pt x="0" y="0"/>
                </a:lnTo>
                <a:close/>
              </a:path>
            </a:pathLst>
          </a:custGeom>
          <a:blipFill>
            <a:blip r:embed="rId9"/>
            <a:stretch>
              <a:fillRect/>
            </a:stretch>
          </a:blipFill>
        </p:spPr>
        <p:txBody>
          <a:bodyPr/>
          <a:lstStyle/>
          <a:p>
            <a:endParaRPr lang="nl-NL"/>
          </a:p>
        </p:txBody>
      </p:sp>
      <p:sp>
        <p:nvSpPr>
          <p:cNvPr id="15" name="TextBox 15"/>
          <p:cNvSpPr txBox="1"/>
          <p:nvPr/>
        </p:nvSpPr>
        <p:spPr>
          <a:xfrm>
            <a:off x="13680930" y="1137492"/>
            <a:ext cx="3965787" cy="1987510"/>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Nederland op een </a:t>
            </a:r>
          </a:p>
          <a:p>
            <a:pPr algn="ctr">
              <a:lnSpc>
                <a:spcPts val="2879"/>
              </a:lnSpc>
            </a:pPr>
            <a:r>
              <a:rPr lang="en-US" sz="2400" b="1">
                <a:solidFill>
                  <a:srgbClr val="000000"/>
                </a:solidFill>
                <a:latin typeface="Arial Bold"/>
                <a:ea typeface="Arial Bold"/>
                <a:cs typeface="Arial Bold"/>
                <a:sym typeface="Arial Bold"/>
              </a:rPr>
              <a:t>leuke, snelle, sociale </a:t>
            </a:r>
          </a:p>
          <a:p>
            <a:pPr algn="ctr">
              <a:lnSpc>
                <a:spcPts val="2879"/>
              </a:lnSpc>
            </a:pPr>
            <a:r>
              <a:rPr lang="en-US" sz="2400" b="1">
                <a:solidFill>
                  <a:srgbClr val="000000"/>
                </a:solidFill>
                <a:latin typeface="Arial Bold"/>
                <a:ea typeface="Arial Bold"/>
                <a:cs typeface="Arial Bold"/>
                <a:sym typeface="Arial Bold"/>
              </a:rPr>
              <a:t>en goedkope manier vergroenen!</a:t>
            </a:r>
          </a:p>
          <a:p>
            <a:pPr algn="l">
              <a:lnSpc>
                <a:spcPts val="2879"/>
              </a:lnSpc>
            </a:pPr>
            <a:endParaRPr lang="en-US" sz="2400" b="1">
              <a:solidFill>
                <a:srgbClr val="000000"/>
              </a:solidFill>
              <a:latin typeface="Arial Bold"/>
              <a:ea typeface="Arial Bold"/>
              <a:cs typeface="Arial Bold"/>
              <a:sym typeface="Arial Bold"/>
            </a:endParaRPr>
          </a:p>
        </p:txBody>
      </p:sp>
      <p:sp>
        <p:nvSpPr>
          <p:cNvPr id="16" name="Freeform 1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0" y="0"/>
            <a:ext cx="18288000" cy="5868516"/>
            <a:chOff x="0" y="0"/>
            <a:chExt cx="24384000" cy="7824688"/>
          </a:xfrm>
        </p:grpSpPr>
        <p:pic>
          <p:nvPicPr>
            <p:cNvPr id="4" name="Picture 4"/>
            <p:cNvPicPr>
              <a:picLocks noChangeAspect="1"/>
            </p:cNvPicPr>
            <p:nvPr/>
          </p:nvPicPr>
          <p:blipFill>
            <a:blip r:embed="rId5"/>
            <a:srcRect t="34465" b="8537"/>
            <a:stretch>
              <a:fillRect/>
            </a:stretch>
          </p:blipFill>
          <p:spPr>
            <a:xfrm>
              <a:off x="0" y="0"/>
              <a:ext cx="24384000" cy="7824688"/>
            </a:xfrm>
            <a:prstGeom prst="rect">
              <a:avLst/>
            </a:prstGeom>
          </p:spPr>
        </p:pic>
      </p:grpSp>
      <p:sp>
        <p:nvSpPr>
          <p:cNvPr id="5" name="Freeform 5"/>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6">
              <a:extLst>
                <a:ext uri="{96DAC541-7B7A-43D3-8B79-37D633B846F1}">
                  <asvg:svgBlip xmlns:asvg="http://schemas.microsoft.com/office/drawing/2016/SVG/main" r:embed="rId7"/>
                </a:ext>
              </a:extLst>
            </a:blip>
            <a:stretch>
              <a:fillRect t="-841" b="-841"/>
            </a:stretch>
          </a:blipFill>
        </p:spPr>
        <p:txBody>
          <a:bodyPr/>
          <a:lstStyle/>
          <a:p>
            <a:endParaRPr lang="nl-NL"/>
          </a:p>
        </p:txBody>
      </p:sp>
      <p:sp>
        <p:nvSpPr>
          <p:cNvPr id="6" name="Freeform 6"/>
          <p:cNvSpPr/>
          <p:nvPr/>
        </p:nvSpPr>
        <p:spPr>
          <a:xfrm>
            <a:off x="6897469" y="4372475"/>
            <a:ext cx="11390531" cy="4833910"/>
          </a:xfrm>
          <a:custGeom>
            <a:avLst/>
            <a:gdLst/>
            <a:ahLst/>
            <a:cxnLst/>
            <a:rect l="l" t="t" r="r" b="b"/>
            <a:pathLst>
              <a:path w="11390531" h="4833910">
                <a:moveTo>
                  <a:pt x="0" y="0"/>
                </a:moveTo>
                <a:lnTo>
                  <a:pt x="11390531" y="0"/>
                </a:lnTo>
                <a:lnTo>
                  <a:pt x="11390531" y="4833910"/>
                </a:lnTo>
                <a:lnTo>
                  <a:pt x="0" y="4833910"/>
                </a:lnTo>
                <a:lnTo>
                  <a:pt x="0" y="0"/>
                </a:lnTo>
                <a:close/>
              </a:path>
            </a:pathLst>
          </a:custGeom>
          <a:blipFill>
            <a:blip r:embed="rId8">
              <a:extLst>
                <a:ext uri="{96DAC541-7B7A-43D3-8B79-37D633B846F1}">
                  <asvg:svgBlip xmlns:asvg="http://schemas.microsoft.com/office/drawing/2016/SVG/main" r:embed="rId9"/>
                </a:ext>
              </a:extLst>
            </a:blip>
            <a:stretch>
              <a:fillRect t="-102923" r="-1168"/>
            </a:stretch>
          </a:blipFill>
        </p:spPr>
        <p:txBody>
          <a:bodyPr/>
          <a:lstStyle/>
          <a:p>
            <a:endParaRPr lang="nl-NL"/>
          </a:p>
        </p:txBody>
      </p:sp>
      <p:sp>
        <p:nvSpPr>
          <p:cNvPr id="7" name="TextBox 7"/>
          <p:cNvSpPr txBox="1"/>
          <p:nvPr/>
        </p:nvSpPr>
        <p:spPr>
          <a:xfrm rot="60000">
            <a:off x="7532096" y="4454512"/>
            <a:ext cx="6449731" cy="613393"/>
          </a:xfrm>
          <a:prstGeom prst="rect">
            <a:avLst/>
          </a:prstGeom>
        </p:spPr>
        <p:txBody>
          <a:bodyPr lIns="0" tIns="0" rIns="0" bIns="0" rtlCol="0" anchor="t">
            <a:spAutoFit/>
          </a:bodyPr>
          <a:lstStyle/>
          <a:p>
            <a:pPr algn="l">
              <a:lnSpc>
                <a:spcPts val="5089"/>
              </a:lnSpc>
            </a:pPr>
            <a:r>
              <a:rPr lang="en-US" sz="3635" b="1">
                <a:solidFill>
                  <a:srgbClr val="231F20"/>
                </a:solidFill>
                <a:latin typeface="TT Chocolates Bold"/>
                <a:ea typeface="TT Chocolates Bold"/>
                <a:cs typeface="TT Chocolates Bold"/>
                <a:sym typeface="TT Chocolates Bold"/>
              </a:rPr>
              <a:t>De campagne heeft drie doelen</a:t>
            </a:r>
          </a:p>
        </p:txBody>
      </p:sp>
      <p:sp>
        <p:nvSpPr>
          <p:cNvPr id="8" name="TextBox 8"/>
          <p:cNvSpPr txBox="1"/>
          <p:nvPr/>
        </p:nvSpPr>
        <p:spPr>
          <a:xfrm rot="60000">
            <a:off x="7625511" y="7395856"/>
            <a:ext cx="2485033" cy="739713"/>
          </a:xfrm>
          <a:prstGeom prst="rect">
            <a:avLst/>
          </a:prstGeom>
        </p:spPr>
        <p:txBody>
          <a:bodyPr lIns="0" tIns="0" rIns="0" bIns="0" rtlCol="0" anchor="t">
            <a:spAutoFit/>
          </a:bodyPr>
          <a:lstStyle/>
          <a:p>
            <a:pPr algn="ctr">
              <a:lnSpc>
                <a:spcPts val="2907"/>
              </a:lnSpc>
            </a:pPr>
            <a:r>
              <a:rPr lang="en-US" sz="2181" b="1" spc="6">
                <a:solidFill>
                  <a:srgbClr val="FFFFFF"/>
                </a:solidFill>
                <a:latin typeface="TT Chocolates Bold"/>
                <a:ea typeface="TT Chocolates Bold"/>
                <a:cs typeface="TT Chocolates Bold"/>
                <a:sym typeface="TT Chocolates Bold"/>
              </a:rPr>
              <a:t>Klimaatverandering tegenhouden </a:t>
            </a:r>
          </a:p>
        </p:txBody>
      </p:sp>
      <p:sp>
        <p:nvSpPr>
          <p:cNvPr id="9" name="TextBox 9"/>
          <p:cNvSpPr txBox="1"/>
          <p:nvPr/>
        </p:nvSpPr>
        <p:spPr>
          <a:xfrm rot="60000">
            <a:off x="11633551" y="7459228"/>
            <a:ext cx="1713409" cy="370488"/>
          </a:xfrm>
          <a:prstGeom prst="rect">
            <a:avLst/>
          </a:prstGeom>
        </p:spPr>
        <p:txBody>
          <a:bodyPr lIns="0" tIns="0" rIns="0" bIns="0" rtlCol="0" anchor="t">
            <a:spAutoFit/>
          </a:bodyPr>
          <a:lstStyle/>
          <a:p>
            <a:pPr algn="l">
              <a:lnSpc>
                <a:spcPts val="2907"/>
              </a:lnSpc>
            </a:pPr>
            <a:r>
              <a:rPr lang="en-US" sz="2181" b="1" spc="2">
                <a:solidFill>
                  <a:srgbClr val="FFFFFF"/>
                </a:solidFill>
                <a:latin typeface="TT Chocolates Bold"/>
                <a:ea typeface="TT Chocolates Bold"/>
                <a:cs typeface="TT Chocolates Bold"/>
                <a:sym typeface="TT Chocolates Bold"/>
              </a:rPr>
              <a:t>Biodiversiteit </a:t>
            </a:r>
          </a:p>
        </p:txBody>
      </p:sp>
      <p:sp>
        <p:nvSpPr>
          <p:cNvPr id="10" name="TextBox 10"/>
          <p:cNvSpPr txBox="1"/>
          <p:nvPr/>
        </p:nvSpPr>
        <p:spPr>
          <a:xfrm rot="60000">
            <a:off x="11884768" y="7828453"/>
            <a:ext cx="1138979" cy="370488"/>
          </a:xfrm>
          <a:prstGeom prst="rect">
            <a:avLst/>
          </a:prstGeom>
        </p:spPr>
        <p:txBody>
          <a:bodyPr lIns="0" tIns="0" rIns="0" bIns="0" rtlCol="0" anchor="t">
            <a:spAutoFit/>
          </a:bodyPr>
          <a:lstStyle/>
          <a:p>
            <a:pPr algn="l">
              <a:lnSpc>
                <a:spcPts val="2907"/>
              </a:lnSpc>
            </a:pPr>
            <a:r>
              <a:rPr lang="en-US" sz="2181" b="1">
                <a:solidFill>
                  <a:srgbClr val="FFFFFF"/>
                </a:solidFill>
                <a:latin typeface="TT Chocolates Bold"/>
                <a:ea typeface="TT Chocolates Bold"/>
                <a:cs typeface="TT Chocolates Bold"/>
                <a:sym typeface="TT Chocolates Bold"/>
              </a:rPr>
              <a:t>verhogen</a:t>
            </a:r>
          </a:p>
        </p:txBody>
      </p:sp>
      <p:sp>
        <p:nvSpPr>
          <p:cNvPr id="11" name="TextBox 11"/>
          <p:cNvSpPr txBox="1"/>
          <p:nvPr/>
        </p:nvSpPr>
        <p:spPr>
          <a:xfrm rot="60000">
            <a:off x="14615163" y="7521456"/>
            <a:ext cx="2899812" cy="739713"/>
          </a:xfrm>
          <a:prstGeom prst="rect">
            <a:avLst/>
          </a:prstGeom>
        </p:spPr>
        <p:txBody>
          <a:bodyPr lIns="0" tIns="0" rIns="0" bIns="0" rtlCol="0" anchor="t">
            <a:spAutoFit/>
          </a:bodyPr>
          <a:lstStyle/>
          <a:p>
            <a:pPr algn="just">
              <a:lnSpc>
                <a:spcPts val="2907"/>
              </a:lnSpc>
            </a:pPr>
            <a:r>
              <a:rPr lang="en-US" sz="2181" b="1" spc="10">
                <a:solidFill>
                  <a:srgbClr val="FFFFFF"/>
                </a:solidFill>
                <a:latin typeface="TT Chocolates Bold"/>
                <a:ea typeface="TT Chocolates Bold"/>
                <a:cs typeface="TT Chocolates Bold"/>
                <a:sym typeface="TT Chocolates Bold"/>
              </a:rPr>
              <a:t>Handelingsperspectief geven aan mensen met </a:t>
            </a:r>
          </a:p>
        </p:txBody>
      </p:sp>
      <p:sp>
        <p:nvSpPr>
          <p:cNvPr id="12" name="TextBox 12"/>
          <p:cNvSpPr txBox="1"/>
          <p:nvPr/>
        </p:nvSpPr>
        <p:spPr>
          <a:xfrm rot="60000">
            <a:off x="15140891" y="8259905"/>
            <a:ext cx="1764477" cy="370488"/>
          </a:xfrm>
          <a:prstGeom prst="rect">
            <a:avLst/>
          </a:prstGeom>
        </p:spPr>
        <p:txBody>
          <a:bodyPr lIns="0" tIns="0" rIns="0" bIns="0" rtlCol="0" anchor="t">
            <a:spAutoFit/>
          </a:bodyPr>
          <a:lstStyle/>
          <a:p>
            <a:pPr algn="l">
              <a:lnSpc>
                <a:spcPts val="2907"/>
              </a:lnSpc>
            </a:pPr>
            <a:r>
              <a:rPr lang="en-US" sz="2181" b="1" spc="6">
                <a:solidFill>
                  <a:srgbClr val="FFFFFF"/>
                </a:solidFill>
                <a:latin typeface="TT Chocolates Bold"/>
                <a:ea typeface="TT Chocolates Bold"/>
                <a:cs typeface="TT Chocolates Bold"/>
                <a:sym typeface="TT Chocolates Bold"/>
              </a:rPr>
              <a:t>klimaatzorgen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253067" y="291600"/>
            <a:ext cx="15320433" cy="2073234"/>
            <a:chOff x="0" y="0"/>
            <a:chExt cx="20427244" cy="2764312"/>
          </a:xfrm>
        </p:grpSpPr>
        <p:sp>
          <p:nvSpPr>
            <p:cNvPr id="4" name="Freeform 4"/>
            <p:cNvSpPr/>
            <p:nvPr/>
          </p:nvSpPr>
          <p:spPr>
            <a:xfrm>
              <a:off x="0" y="0"/>
              <a:ext cx="20427245" cy="2764312"/>
            </a:xfrm>
            <a:custGeom>
              <a:avLst/>
              <a:gdLst/>
              <a:ahLst/>
              <a:cxnLst/>
              <a:rect l="l" t="t" r="r" b="b"/>
              <a:pathLst>
                <a:path w="20427245" h="2764312">
                  <a:moveTo>
                    <a:pt x="0" y="0"/>
                  </a:moveTo>
                  <a:lnTo>
                    <a:pt x="20427245" y="0"/>
                  </a:lnTo>
                  <a:lnTo>
                    <a:pt x="20427245"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20427244" cy="2821462"/>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WAAROM? DE URGENTIE IS HOOG</a:t>
              </a:r>
            </a:p>
          </p:txBody>
        </p:sp>
      </p:grpSp>
      <p:sp>
        <p:nvSpPr>
          <p:cNvPr id="6" name="TextBox 6"/>
          <p:cNvSpPr txBox="1"/>
          <p:nvPr/>
        </p:nvSpPr>
        <p:spPr>
          <a:xfrm>
            <a:off x="634703" y="9075001"/>
            <a:ext cx="5859924" cy="464016"/>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Klimaat</a:t>
            </a:r>
          </a:p>
        </p:txBody>
      </p:sp>
      <p:sp>
        <p:nvSpPr>
          <p:cNvPr id="7" name="TextBox 7"/>
          <p:cNvSpPr txBox="1"/>
          <p:nvPr/>
        </p:nvSpPr>
        <p:spPr>
          <a:xfrm>
            <a:off x="9629431" y="8901819"/>
            <a:ext cx="5859924" cy="464016"/>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Biodiversiteit</a:t>
            </a:r>
          </a:p>
        </p:txBody>
      </p:sp>
      <p:sp>
        <p:nvSpPr>
          <p:cNvPr id="8" name="Freeform 8"/>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Freeform 9"/>
          <p:cNvSpPr/>
          <p:nvPr/>
        </p:nvSpPr>
        <p:spPr>
          <a:xfrm>
            <a:off x="243037" y="2690400"/>
            <a:ext cx="8651196" cy="6050740"/>
          </a:xfrm>
          <a:custGeom>
            <a:avLst/>
            <a:gdLst/>
            <a:ahLst/>
            <a:cxnLst/>
            <a:rect l="l" t="t" r="r" b="b"/>
            <a:pathLst>
              <a:path w="8651196" h="6050740">
                <a:moveTo>
                  <a:pt x="0" y="0"/>
                </a:moveTo>
                <a:lnTo>
                  <a:pt x="8651197" y="0"/>
                </a:lnTo>
                <a:lnTo>
                  <a:pt x="8651197" y="6050740"/>
                </a:lnTo>
                <a:lnTo>
                  <a:pt x="0" y="6050740"/>
                </a:lnTo>
                <a:lnTo>
                  <a:pt x="0" y="0"/>
                </a:lnTo>
                <a:close/>
              </a:path>
            </a:pathLst>
          </a:custGeom>
          <a:blipFill>
            <a:blip r:embed="rId7"/>
            <a:stretch>
              <a:fillRect l="-3458" r="-1453"/>
            </a:stretch>
          </a:blipFill>
        </p:spPr>
        <p:txBody>
          <a:bodyPr/>
          <a:lstStyle/>
          <a:p>
            <a:endParaRPr lang="nl-NL"/>
          </a:p>
        </p:txBody>
      </p:sp>
      <p:sp>
        <p:nvSpPr>
          <p:cNvPr id="10" name="Freeform 10"/>
          <p:cNvSpPr/>
          <p:nvPr/>
        </p:nvSpPr>
        <p:spPr>
          <a:xfrm>
            <a:off x="8991575" y="2029619"/>
            <a:ext cx="9258325" cy="6912033"/>
          </a:xfrm>
          <a:custGeom>
            <a:avLst/>
            <a:gdLst/>
            <a:ahLst/>
            <a:cxnLst/>
            <a:rect l="l" t="t" r="r" b="b"/>
            <a:pathLst>
              <a:path w="9258325" h="6912033">
                <a:moveTo>
                  <a:pt x="0" y="0"/>
                </a:moveTo>
                <a:lnTo>
                  <a:pt x="9258325" y="0"/>
                </a:lnTo>
                <a:lnTo>
                  <a:pt x="9258325" y="6912033"/>
                </a:lnTo>
                <a:lnTo>
                  <a:pt x="0" y="6912033"/>
                </a:lnTo>
                <a:lnTo>
                  <a:pt x="0" y="0"/>
                </a:lnTo>
                <a:close/>
              </a:path>
            </a:pathLst>
          </a:custGeom>
          <a:blipFill>
            <a:blip r:embed="rId8"/>
            <a:stretch>
              <a:fillRect l="-2576" t="-7843" r="-10273" b="-2196"/>
            </a:stretch>
          </a:blipFill>
        </p:spPr>
        <p:txBody>
          <a:bodyPr/>
          <a:lstStyle/>
          <a:p>
            <a:endParaRPr lang="nl-N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grpSp>
        <p:nvGrpSpPr>
          <p:cNvPr id="3" name="Group 3"/>
          <p:cNvGrpSpPr/>
          <p:nvPr/>
        </p:nvGrpSpPr>
        <p:grpSpPr>
          <a:xfrm>
            <a:off x="1080000" y="269189"/>
            <a:ext cx="5093624" cy="2073234"/>
            <a:chOff x="0" y="0"/>
            <a:chExt cx="6791498" cy="2764312"/>
          </a:xfrm>
        </p:grpSpPr>
        <p:sp>
          <p:nvSpPr>
            <p:cNvPr id="4" name="Freeform 4"/>
            <p:cNvSpPr/>
            <p:nvPr/>
          </p:nvSpPr>
          <p:spPr>
            <a:xfrm>
              <a:off x="0" y="0"/>
              <a:ext cx="6791498" cy="2764312"/>
            </a:xfrm>
            <a:custGeom>
              <a:avLst/>
              <a:gdLst/>
              <a:ahLst/>
              <a:cxnLst/>
              <a:rect l="l" t="t" r="r" b="b"/>
              <a:pathLst>
                <a:path w="6791498" h="2764312">
                  <a:moveTo>
                    <a:pt x="0" y="0"/>
                  </a:moveTo>
                  <a:lnTo>
                    <a:pt x="6791498" y="0"/>
                  </a:lnTo>
                  <a:lnTo>
                    <a:pt x="6791498"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6791498" cy="2821462"/>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DE METHODE</a:t>
              </a:r>
            </a:p>
          </p:txBody>
        </p:sp>
      </p:grpSp>
      <p:sp>
        <p:nvSpPr>
          <p:cNvPr id="6" name="TextBox 6"/>
          <p:cNvSpPr txBox="1"/>
          <p:nvPr/>
        </p:nvSpPr>
        <p:spPr>
          <a:xfrm>
            <a:off x="1171440" y="2265495"/>
            <a:ext cx="16301616" cy="74771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Elke boom maakt jaarlijks honderden zaailingen. </a:t>
            </a:r>
          </a:p>
          <a:p>
            <a:pPr marL="542925" lvl="1" indent="-271462" algn="l">
              <a:lnSpc>
                <a:spcPts val="4200"/>
              </a:lnSpc>
            </a:pPr>
            <a:r>
              <a:rPr lang="en-US" sz="3000">
                <a:solidFill>
                  <a:srgbClr val="000000"/>
                </a:solidFill>
                <a:latin typeface="Arial"/>
                <a:ea typeface="Arial"/>
                <a:cs typeface="Arial"/>
                <a:sym typeface="Arial"/>
              </a:rPr>
              <a:t>De meeste hiervan overleven het niet omdat:</a:t>
            </a:r>
          </a:p>
          <a:p>
            <a:pPr marL="1120140" lvl="2" indent="-373380" algn="l">
              <a:lnSpc>
                <a:spcPts val="3359"/>
              </a:lnSpc>
              <a:buAutoNum type="arabicPeriod"/>
            </a:pPr>
            <a:r>
              <a:rPr lang="en-US" sz="2400">
                <a:solidFill>
                  <a:srgbClr val="000000"/>
                </a:solidFill>
                <a:latin typeface="Arial"/>
                <a:ea typeface="Arial"/>
                <a:cs typeface="Arial"/>
                <a:sym typeface="Arial"/>
              </a:rPr>
              <a:t>ze groeien op plekken waar ze niet groot mogen worden (bv. naast een fietspad, bouwlocatie)</a:t>
            </a:r>
          </a:p>
          <a:p>
            <a:pPr marL="1120140" lvl="2" indent="-373380" algn="l">
              <a:lnSpc>
                <a:spcPts val="3359"/>
              </a:lnSpc>
              <a:buAutoNum type="arabicPeriod"/>
            </a:pPr>
            <a:r>
              <a:rPr lang="en-US" sz="2400">
                <a:solidFill>
                  <a:srgbClr val="000000"/>
                </a:solidFill>
                <a:latin typeface="Arial"/>
                <a:ea typeface="Arial"/>
                <a:cs typeface="Arial"/>
                <a:sym typeface="Arial"/>
              </a:rPr>
              <a:t>ze groeien op plekken waar ze niet groot kunnen worden (bv. te weinig licht, groeiplek past niet bij boomsoort)</a:t>
            </a:r>
          </a:p>
          <a:p>
            <a:pPr marL="1120140" lvl="2" indent="-373380" algn="l">
              <a:lnSpc>
                <a:spcPts val="3359"/>
              </a:lnSpc>
              <a:buAutoNum type="arabicPeriod"/>
            </a:pPr>
            <a:r>
              <a:rPr lang="en-US" sz="2400">
                <a:solidFill>
                  <a:srgbClr val="000000"/>
                </a:solidFill>
                <a:latin typeface="Arial"/>
                <a:ea typeface="Arial"/>
                <a:cs typeface="Arial"/>
                <a:sym typeface="Arial"/>
              </a:rPr>
              <a:t>ze worden verwijderd om open plekken te creëren (voor bv weidevogels)</a:t>
            </a:r>
          </a:p>
          <a:p>
            <a:pPr marL="1120140" lvl="2" indent="-373380" algn="l">
              <a:lnSpc>
                <a:spcPts val="3359"/>
              </a:lnSpc>
              <a:buAutoNum type="arabicPeriod"/>
            </a:pPr>
            <a:r>
              <a:rPr lang="en-US" sz="2400">
                <a:solidFill>
                  <a:srgbClr val="000000"/>
                </a:solidFill>
                <a:latin typeface="Arial"/>
                <a:ea typeface="Arial"/>
                <a:cs typeface="Arial"/>
                <a:sym typeface="Arial"/>
              </a:rPr>
              <a:t>er teveel van een bepaalde soort is in een gebied</a:t>
            </a:r>
          </a:p>
          <a:p>
            <a:pPr marL="1120140" lvl="2" indent="-373380" algn="l">
              <a:lnSpc>
                <a:spcPts val="3359"/>
              </a:lnSpc>
              <a:buAutoNum type="arabicPeriod"/>
            </a:pPr>
            <a:r>
              <a:rPr lang="en-US" sz="2400">
                <a:solidFill>
                  <a:srgbClr val="000000"/>
                </a:solidFill>
                <a:latin typeface="Arial"/>
                <a:ea typeface="Arial"/>
                <a:cs typeface="Arial"/>
                <a:sym typeface="Arial"/>
              </a:rPr>
              <a:t>er ruimte wordt gemaakt voor bodemplanten</a:t>
            </a:r>
          </a:p>
          <a:p>
            <a:pPr marL="1400175" lvl="2" indent="-466725" algn="l">
              <a:lnSpc>
                <a:spcPts val="4200"/>
              </a:lnSpc>
            </a:pPr>
            <a:endParaRPr lang="en-US" sz="2400">
              <a:solidFill>
                <a:srgbClr val="000000"/>
              </a:solidFill>
              <a:latin typeface="Arial"/>
              <a:ea typeface="Arial"/>
              <a:cs typeface="Arial"/>
              <a:sym typeface="Arial"/>
            </a:endParaRPr>
          </a:p>
          <a:p>
            <a:pPr marL="542925" lvl="1" indent="-271462" algn="l">
              <a:lnSpc>
                <a:spcPts val="4200"/>
              </a:lnSpc>
              <a:buFont typeface="Arial"/>
              <a:buChar char="•"/>
            </a:pPr>
            <a:r>
              <a:rPr lang="en-US" sz="3000">
                <a:solidFill>
                  <a:srgbClr val="000000"/>
                </a:solidFill>
                <a:latin typeface="Arial"/>
                <a:ea typeface="Arial"/>
                <a:cs typeface="Arial"/>
                <a:sym typeface="Arial"/>
              </a:rPr>
              <a:t>Normaal gesproken worden deze zaailingen vaak weggemaaid of gerooid en verbrand of in de versnipperaar gedaan. Meer Bomen Nu verplant deze kansarme zaailingen naar kansrijke plekken (bij boeren, voedselbossen, landgoederen of achtertuinen) zodat de zaailing kan uitgroeien tot een volwassen exemplaar</a:t>
            </a:r>
          </a:p>
          <a:p>
            <a:pPr marL="542925" lvl="1" indent="-271462" algn="l">
              <a:lnSpc>
                <a:spcPts val="4200"/>
              </a:lnSpc>
            </a:pPr>
            <a:endParaRPr lang="en-US" sz="3000">
              <a:solidFill>
                <a:srgbClr val="000000"/>
              </a:solidFill>
              <a:latin typeface="Arial"/>
              <a:ea typeface="Arial"/>
              <a:cs typeface="Arial"/>
              <a:sym typeface="Arial"/>
            </a:endParaRPr>
          </a:p>
          <a:p>
            <a:pPr marL="542925" lvl="1" indent="-271462" algn="l">
              <a:lnSpc>
                <a:spcPts val="4200"/>
              </a:lnSpc>
              <a:buFont typeface="Arial"/>
              <a:buChar char="•"/>
            </a:pPr>
            <a:r>
              <a:rPr lang="en-US" sz="3000">
                <a:solidFill>
                  <a:srgbClr val="000000"/>
                </a:solidFill>
                <a:latin typeface="Arial"/>
                <a:ea typeface="Arial"/>
                <a:cs typeface="Arial"/>
                <a:sym typeface="Arial"/>
              </a:rPr>
              <a:t>Van november t/m maart scheppen wij met heel veel vrijwilligers de </a:t>
            </a:r>
          </a:p>
          <a:p>
            <a:pPr marL="542925" lvl="1" indent="-271462" algn="l">
              <a:lnSpc>
                <a:spcPts val="4200"/>
              </a:lnSpc>
            </a:pPr>
            <a:r>
              <a:rPr lang="en-US" sz="3000">
                <a:solidFill>
                  <a:srgbClr val="000000"/>
                </a:solidFill>
                <a:latin typeface="Arial"/>
                <a:ea typeface="Arial"/>
                <a:cs typeface="Arial"/>
                <a:sym typeface="Arial"/>
              </a:rPr>
              <a:t>zaailingen uit om deze te verplanten of gratis uit te delen</a:t>
            </a:r>
          </a:p>
        </p:txBody>
      </p:sp>
      <p:sp>
        <p:nvSpPr>
          <p:cNvPr id="7" name="Freeform 7"/>
          <p:cNvSpPr/>
          <p:nvPr/>
        </p:nvSpPr>
        <p:spPr>
          <a:xfrm>
            <a:off x="13572229" y="362110"/>
            <a:ext cx="4545363" cy="2721536"/>
          </a:xfrm>
          <a:custGeom>
            <a:avLst/>
            <a:gdLst/>
            <a:ahLst/>
            <a:cxnLst/>
            <a:rect l="l" t="t" r="r" b="b"/>
            <a:pathLst>
              <a:path w="4545363" h="2721536">
                <a:moveTo>
                  <a:pt x="0" y="0"/>
                </a:moveTo>
                <a:lnTo>
                  <a:pt x="4545363" y="0"/>
                </a:lnTo>
                <a:lnTo>
                  <a:pt x="4545363" y="2721537"/>
                </a:lnTo>
                <a:lnTo>
                  <a:pt x="0" y="2721537"/>
                </a:lnTo>
                <a:lnTo>
                  <a:pt x="0" y="0"/>
                </a:lnTo>
                <a:close/>
              </a:path>
            </a:pathLst>
          </a:custGeom>
          <a:blipFill>
            <a:blip r:embed="rId4"/>
            <a:stretch>
              <a:fillRect/>
            </a:stretch>
          </a:blipFill>
        </p:spPr>
        <p:txBody>
          <a:bodyPr/>
          <a:lstStyle/>
          <a:p>
            <a:endParaRPr lang="nl-NL"/>
          </a:p>
        </p:txBody>
      </p:sp>
      <p:sp>
        <p:nvSpPr>
          <p:cNvPr id="8" name="TextBox 8"/>
          <p:cNvSpPr txBox="1"/>
          <p:nvPr/>
        </p:nvSpPr>
        <p:spPr>
          <a:xfrm>
            <a:off x="14175091" y="1186639"/>
            <a:ext cx="3339639" cy="1202681"/>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Onze droom: </a:t>
            </a:r>
          </a:p>
          <a:p>
            <a:pPr algn="ctr">
              <a:lnSpc>
                <a:spcPts val="2879"/>
              </a:lnSpc>
            </a:pPr>
            <a:r>
              <a:rPr lang="en-US" sz="2400" b="1">
                <a:solidFill>
                  <a:srgbClr val="000000"/>
                </a:solidFill>
                <a:latin typeface="Arial Bold"/>
                <a:ea typeface="Arial Bold"/>
                <a:cs typeface="Arial Bold"/>
                <a:sym typeface="Arial Bold"/>
              </a:rPr>
              <a:t>Circulair Groenbeheer is de norm</a:t>
            </a:r>
          </a:p>
        </p:txBody>
      </p:sp>
      <p:sp>
        <p:nvSpPr>
          <p:cNvPr id="9" name="Freeform 9"/>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9837" y="189569"/>
            <a:ext cx="17154939" cy="9906931"/>
          </a:xfrm>
          <a:custGeom>
            <a:avLst/>
            <a:gdLst/>
            <a:ahLst/>
            <a:cxnLst/>
            <a:rect l="l" t="t" r="r" b="b"/>
            <a:pathLst>
              <a:path w="18193988" h="11030105">
                <a:moveTo>
                  <a:pt x="0" y="0"/>
                </a:moveTo>
                <a:lnTo>
                  <a:pt x="18193987" y="0"/>
                </a:lnTo>
                <a:lnTo>
                  <a:pt x="18193987" y="11030105"/>
                </a:lnTo>
                <a:lnTo>
                  <a:pt x="0" y="11030105"/>
                </a:lnTo>
                <a:lnTo>
                  <a:pt x="0" y="0"/>
                </a:lnTo>
                <a:close/>
              </a:path>
            </a:pathLst>
          </a:custGeom>
          <a:blipFill>
            <a:blip r:embed="rId2"/>
            <a:stretch>
              <a:fillRect/>
            </a:stretch>
          </a:blipFill>
        </p:spPr>
        <p:txBody>
          <a:bodyPr/>
          <a:lstStyle/>
          <a:p>
            <a:endParaRPr lang="nl-NL"/>
          </a:p>
        </p:txBody>
      </p:sp>
      <p:sp>
        <p:nvSpPr>
          <p:cNvPr id="3" name="Freeform 3"/>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4" name="Freeform 4" descr="Afbeelding met schermopname, groen, Rechthoek  Automatisch gegenereerde beschrijving"/>
          <p:cNvSpPr/>
          <p:nvPr/>
        </p:nvSpPr>
        <p:spPr>
          <a:xfrm>
            <a:off x="-1" y="0"/>
            <a:ext cx="6127825" cy="2259734"/>
          </a:xfrm>
          <a:custGeom>
            <a:avLst/>
            <a:gdLst/>
            <a:ahLst/>
            <a:cxnLst/>
            <a:rect l="l" t="t" r="r" b="b"/>
            <a:pathLst>
              <a:path w="10198250" h="2297834">
                <a:moveTo>
                  <a:pt x="0" y="0"/>
                </a:moveTo>
                <a:lnTo>
                  <a:pt x="10198249" y="0"/>
                </a:lnTo>
                <a:lnTo>
                  <a:pt x="10198249" y="2297834"/>
                </a:lnTo>
                <a:lnTo>
                  <a:pt x="0" y="2297834"/>
                </a:lnTo>
                <a:lnTo>
                  <a:pt x="0" y="0"/>
                </a:lnTo>
                <a:close/>
              </a:path>
            </a:pathLst>
          </a:custGeom>
          <a:blipFill>
            <a:blip r:embed="rId5"/>
            <a:stretch>
              <a:fillRect l="-6744" t="-79730" b="-7096"/>
            </a:stretch>
          </a:blipFill>
        </p:spPr>
        <p:txBody>
          <a:bodyPr/>
          <a:lstStyle/>
          <a:p>
            <a:endParaRPr lang="nl-NL"/>
          </a:p>
        </p:txBody>
      </p:sp>
      <p:sp>
        <p:nvSpPr>
          <p:cNvPr id="5" name="Freeform 5"/>
          <p:cNvSpPr/>
          <p:nvPr/>
        </p:nvSpPr>
        <p:spPr>
          <a:xfrm>
            <a:off x="1606092" y="1259548"/>
            <a:ext cx="15653208" cy="7767905"/>
          </a:xfrm>
          <a:custGeom>
            <a:avLst/>
            <a:gdLst/>
            <a:ahLst/>
            <a:cxnLst/>
            <a:rect l="l" t="t" r="r" b="b"/>
            <a:pathLst>
              <a:path w="15653208" h="7767905">
                <a:moveTo>
                  <a:pt x="0" y="0"/>
                </a:moveTo>
                <a:lnTo>
                  <a:pt x="15653208" y="0"/>
                </a:lnTo>
                <a:lnTo>
                  <a:pt x="15653208" y="7767904"/>
                </a:lnTo>
                <a:lnTo>
                  <a:pt x="0" y="7767904"/>
                </a:lnTo>
                <a:lnTo>
                  <a:pt x="0" y="0"/>
                </a:lnTo>
                <a:close/>
              </a:path>
            </a:pathLst>
          </a:custGeom>
          <a:blipFill>
            <a:blip r:embed="rId6"/>
            <a:stretch>
              <a:fillRect/>
            </a:stretch>
          </a:blipFill>
        </p:spPr>
        <p:txBody>
          <a:bodyPr/>
          <a:lstStyle/>
          <a:p>
            <a:endParaRPr lang="nl-NL"/>
          </a:p>
        </p:txBody>
      </p:sp>
      <p:sp>
        <p:nvSpPr>
          <p:cNvPr id="6" name="TextBox 6"/>
          <p:cNvSpPr txBox="1"/>
          <p:nvPr/>
        </p:nvSpPr>
        <p:spPr>
          <a:xfrm>
            <a:off x="769838" y="429342"/>
            <a:ext cx="4416013" cy="1196072"/>
          </a:xfrm>
          <a:prstGeom prst="rect">
            <a:avLst/>
          </a:prstGeom>
        </p:spPr>
        <p:txBody>
          <a:bodyPr lIns="0" tIns="0" rIns="0" bIns="0" rtlCol="0" anchor="t">
            <a:spAutoFit/>
          </a:bodyPr>
          <a:lstStyle/>
          <a:p>
            <a:pPr algn="l">
              <a:lnSpc>
                <a:spcPts val="7920"/>
              </a:lnSpc>
            </a:pPr>
            <a:r>
              <a:rPr lang="en-US" sz="6600">
                <a:solidFill>
                  <a:srgbClr val="FFFFFF"/>
                </a:solidFill>
                <a:latin typeface="Impact"/>
                <a:ea typeface="Impact"/>
                <a:cs typeface="Impact"/>
                <a:sym typeface="Impact"/>
              </a:rPr>
              <a:t>DE METHODE</a:t>
            </a:r>
          </a:p>
        </p:txBody>
      </p:sp>
      <p:sp>
        <p:nvSpPr>
          <p:cNvPr id="7" name="Freeform 7"/>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4" name="Group 4"/>
          <p:cNvGrpSpPr/>
          <p:nvPr/>
        </p:nvGrpSpPr>
        <p:grpSpPr>
          <a:xfrm>
            <a:off x="972000" y="904785"/>
            <a:ext cx="14859000" cy="1067623"/>
            <a:chOff x="0" y="0"/>
            <a:chExt cx="19812000" cy="1423497"/>
          </a:xfrm>
        </p:grpSpPr>
        <p:sp>
          <p:nvSpPr>
            <p:cNvPr id="5" name="Freeform 5"/>
            <p:cNvSpPr/>
            <p:nvPr/>
          </p:nvSpPr>
          <p:spPr>
            <a:xfrm>
              <a:off x="0" y="0"/>
              <a:ext cx="19812000" cy="1423497"/>
            </a:xfrm>
            <a:custGeom>
              <a:avLst/>
              <a:gdLst/>
              <a:ahLst/>
              <a:cxnLst/>
              <a:rect l="l" t="t" r="r" b="b"/>
              <a:pathLst>
                <a:path w="19812000" h="1423497">
                  <a:moveTo>
                    <a:pt x="0" y="0"/>
                  </a:moveTo>
                  <a:lnTo>
                    <a:pt x="19812000" y="0"/>
                  </a:lnTo>
                  <a:lnTo>
                    <a:pt x="19812000" y="1423497"/>
                  </a:lnTo>
                  <a:lnTo>
                    <a:pt x="0" y="1423497"/>
                  </a:lnTo>
                  <a:close/>
                </a:path>
              </a:pathLst>
            </a:custGeom>
            <a:solidFill>
              <a:srgbClr val="000000">
                <a:alpha val="0"/>
              </a:srgbClr>
            </a:solidFill>
          </p:spPr>
          <p:txBody>
            <a:bodyPr/>
            <a:lstStyle/>
            <a:p>
              <a:endParaRPr lang="nl-NL"/>
            </a:p>
          </p:txBody>
        </p:sp>
        <p:sp>
          <p:nvSpPr>
            <p:cNvPr id="6" name="TextBox 6"/>
            <p:cNvSpPr txBox="1"/>
            <p:nvPr/>
          </p:nvSpPr>
          <p:spPr>
            <a:xfrm>
              <a:off x="0" y="-57150"/>
              <a:ext cx="19812000" cy="1480647"/>
            </a:xfrm>
            <a:prstGeom prst="rect">
              <a:avLst/>
            </a:prstGeom>
          </p:spPr>
          <p:txBody>
            <a:bodyPr lIns="0" tIns="0" rIns="0" bIns="0" rtlCol="0" anchor="ctr"/>
            <a:lstStyle/>
            <a:p>
              <a:pPr algn="l">
                <a:lnSpc>
                  <a:spcPts val="6415"/>
                </a:lnSpc>
              </a:pPr>
              <a:r>
                <a:rPr lang="en-US" sz="5940">
                  <a:solidFill>
                    <a:srgbClr val="14B2A8"/>
                  </a:solidFill>
                  <a:latin typeface="Impact"/>
                  <a:ea typeface="Impact"/>
                  <a:cs typeface="Impact"/>
                  <a:sym typeface="Impact"/>
                </a:rPr>
                <a:t>5 SEIZOENEN MEER BOMEN NU</a:t>
              </a:r>
            </a:p>
          </p:txBody>
        </p:sp>
      </p:grpSp>
      <p:grpSp>
        <p:nvGrpSpPr>
          <p:cNvPr id="8" name="Group 8"/>
          <p:cNvGrpSpPr/>
          <p:nvPr/>
        </p:nvGrpSpPr>
        <p:grpSpPr>
          <a:xfrm>
            <a:off x="12427547" y="216552"/>
            <a:ext cx="5669953" cy="5669953"/>
            <a:chOff x="0" y="0"/>
            <a:chExt cx="812800" cy="812800"/>
          </a:xfrm>
        </p:grpSpPr>
        <p:sp>
          <p:nvSpPr>
            <p:cNvPr id="9" name="Freeform 9"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8704" t="-11742" b="-2138"/>
              </a:stretch>
            </a:blipFill>
          </p:spPr>
          <p:txBody>
            <a:bodyPr/>
            <a:lstStyle/>
            <a:p>
              <a:endParaRPr lang="nl-NL"/>
            </a:p>
          </p:txBody>
        </p:sp>
      </p:grpSp>
      <p:grpSp>
        <p:nvGrpSpPr>
          <p:cNvPr id="10" name="Group 10"/>
          <p:cNvGrpSpPr/>
          <p:nvPr/>
        </p:nvGrpSpPr>
        <p:grpSpPr>
          <a:xfrm>
            <a:off x="9115236" y="3051529"/>
            <a:ext cx="5246370" cy="5246370"/>
            <a:chOff x="0" y="0"/>
            <a:chExt cx="812800" cy="812800"/>
          </a:xfrm>
        </p:grpSpPr>
        <p:sp>
          <p:nvSpPr>
            <p:cNvPr id="11" name="Freeform 11"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0349" r="-4"/>
              </a:stretch>
            </a:blipFill>
          </p:spPr>
          <p:txBody>
            <a:bodyPr/>
            <a:lstStyle/>
            <a:p>
              <a:endParaRPr lang="nl-NL"/>
            </a:p>
          </p:txBody>
        </p:sp>
      </p:grpSp>
      <p:grpSp>
        <p:nvGrpSpPr>
          <p:cNvPr id="12" name="Group 12"/>
          <p:cNvGrpSpPr/>
          <p:nvPr/>
        </p:nvGrpSpPr>
        <p:grpSpPr>
          <a:xfrm>
            <a:off x="12968010" y="5177246"/>
            <a:ext cx="5133844" cy="4954602"/>
            <a:chOff x="0" y="0"/>
            <a:chExt cx="812800" cy="812800"/>
          </a:xfrm>
        </p:grpSpPr>
        <p:sp>
          <p:nvSpPr>
            <p:cNvPr id="13" name="Freeform 13"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6539"/>
              </a:stretch>
            </a:blipFill>
          </p:spPr>
          <p:txBody>
            <a:bodyPr/>
            <a:lstStyle/>
            <a:p>
              <a:endParaRPr lang="nl-NL"/>
            </a:p>
          </p:txBody>
        </p:sp>
      </p:grpSp>
      <p:sp>
        <p:nvSpPr>
          <p:cNvPr id="14" name="TextBox 14"/>
          <p:cNvSpPr txBox="1"/>
          <p:nvPr/>
        </p:nvSpPr>
        <p:spPr>
          <a:xfrm>
            <a:off x="1034865" y="2515887"/>
            <a:ext cx="7718421" cy="6328410"/>
          </a:xfrm>
          <a:prstGeom prst="rect">
            <a:avLst/>
          </a:prstGeom>
        </p:spPr>
        <p:txBody>
          <a:bodyPr lIns="0" tIns="0" rIns="0" bIns="0" rtlCol="0" anchor="t">
            <a:spAutoFit/>
          </a:bodyPr>
          <a:lstStyle/>
          <a:p>
            <a:pPr marL="542925" lvl="1" indent="-271462" algn="l">
              <a:lnSpc>
                <a:spcPts val="4170"/>
              </a:lnSpc>
              <a:buFont typeface="Arial"/>
              <a:buChar char="•"/>
            </a:pPr>
            <a:r>
              <a:rPr lang="en-US" sz="3000">
                <a:solidFill>
                  <a:srgbClr val="000000"/>
                </a:solidFill>
                <a:latin typeface="Arial"/>
                <a:ea typeface="Arial"/>
                <a:cs typeface="Arial"/>
                <a:sym typeface="Arial"/>
              </a:rPr>
              <a:t>2,5 miljoen bomen verplant in 5 seizoenen</a:t>
            </a:r>
          </a:p>
          <a:p>
            <a:pPr marL="1228725" lvl="2" indent="-409575" algn="l">
              <a:lnSpc>
                <a:spcPts val="4170"/>
              </a:lnSpc>
              <a:buFont typeface="Arial"/>
              <a:buChar char="⚬"/>
            </a:pPr>
            <a:r>
              <a:rPr lang="en-US" sz="3000">
                <a:solidFill>
                  <a:srgbClr val="001E2E"/>
                </a:solidFill>
                <a:latin typeface="Arial"/>
                <a:ea typeface="Arial"/>
                <a:cs typeface="Arial"/>
                <a:sym typeface="Arial"/>
              </a:rPr>
              <a:t>Zaailingen</a:t>
            </a:r>
          </a:p>
          <a:p>
            <a:pPr marL="1228725" lvl="2" indent="-409575" algn="l">
              <a:lnSpc>
                <a:spcPts val="4170"/>
              </a:lnSpc>
              <a:buFont typeface="Arial"/>
              <a:buChar char="⚬"/>
            </a:pPr>
            <a:r>
              <a:rPr lang="en-US" sz="3000">
                <a:solidFill>
                  <a:srgbClr val="001E2E"/>
                </a:solidFill>
                <a:latin typeface="Arial"/>
                <a:ea typeface="Arial"/>
                <a:cs typeface="Arial"/>
                <a:sym typeface="Arial"/>
              </a:rPr>
              <a:t>Stekken</a:t>
            </a:r>
          </a:p>
          <a:p>
            <a:pPr marL="1228725" lvl="2" indent="-409575" algn="l">
              <a:lnSpc>
                <a:spcPts val="4170"/>
              </a:lnSpc>
              <a:buFont typeface="Arial"/>
              <a:buChar char="⚬"/>
            </a:pPr>
            <a:r>
              <a:rPr lang="en-US" sz="3000">
                <a:solidFill>
                  <a:srgbClr val="001E2E"/>
                </a:solidFill>
                <a:latin typeface="Arial"/>
                <a:ea typeface="Arial"/>
                <a:cs typeface="Arial"/>
                <a:sym typeface="Arial"/>
              </a:rPr>
              <a:t>Kweekoverschot</a:t>
            </a:r>
          </a:p>
          <a:p>
            <a:pPr marL="542925" lvl="1" indent="-271462" algn="l">
              <a:lnSpc>
                <a:spcPts val="4170"/>
              </a:lnSpc>
              <a:buFont typeface="Arial"/>
              <a:buChar char="•"/>
            </a:pPr>
            <a:r>
              <a:rPr lang="en-US" sz="3000">
                <a:solidFill>
                  <a:srgbClr val="001E2E"/>
                </a:solidFill>
                <a:latin typeface="Arial"/>
                <a:ea typeface="Arial"/>
                <a:cs typeface="Arial"/>
                <a:sym typeface="Arial"/>
              </a:rPr>
              <a:t>Slagingspercentage: tussen 70 en 80%</a:t>
            </a:r>
          </a:p>
          <a:p>
            <a:pPr marL="542925" lvl="1" indent="-271462" algn="l">
              <a:lnSpc>
                <a:spcPts val="4170"/>
              </a:lnSpc>
              <a:buFont typeface="Arial"/>
              <a:buChar char="•"/>
            </a:pPr>
            <a:r>
              <a:rPr lang="en-US" sz="3000">
                <a:solidFill>
                  <a:srgbClr val="000000"/>
                </a:solidFill>
                <a:latin typeface="Arial"/>
                <a:ea typeface="Arial"/>
                <a:cs typeface="Arial"/>
                <a:sym typeface="Arial"/>
              </a:rPr>
              <a:t>Circa 5.000 </a:t>
            </a:r>
            <a:r>
              <a:rPr lang="en-US" sz="3000">
                <a:solidFill>
                  <a:srgbClr val="001E2E"/>
                </a:solidFill>
                <a:latin typeface="Arial"/>
                <a:ea typeface="Arial"/>
                <a:cs typeface="Arial"/>
                <a:sym typeface="Arial"/>
              </a:rPr>
              <a:t>oogst-, uitdeel- en plantevents </a:t>
            </a:r>
          </a:p>
          <a:p>
            <a:pPr marL="542925" lvl="1" indent="-271462" algn="l">
              <a:lnSpc>
                <a:spcPts val="4170"/>
              </a:lnSpc>
            </a:pPr>
            <a:r>
              <a:rPr lang="en-US" sz="3000">
                <a:solidFill>
                  <a:srgbClr val="001E2E"/>
                </a:solidFill>
                <a:latin typeface="Arial"/>
                <a:ea typeface="Arial"/>
                <a:cs typeface="Arial"/>
                <a:sym typeface="Arial"/>
              </a:rPr>
              <a:t>door het hele land</a:t>
            </a:r>
          </a:p>
          <a:p>
            <a:pPr marL="542925" lvl="1" indent="-271462" algn="l">
              <a:lnSpc>
                <a:spcPts val="4170"/>
              </a:lnSpc>
              <a:buFont typeface="Arial"/>
              <a:buChar char="•"/>
            </a:pPr>
            <a:r>
              <a:rPr lang="en-US" sz="3000">
                <a:solidFill>
                  <a:srgbClr val="001E2E"/>
                </a:solidFill>
                <a:latin typeface="Arial"/>
                <a:ea typeface="Arial"/>
                <a:cs typeface="Arial"/>
                <a:sym typeface="Arial"/>
              </a:rPr>
              <a:t>Meer dan 31.000 deelnemers</a:t>
            </a:r>
          </a:p>
          <a:p>
            <a:pPr marL="542925" lvl="1" indent="-271462" algn="l">
              <a:lnSpc>
                <a:spcPts val="4170"/>
              </a:lnSpc>
              <a:buFont typeface="Arial"/>
              <a:buChar char="•"/>
            </a:pPr>
            <a:r>
              <a:rPr lang="en-US" sz="3000">
                <a:solidFill>
                  <a:srgbClr val="001E2E"/>
                </a:solidFill>
                <a:latin typeface="Arial"/>
                <a:ea typeface="Arial"/>
                <a:cs typeface="Arial"/>
                <a:sym typeface="Arial"/>
              </a:rPr>
              <a:t>Online database (Bomenplanner) + App</a:t>
            </a:r>
          </a:p>
          <a:p>
            <a:pPr marL="542925" lvl="1" indent="-271462" algn="l">
              <a:lnSpc>
                <a:spcPts val="4170"/>
              </a:lnSpc>
              <a:buFont typeface="Arial"/>
              <a:buChar char="•"/>
            </a:pPr>
            <a:r>
              <a:rPr lang="en-US" sz="3000">
                <a:solidFill>
                  <a:srgbClr val="000000"/>
                </a:solidFill>
                <a:latin typeface="Arial"/>
                <a:ea typeface="Arial"/>
                <a:cs typeface="Arial"/>
                <a:sym typeface="Arial"/>
              </a:rPr>
              <a:t>Bomenvinder</a:t>
            </a:r>
          </a:p>
          <a:p>
            <a:pPr marL="542925" lvl="1" indent="-271462" algn="l">
              <a:lnSpc>
                <a:spcPts val="4170"/>
              </a:lnSpc>
              <a:buFont typeface="Arial"/>
              <a:buChar char="•"/>
            </a:pPr>
            <a:r>
              <a:rPr lang="en-US" sz="3000">
                <a:solidFill>
                  <a:srgbClr val="001E2E"/>
                </a:solidFill>
                <a:latin typeface="Arial"/>
                <a:ea typeface="Arial"/>
                <a:cs typeface="Arial"/>
                <a:sym typeface="Arial"/>
              </a:rPr>
              <a:t>Duitsland, VK en Frankrijk doen ook mee</a:t>
            </a:r>
          </a:p>
          <a:p>
            <a:pPr marL="542925" lvl="1" indent="-271462" algn="l">
              <a:lnSpc>
                <a:spcPts val="4170"/>
              </a:lnSpc>
            </a:pPr>
            <a:endParaRPr lang="en-US" sz="3000">
              <a:solidFill>
                <a:srgbClr val="001E2E"/>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972000" y="800101"/>
            <a:ext cx="6306624" cy="1191539"/>
            <a:chOff x="0" y="0"/>
            <a:chExt cx="8408832" cy="1588719"/>
          </a:xfrm>
        </p:grpSpPr>
        <p:sp>
          <p:nvSpPr>
            <p:cNvPr id="5" name="Freeform 5"/>
            <p:cNvSpPr/>
            <p:nvPr/>
          </p:nvSpPr>
          <p:spPr>
            <a:xfrm>
              <a:off x="0" y="0"/>
              <a:ext cx="8408832" cy="1588719"/>
            </a:xfrm>
            <a:custGeom>
              <a:avLst/>
              <a:gdLst/>
              <a:ahLst/>
              <a:cxnLst/>
              <a:rect l="l" t="t" r="r" b="b"/>
              <a:pathLst>
                <a:path w="8408832" h="1588719">
                  <a:moveTo>
                    <a:pt x="0" y="0"/>
                  </a:moveTo>
                  <a:lnTo>
                    <a:pt x="8408832" y="0"/>
                  </a:lnTo>
                  <a:lnTo>
                    <a:pt x="8408832" y="1588719"/>
                  </a:lnTo>
                  <a:lnTo>
                    <a:pt x="0" y="1588719"/>
                  </a:lnTo>
                  <a:close/>
                </a:path>
              </a:pathLst>
            </a:custGeom>
            <a:solidFill>
              <a:srgbClr val="000000">
                <a:alpha val="0"/>
              </a:srgbClr>
            </a:solidFill>
          </p:spPr>
          <p:txBody>
            <a:bodyPr/>
            <a:lstStyle/>
            <a:p>
              <a:endParaRPr lang="nl-NL"/>
            </a:p>
          </p:txBody>
        </p:sp>
        <p:sp>
          <p:nvSpPr>
            <p:cNvPr id="6" name="TextBox 6"/>
            <p:cNvSpPr txBox="1"/>
            <p:nvPr/>
          </p:nvSpPr>
          <p:spPr>
            <a:xfrm>
              <a:off x="0" y="-57150"/>
              <a:ext cx="8408832" cy="1645869"/>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HOE DOEN WE DIT?</a:t>
              </a:r>
            </a:p>
          </p:txBody>
        </p:sp>
      </p:grpSp>
      <p:grpSp>
        <p:nvGrpSpPr>
          <p:cNvPr id="7" name="Group 7"/>
          <p:cNvGrpSpPr>
            <a:grpSpLocks noChangeAspect="1"/>
          </p:cNvGrpSpPr>
          <p:nvPr/>
        </p:nvGrpSpPr>
        <p:grpSpPr>
          <a:xfrm>
            <a:off x="10511284" y="0"/>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6"/>
              <a:stretch>
                <a:fillRect l="-45794" t="-21269" r="-33642"/>
              </a:stretch>
            </a:blipFill>
          </p:spPr>
          <p:txBody>
            <a:bodyPr/>
            <a:lstStyle/>
            <a:p>
              <a:endParaRPr lang="nl-NL"/>
            </a:p>
          </p:txBody>
        </p:sp>
      </p:grpSp>
      <p:sp>
        <p:nvSpPr>
          <p:cNvPr id="9" name="Freeform 9"/>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
        <p:nvSpPr>
          <p:cNvPr id="10" name="Freeform 10"/>
          <p:cNvSpPr/>
          <p:nvPr/>
        </p:nvSpPr>
        <p:spPr>
          <a:xfrm>
            <a:off x="7317520" y="5754097"/>
            <a:ext cx="2783027" cy="4174540"/>
          </a:xfrm>
          <a:custGeom>
            <a:avLst/>
            <a:gdLst/>
            <a:ahLst/>
            <a:cxnLst/>
            <a:rect l="l" t="t" r="r" b="b"/>
            <a:pathLst>
              <a:path w="2783027" h="4174540">
                <a:moveTo>
                  <a:pt x="0" y="0"/>
                </a:moveTo>
                <a:lnTo>
                  <a:pt x="2783026" y="0"/>
                </a:lnTo>
                <a:lnTo>
                  <a:pt x="2783026" y="4174540"/>
                </a:lnTo>
                <a:lnTo>
                  <a:pt x="0" y="4174540"/>
                </a:lnTo>
                <a:lnTo>
                  <a:pt x="0" y="0"/>
                </a:lnTo>
                <a:close/>
              </a:path>
            </a:pathLst>
          </a:custGeom>
          <a:blipFill>
            <a:blip r:embed="rId8"/>
            <a:stretch>
              <a:fillRect/>
            </a:stretch>
          </a:blipFill>
        </p:spPr>
        <p:txBody>
          <a:bodyPr/>
          <a:lstStyle/>
          <a:p>
            <a:endParaRPr lang="nl-NL"/>
          </a:p>
        </p:txBody>
      </p:sp>
      <p:sp>
        <p:nvSpPr>
          <p:cNvPr id="11" name="TextBox 11"/>
          <p:cNvSpPr txBox="1"/>
          <p:nvPr/>
        </p:nvSpPr>
        <p:spPr>
          <a:xfrm>
            <a:off x="1063440" y="2574276"/>
            <a:ext cx="9295444" cy="48482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1E2E"/>
                </a:solidFill>
                <a:latin typeface="Arial"/>
                <a:ea typeface="Arial"/>
                <a:cs typeface="Arial"/>
                <a:sym typeface="Arial"/>
              </a:rPr>
              <a:t>Met heel veel vrijwilligers (iedereen kan meedoen!)</a:t>
            </a:r>
          </a:p>
          <a:p>
            <a:pPr marL="542925" lvl="1" indent="-271462" algn="l">
              <a:lnSpc>
                <a:spcPts val="4200"/>
              </a:lnSpc>
              <a:buFont typeface="Arial"/>
              <a:buChar char="•"/>
            </a:pPr>
            <a:r>
              <a:rPr lang="en-US" sz="3000">
                <a:solidFill>
                  <a:srgbClr val="001E2E"/>
                </a:solidFill>
                <a:latin typeface="Arial"/>
                <a:ea typeface="Arial"/>
                <a:cs typeface="Arial"/>
                <a:sym typeface="Arial"/>
              </a:rPr>
              <a:t>Met een betaalde regio-coördinator per provincie/gemeente</a:t>
            </a:r>
          </a:p>
          <a:p>
            <a:pPr marL="542925" lvl="1" indent="-271462" algn="l">
              <a:lnSpc>
                <a:spcPts val="4200"/>
              </a:lnSpc>
              <a:buFont typeface="Arial"/>
              <a:buChar char="•"/>
            </a:pPr>
            <a:r>
              <a:rPr lang="en-US" sz="3000">
                <a:solidFill>
                  <a:srgbClr val="001E2E"/>
                </a:solidFill>
                <a:latin typeface="Arial"/>
                <a:ea typeface="Arial"/>
                <a:cs typeface="Arial"/>
                <a:sym typeface="Arial"/>
              </a:rPr>
              <a:t>Met een landelijk team </a:t>
            </a:r>
          </a:p>
          <a:p>
            <a:pPr marL="542925" lvl="1" indent="-271462" algn="l">
              <a:lnSpc>
                <a:spcPts val="4200"/>
              </a:lnSpc>
              <a:buFont typeface="Arial"/>
              <a:buChar char="•"/>
            </a:pPr>
            <a:r>
              <a:rPr lang="en-US" sz="3000">
                <a:solidFill>
                  <a:srgbClr val="001E2E"/>
                </a:solidFill>
                <a:latin typeface="Arial"/>
                <a:ea typeface="Arial"/>
                <a:cs typeface="Arial"/>
                <a:sym typeface="Arial"/>
              </a:rPr>
              <a:t>Door de zaailingen gratis weg te geven aan iedereen die wil planten</a:t>
            </a:r>
          </a:p>
          <a:p>
            <a:pPr marL="542925" lvl="1" indent="-271462" algn="l">
              <a:lnSpc>
                <a:spcPts val="4200"/>
              </a:lnSpc>
              <a:buFont typeface="Arial"/>
              <a:buChar char="•"/>
            </a:pPr>
            <a:r>
              <a:rPr lang="en-US" sz="3000">
                <a:solidFill>
                  <a:srgbClr val="001E2E"/>
                </a:solidFill>
                <a:latin typeface="Arial"/>
                <a:ea typeface="Arial"/>
                <a:cs typeface="Arial"/>
                <a:sym typeface="Arial"/>
              </a:rPr>
              <a:t>Middels de Bomenplanner (app)</a:t>
            </a:r>
          </a:p>
          <a:p>
            <a:pPr marL="542925" lvl="1" indent="-271462" algn="l">
              <a:lnSpc>
                <a:spcPts val="4200"/>
              </a:lnSpc>
              <a:buFont typeface="Arial"/>
              <a:buChar char="•"/>
            </a:pPr>
            <a:r>
              <a:rPr lang="en-US" sz="3000">
                <a:solidFill>
                  <a:srgbClr val="001E2E"/>
                </a:solidFill>
                <a:latin typeface="Arial"/>
                <a:ea typeface="Arial"/>
                <a:cs typeface="Arial"/>
                <a:sym typeface="Arial"/>
              </a:rPr>
              <a:t>Geen ingewikkelde contracten</a:t>
            </a:r>
          </a:p>
          <a:p>
            <a:pPr marL="542925" lvl="1" indent="-271462" algn="l">
              <a:lnSpc>
                <a:spcPts val="4200"/>
              </a:lnSpc>
            </a:pPr>
            <a:endParaRPr lang="en-US" sz="3000">
              <a:solidFill>
                <a:srgbClr val="001E2E"/>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1181528" y="6221554"/>
            <a:ext cx="2452688" cy="2452688"/>
          </a:xfrm>
          <a:custGeom>
            <a:avLst/>
            <a:gdLst/>
            <a:ahLst/>
            <a:cxnLst/>
            <a:rect l="l" t="t" r="r" b="b"/>
            <a:pathLst>
              <a:path w="2452688" h="2452688">
                <a:moveTo>
                  <a:pt x="0" y="0"/>
                </a:moveTo>
                <a:lnTo>
                  <a:pt x="2452687" y="0"/>
                </a:lnTo>
                <a:lnTo>
                  <a:pt x="2452687" y="2452688"/>
                </a:lnTo>
                <a:lnTo>
                  <a:pt x="0" y="2452688"/>
                </a:lnTo>
                <a:lnTo>
                  <a:pt x="0" y="0"/>
                </a:lnTo>
                <a:close/>
              </a:path>
            </a:pathLst>
          </a:custGeom>
          <a:blipFill>
            <a:blip r:embed="rId5"/>
            <a:stretch>
              <a:fillRect/>
            </a:stretch>
          </a:blipFill>
        </p:spPr>
        <p:txBody>
          <a:bodyPr/>
          <a:lstStyle/>
          <a:p>
            <a:endParaRPr lang="nl-NL"/>
          </a:p>
        </p:txBody>
      </p:sp>
      <p:sp>
        <p:nvSpPr>
          <p:cNvPr id="4" name="Freeform 4"/>
          <p:cNvSpPr/>
          <p:nvPr/>
        </p:nvSpPr>
        <p:spPr>
          <a:xfrm>
            <a:off x="14736780" y="6384567"/>
            <a:ext cx="2148399" cy="2057811"/>
          </a:xfrm>
          <a:custGeom>
            <a:avLst/>
            <a:gdLst/>
            <a:ahLst/>
            <a:cxnLst/>
            <a:rect l="l" t="t" r="r" b="b"/>
            <a:pathLst>
              <a:path w="2148399" h="2057811">
                <a:moveTo>
                  <a:pt x="0" y="0"/>
                </a:moveTo>
                <a:lnTo>
                  <a:pt x="2148399" y="0"/>
                </a:lnTo>
                <a:lnTo>
                  <a:pt x="2148399" y="2057811"/>
                </a:lnTo>
                <a:lnTo>
                  <a:pt x="0" y="2057811"/>
                </a:lnTo>
                <a:lnTo>
                  <a:pt x="0" y="0"/>
                </a:lnTo>
                <a:close/>
              </a:path>
            </a:pathLst>
          </a:custGeom>
          <a:blipFill>
            <a:blip r:embed="rId6"/>
            <a:stretch>
              <a:fillRect b="-153"/>
            </a:stretch>
          </a:blipFill>
        </p:spPr>
        <p:txBody>
          <a:bodyPr/>
          <a:lstStyle/>
          <a:p>
            <a:endParaRPr lang="nl-NL"/>
          </a:p>
        </p:txBody>
      </p:sp>
      <p:sp>
        <p:nvSpPr>
          <p:cNvPr id="5" name="Freeform 5" descr="Afbeelding met schoeisel, kleding, tekenfilm, persoon  Automatisch gegenereerde beschrijving"/>
          <p:cNvSpPr/>
          <p:nvPr/>
        </p:nvSpPr>
        <p:spPr>
          <a:xfrm>
            <a:off x="4459398" y="6260676"/>
            <a:ext cx="2614611" cy="2231134"/>
          </a:xfrm>
          <a:custGeom>
            <a:avLst/>
            <a:gdLst/>
            <a:ahLst/>
            <a:cxnLst/>
            <a:rect l="l" t="t" r="r" b="b"/>
            <a:pathLst>
              <a:path w="2614611" h="2231134">
                <a:moveTo>
                  <a:pt x="0" y="0"/>
                </a:moveTo>
                <a:lnTo>
                  <a:pt x="2614611" y="0"/>
                </a:lnTo>
                <a:lnTo>
                  <a:pt x="2614611" y="2231134"/>
                </a:lnTo>
                <a:lnTo>
                  <a:pt x="0" y="2231134"/>
                </a:lnTo>
                <a:lnTo>
                  <a:pt x="0" y="0"/>
                </a:lnTo>
                <a:close/>
              </a:path>
            </a:pathLst>
          </a:custGeom>
          <a:blipFill>
            <a:blip r:embed="rId7"/>
            <a:stretch>
              <a:fillRect/>
            </a:stretch>
          </a:blipFill>
        </p:spPr>
        <p:txBody>
          <a:bodyPr/>
          <a:lstStyle/>
          <a:p>
            <a:endParaRPr lang="nl-NL"/>
          </a:p>
        </p:txBody>
      </p:sp>
      <p:sp>
        <p:nvSpPr>
          <p:cNvPr id="6" name="Freeform 6" descr="Afbeelding met kleding, persoon, tekenfilm, illustratie  Automatisch gegenereerde beschrijving"/>
          <p:cNvSpPr/>
          <p:nvPr/>
        </p:nvSpPr>
        <p:spPr>
          <a:xfrm>
            <a:off x="1454004" y="6443109"/>
            <a:ext cx="2387767" cy="2048703"/>
          </a:xfrm>
          <a:custGeom>
            <a:avLst/>
            <a:gdLst/>
            <a:ahLst/>
            <a:cxnLst/>
            <a:rect l="l" t="t" r="r" b="b"/>
            <a:pathLst>
              <a:path w="2387767" h="2048703">
                <a:moveTo>
                  <a:pt x="0" y="0"/>
                </a:moveTo>
                <a:lnTo>
                  <a:pt x="2387767" y="0"/>
                </a:lnTo>
                <a:lnTo>
                  <a:pt x="2387767" y="2048703"/>
                </a:lnTo>
                <a:lnTo>
                  <a:pt x="0" y="2048703"/>
                </a:lnTo>
                <a:lnTo>
                  <a:pt x="0" y="0"/>
                </a:lnTo>
                <a:close/>
              </a:path>
            </a:pathLst>
          </a:custGeom>
          <a:blipFill>
            <a:blip r:embed="rId8"/>
            <a:stretch>
              <a:fillRect t="-58" b="-58"/>
            </a:stretch>
          </a:blipFill>
        </p:spPr>
        <p:txBody>
          <a:bodyPr/>
          <a:lstStyle/>
          <a:p>
            <a:endParaRPr lang="nl-NL"/>
          </a:p>
        </p:txBody>
      </p:sp>
      <p:sp>
        <p:nvSpPr>
          <p:cNvPr id="7" name="Freeform 7"/>
          <p:cNvSpPr/>
          <p:nvPr/>
        </p:nvSpPr>
        <p:spPr>
          <a:xfrm>
            <a:off x="13561484" y="2101173"/>
            <a:ext cx="4706770" cy="3326814"/>
          </a:xfrm>
          <a:custGeom>
            <a:avLst/>
            <a:gdLst/>
            <a:ahLst/>
            <a:cxnLst/>
            <a:rect l="l" t="t" r="r" b="b"/>
            <a:pathLst>
              <a:path w="4706770" h="3326814">
                <a:moveTo>
                  <a:pt x="0" y="0"/>
                </a:moveTo>
                <a:lnTo>
                  <a:pt x="4706770" y="0"/>
                </a:lnTo>
                <a:lnTo>
                  <a:pt x="4706770" y="3326814"/>
                </a:lnTo>
                <a:lnTo>
                  <a:pt x="0" y="3326814"/>
                </a:lnTo>
                <a:lnTo>
                  <a:pt x="0" y="0"/>
                </a:lnTo>
                <a:close/>
              </a:path>
            </a:pathLst>
          </a:custGeom>
          <a:blipFill>
            <a:blip r:embed="rId9">
              <a:extLst>
                <a:ext uri="{96DAC541-7B7A-43D3-8B79-37D633B846F1}">
                  <asvg:svgBlip xmlns:asvg="http://schemas.microsoft.com/office/drawing/2016/SVG/main" r:embed="rId10"/>
                </a:ext>
              </a:extLst>
            </a:blip>
            <a:stretch>
              <a:fillRect t="-18" b="-18"/>
            </a:stretch>
          </a:blipFill>
        </p:spPr>
        <p:txBody>
          <a:bodyPr/>
          <a:lstStyle/>
          <a:p>
            <a:endParaRPr lang="nl-NL"/>
          </a:p>
        </p:txBody>
      </p:sp>
      <p:sp>
        <p:nvSpPr>
          <p:cNvPr id="8" name="TextBox 8"/>
          <p:cNvSpPr txBox="1"/>
          <p:nvPr/>
        </p:nvSpPr>
        <p:spPr>
          <a:xfrm>
            <a:off x="11385134" y="5139558"/>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BOMEN-KIJKER</a:t>
            </a:r>
          </a:p>
        </p:txBody>
      </p:sp>
      <p:sp>
        <p:nvSpPr>
          <p:cNvPr id="9" name="TextBox 9"/>
          <p:cNvSpPr txBox="1"/>
          <p:nvPr/>
        </p:nvSpPr>
        <p:spPr>
          <a:xfrm>
            <a:off x="1347700" y="5139558"/>
            <a:ext cx="2768994"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BOMEN-SCHOUWER</a:t>
            </a:r>
          </a:p>
        </p:txBody>
      </p:sp>
      <p:sp>
        <p:nvSpPr>
          <p:cNvPr id="10" name="Freeform 10"/>
          <p:cNvSpPr/>
          <p:nvPr/>
        </p:nvSpPr>
        <p:spPr>
          <a:xfrm>
            <a:off x="11332362" y="2814077"/>
            <a:ext cx="2496240" cy="2496240"/>
          </a:xfrm>
          <a:custGeom>
            <a:avLst/>
            <a:gdLst/>
            <a:ahLst/>
            <a:cxnLst/>
            <a:rect l="l" t="t" r="r" b="b"/>
            <a:pathLst>
              <a:path w="2496240" h="2496240">
                <a:moveTo>
                  <a:pt x="0" y="0"/>
                </a:moveTo>
                <a:lnTo>
                  <a:pt x="2496240" y="0"/>
                </a:lnTo>
                <a:lnTo>
                  <a:pt x="2496240" y="2496240"/>
                </a:lnTo>
                <a:lnTo>
                  <a:pt x="0" y="2496240"/>
                </a:lnTo>
                <a:lnTo>
                  <a:pt x="0" y="0"/>
                </a:lnTo>
                <a:close/>
              </a:path>
            </a:pathLst>
          </a:custGeom>
          <a:blipFill>
            <a:blip r:embed="rId11"/>
            <a:stretch>
              <a:fillRect/>
            </a:stretch>
          </a:blipFill>
        </p:spPr>
        <p:txBody>
          <a:bodyPr/>
          <a:lstStyle/>
          <a:p>
            <a:endParaRPr lang="nl-NL"/>
          </a:p>
        </p:txBody>
      </p:sp>
      <p:sp>
        <p:nvSpPr>
          <p:cNvPr id="11" name="Freeform 11"/>
          <p:cNvSpPr/>
          <p:nvPr/>
        </p:nvSpPr>
        <p:spPr>
          <a:xfrm>
            <a:off x="8039300" y="3099086"/>
            <a:ext cx="2159167" cy="1921556"/>
          </a:xfrm>
          <a:custGeom>
            <a:avLst/>
            <a:gdLst/>
            <a:ahLst/>
            <a:cxnLst/>
            <a:rect l="l" t="t" r="r" b="b"/>
            <a:pathLst>
              <a:path w="2159167" h="1921556">
                <a:moveTo>
                  <a:pt x="0" y="0"/>
                </a:moveTo>
                <a:lnTo>
                  <a:pt x="2159167" y="0"/>
                </a:lnTo>
                <a:lnTo>
                  <a:pt x="2159167" y="1921555"/>
                </a:lnTo>
                <a:lnTo>
                  <a:pt x="0" y="1921555"/>
                </a:lnTo>
                <a:lnTo>
                  <a:pt x="0" y="0"/>
                </a:lnTo>
                <a:close/>
              </a:path>
            </a:pathLst>
          </a:custGeom>
          <a:blipFill>
            <a:blip r:embed="rId12"/>
            <a:stretch>
              <a:fillRect/>
            </a:stretch>
          </a:blipFill>
        </p:spPr>
        <p:txBody>
          <a:bodyPr/>
          <a:lstStyle/>
          <a:p>
            <a:endParaRPr lang="nl-NL"/>
          </a:p>
        </p:txBody>
      </p:sp>
      <p:sp>
        <p:nvSpPr>
          <p:cNvPr id="12" name="Freeform 12"/>
          <p:cNvSpPr/>
          <p:nvPr/>
        </p:nvSpPr>
        <p:spPr>
          <a:xfrm>
            <a:off x="1311199" y="2903967"/>
            <a:ext cx="2342806" cy="2342807"/>
          </a:xfrm>
          <a:custGeom>
            <a:avLst/>
            <a:gdLst/>
            <a:ahLst/>
            <a:cxnLst/>
            <a:rect l="l" t="t" r="r" b="b"/>
            <a:pathLst>
              <a:path w="2342806" h="2342807">
                <a:moveTo>
                  <a:pt x="0" y="0"/>
                </a:moveTo>
                <a:lnTo>
                  <a:pt x="2342807" y="0"/>
                </a:lnTo>
                <a:lnTo>
                  <a:pt x="2342807" y="2342807"/>
                </a:lnTo>
                <a:lnTo>
                  <a:pt x="0" y="2342807"/>
                </a:lnTo>
                <a:lnTo>
                  <a:pt x="0" y="0"/>
                </a:lnTo>
                <a:close/>
              </a:path>
            </a:pathLst>
          </a:custGeom>
          <a:blipFill>
            <a:blip r:embed="rId13"/>
            <a:stretch>
              <a:fillRect/>
            </a:stretch>
          </a:blipFill>
        </p:spPr>
        <p:txBody>
          <a:bodyPr/>
          <a:lstStyle/>
          <a:p>
            <a:endParaRPr lang="nl-NL"/>
          </a:p>
        </p:txBody>
      </p:sp>
      <p:sp>
        <p:nvSpPr>
          <p:cNvPr id="13" name="Freeform 13"/>
          <p:cNvSpPr/>
          <p:nvPr/>
        </p:nvSpPr>
        <p:spPr>
          <a:xfrm flipH="1">
            <a:off x="4367360" y="3131234"/>
            <a:ext cx="2659754" cy="1929446"/>
          </a:xfrm>
          <a:custGeom>
            <a:avLst/>
            <a:gdLst/>
            <a:ahLst/>
            <a:cxnLst/>
            <a:rect l="l" t="t" r="r" b="b"/>
            <a:pathLst>
              <a:path w="2659754" h="1929446">
                <a:moveTo>
                  <a:pt x="2659753" y="0"/>
                </a:moveTo>
                <a:lnTo>
                  <a:pt x="0" y="0"/>
                </a:lnTo>
                <a:lnTo>
                  <a:pt x="0" y="1929445"/>
                </a:lnTo>
                <a:lnTo>
                  <a:pt x="2659753" y="1929445"/>
                </a:lnTo>
                <a:lnTo>
                  <a:pt x="2659753" y="0"/>
                </a:lnTo>
                <a:close/>
              </a:path>
            </a:pathLst>
          </a:custGeom>
          <a:blipFill>
            <a:blip r:embed="rId14"/>
            <a:stretch>
              <a:fillRect l="-5794" r="-5794"/>
            </a:stretch>
          </a:blipFill>
        </p:spPr>
        <p:txBody>
          <a:bodyPr/>
          <a:lstStyle/>
          <a:p>
            <a:endParaRPr lang="nl-NL"/>
          </a:p>
        </p:txBody>
      </p:sp>
      <p:sp>
        <p:nvSpPr>
          <p:cNvPr id="14" name="Freeform 14"/>
          <p:cNvSpPr/>
          <p:nvPr/>
        </p:nvSpPr>
        <p:spPr>
          <a:xfrm>
            <a:off x="6820881" y="5792616"/>
            <a:ext cx="4740230" cy="3349687"/>
          </a:xfrm>
          <a:custGeom>
            <a:avLst/>
            <a:gdLst/>
            <a:ahLst/>
            <a:cxnLst/>
            <a:rect l="l" t="t" r="r" b="b"/>
            <a:pathLst>
              <a:path w="4740230" h="3349687">
                <a:moveTo>
                  <a:pt x="0" y="0"/>
                </a:moveTo>
                <a:lnTo>
                  <a:pt x="4740230" y="0"/>
                </a:lnTo>
                <a:lnTo>
                  <a:pt x="4740230" y="3349688"/>
                </a:lnTo>
                <a:lnTo>
                  <a:pt x="0" y="33496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NL"/>
          </a:p>
        </p:txBody>
      </p:sp>
      <p:sp>
        <p:nvSpPr>
          <p:cNvPr id="15" name="TextBox 15"/>
          <p:cNvSpPr txBox="1"/>
          <p:nvPr/>
        </p:nvSpPr>
        <p:spPr>
          <a:xfrm>
            <a:off x="11385134" y="8596587"/>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BOMEN-BAKKER</a:t>
            </a:r>
          </a:p>
        </p:txBody>
      </p:sp>
      <p:sp>
        <p:nvSpPr>
          <p:cNvPr id="16" name="TextBox 16"/>
          <p:cNvSpPr txBox="1"/>
          <p:nvPr/>
        </p:nvSpPr>
        <p:spPr>
          <a:xfrm>
            <a:off x="14435050" y="8596587"/>
            <a:ext cx="2828060"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BOMEN-BEGELEIDER</a:t>
            </a:r>
          </a:p>
        </p:txBody>
      </p:sp>
      <p:sp>
        <p:nvSpPr>
          <p:cNvPr id="17" name="TextBox 17"/>
          <p:cNvSpPr txBox="1"/>
          <p:nvPr/>
        </p:nvSpPr>
        <p:spPr>
          <a:xfrm>
            <a:off x="4397616" y="8596587"/>
            <a:ext cx="2599242"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BOMEN-VERTELLER</a:t>
            </a:r>
          </a:p>
        </p:txBody>
      </p:sp>
      <p:sp>
        <p:nvSpPr>
          <p:cNvPr id="18" name="TextBox 18"/>
          <p:cNvSpPr txBox="1"/>
          <p:nvPr/>
        </p:nvSpPr>
        <p:spPr>
          <a:xfrm>
            <a:off x="7776966" y="8596587"/>
            <a:ext cx="2828059"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BOMEN-TELLER</a:t>
            </a:r>
          </a:p>
        </p:txBody>
      </p:sp>
      <p:sp>
        <p:nvSpPr>
          <p:cNvPr id="19" name="TextBox 19"/>
          <p:cNvSpPr txBox="1"/>
          <p:nvPr/>
        </p:nvSpPr>
        <p:spPr>
          <a:xfrm>
            <a:off x="1347700" y="8596587"/>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BOMEN-RIJDER</a:t>
            </a:r>
          </a:p>
        </p:txBody>
      </p:sp>
      <p:sp>
        <p:nvSpPr>
          <p:cNvPr id="20" name="TextBox 20"/>
          <p:cNvSpPr txBox="1"/>
          <p:nvPr/>
        </p:nvSpPr>
        <p:spPr>
          <a:xfrm>
            <a:off x="14435050" y="5139558"/>
            <a:ext cx="2828060"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BOMEN-BEWAKER</a:t>
            </a:r>
          </a:p>
        </p:txBody>
      </p:sp>
      <p:sp>
        <p:nvSpPr>
          <p:cNvPr id="21" name="TextBox 21"/>
          <p:cNvSpPr txBox="1"/>
          <p:nvPr/>
        </p:nvSpPr>
        <p:spPr>
          <a:xfrm>
            <a:off x="4633059" y="5139558"/>
            <a:ext cx="2768994"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BOMEN-REDDER</a:t>
            </a:r>
          </a:p>
        </p:txBody>
      </p:sp>
      <p:sp>
        <p:nvSpPr>
          <p:cNvPr id="22" name="TextBox 22"/>
          <p:cNvSpPr txBox="1"/>
          <p:nvPr/>
        </p:nvSpPr>
        <p:spPr>
          <a:xfrm>
            <a:off x="7776966" y="5139558"/>
            <a:ext cx="2828059"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BOMEN-KENNER</a:t>
            </a:r>
          </a:p>
        </p:txBody>
      </p:sp>
      <p:sp>
        <p:nvSpPr>
          <p:cNvPr id="23" name="Freeform 2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NL"/>
          </a:p>
        </p:txBody>
      </p:sp>
      <p:sp>
        <p:nvSpPr>
          <p:cNvPr id="24" name="Freeform 24" descr="Afbeelding met schermopname, groen, Rechthoek  Automatisch gegenereerde beschrijving"/>
          <p:cNvSpPr/>
          <p:nvPr/>
        </p:nvSpPr>
        <p:spPr>
          <a:xfrm>
            <a:off x="0" y="-10109"/>
            <a:ext cx="12738864" cy="2928219"/>
          </a:xfrm>
          <a:custGeom>
            <a:avLst/>
            <a:gdLst/>
            <a:ahLst/>
            <a:cxnLst/>
            <a:rect l="l" t="t" r="r" b="b"/>
            <a:pathLst>
              <a:path w="12738864" h="2928219">
                <a:moveTo>
                  <a:pt x="0" y="0"/>
                </a:moveTo>
                <a:lnTo>
                  <a:pt x="12738864" y="0"/>
                </a:lnTo>
                <a:lnTo>
                  <a:pt x="12738864" y="2928220"/>
                </a:lnTo>
                <a:lnTo>
                  <a:pt x="0" y="2928220"/>
                </a:lnTo>
                <a:lnTo>
                  <a:pt x="0" y="0"/>
                </a:lnTo>
                <a:close/>
              </a:path>
            </a:pathLst>
          </a:custGeom>
          <a:blipFill>
            <a:blip r:embed="rId19"/>
            <a:stretch>
              <a:fillRect l="-6744" t="-78152" b="-4977"/>
            </a:stretch>
          </a:blipFill>
        </p:spPr>
        <p:txBody>
          <a:bodyPr/>
          <a:lstStyle/>
          <a:p>
            <a:endParaRPr lang="nl-NL"/>
          </a:p>
        </p:txBody>
      </p:sp>
      <p:grpSp>
        <p:nvGrpSpPr>
          <p:cNvPr id="25" name="Group 25"/>
          <p:cNvGrpSpPr/>
          <p:nvPr/>
        </p:nvGrpSpPr>
        <p:grpSpPr>
          <a:xfrm>
            <a:off x="449033" y="780027"/>
            <a:ext cx="11911214" cy="1067623"/>
            <a:chOff x="0" y="0"/>
            <a:chExt cx="15881619" cy="1423497"/>
          </a:xfrm>
        </p:grpSpPr>
        <p:sp>
          <p:nvSpPr>
            <p:cNvPr id="26" name="Freeform 26"/>
            <p:cNvSpPr/>
            <p:nvPr/>
          </p:nvSpPr>
          <p:spPr>
            <a:xfrm>
              <a:off x="0" y="0"/>
              <a:ext cx="15881620" cy="1423497"/>
            </a:xfrm>
            <a:custGeom>
              <a:avLst/>
              <a:gdLst/>
              <a:ahLst/>
              <a:cxnLst/>
              <a:rect l="l" t="t" r="r" b="b"/>
              <a:pathLst>
                <a:path w="15881620" h="1423497">
                  <a:moveTo>
                    <a:pt x="0" y="0"/>
                  </a:moveTo>
                  <a:lnTo>
                    <a:pt x="15881620" y="0"/>
                  </a:lnTo>
                  <a:lnTo>
                    <a:pt x="15881620" y="1423497"/>
                  </a:lnTo>
                  <a:lnTo>
                    <a:pt x="0" y="1423497"/>
                  </a:lnTo>
                  <a:close/>
                </a:path>
              </a:pathLst>
            </a:custGeom>
            <a:solidFill>
              <a:srgbClr val="000000">
                <a:alpha val="0"/>
              </a:srgbClr>
            </a:solidFill>
          </p:spPr>
          <p:txBody>
            <a:bodyPr/>
            <a:lstStyle/>
            <a:p>
              <a:endParaRPr lang="nl-NL"/>
            </a:p>
          </p:txBody>
        </p:sp>
        <p:sp>
          <p:nvSpPr>
            <p:cNvPr id="27" name="TextBox 27"/>
            <p:cNvSpPr txBox="1"/>
            <p:nvPr/>
          </p:nvSpPr>
          <p:spPr>
            <a:xfrm>
              <a:off x="0" y="-57150"/>
              <a:ext cx="15881619" cy="1480647"/>
            </a:xfrm>
            <a:prstGeom prst="rect">
              <a:avLst/>
            </a:prstGeom>
          </p:spPr>
          <p:txBody>
            <a:bodyPr lIns="0" tIns="0" rIns="0" bIns="0" rtlCol="0" anchor="ctr"/>
            <a:lstStyle/>
            <a:p>
              <a:pPr algn="l">
                <a:lnSpc>
                  <a:spcPts val="6415"/>
                </a:lnSpc>
              </a:pPr>
              <a:r>
                <a:rPr lang="en-US" sz="5940">
                  <a:solidFill>
                    <a:srgbClr val="FFFFFF"/>
                  </a:solidFill>
                  <a:latin typeface="Impact"/>
                  <a:ea typeface="Impact"/>
                  <a:cs typeface="Impact"/>
                  <a:sym typeface="Impact"/>
                </a:rPr>
                <a:t>VRIJWILLIGERSROLLEN IN EEN VERPLANTPLOEG</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911</Words>
  <Application>Microsoft Office PowerPoint</Application>
  <PresentationFormat>Aangepast</PresentationFormat>
  <Paragraphs>187</Paragraphs>
  <Slides>18</Slides>
  <Notes>11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18</vt:i4>
      </vt:variant>
    </vt:vector>
  </HeadingPairs>
  <TitlesOfParts>
    <vt:vector size="24" baseType="lpstr">
      <vt:lpstr>Arial</vt:lpstr>
      <vt:lpstr>Arial Bold</vt:lpstr>
      <vt:lpstr>Impact</vt:lpstr>
      <vt:lpstr>TT Chocolates Bold</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PPP MBN S6 (voor gemeenten).pptx</dc:title>
  <dc:creator>Dinotra Heymans | Urgenda</dc:creator>
  <cp:lastModifiedBy>Dinotra Heymans | Urgenda</cp:lastModifiedBy>
  <cp:revision>2</cp:revision>
  <dcterms:created xsi:type="dcterms:W3CDTF">2006-08-16T00:00:00Z</dcterms:created>
  <dcterms:modified xsi:type="dcterms:W3CDTF">2025-11-13T14:13:47Z</dcterms:modified>
  <dc:identifier>DAGpMQ0FVOk</dc:identifier>
</cp:coreProperties>
</file>