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Arial Bold" panose="020B0604020202020204" charset="0"/>
      <p:regular r:id="rId22"/>
    </p:embeddedFont>
    <p:embeddedFont>
      <p:font typeface="Impact" panose="020B0806030902050204" pitchFamily="34" charset="0"/>
      <p:regular r:id="rId23"/>
    </p:embeddedFont>
    <p:embeddedFont>
      <p:font typeface="TT Chocolates Bold"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9" d="100"/>
          <a:sy n="59" d="100"/>
        </p:scale>
        <p:origin x="869"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meerbomen.nu/over-de-actie/planten/inheems-uitheems-exoten/" TargetMode="External"/><Relationship Id="rId3" Type="http://schemas.openxmlformats.org/officeDocument/2006/relationships/image" Target="../media/image6.png"/><Relationship Id="rId7"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7.sv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hyperlink" Target="https://bomenplanner.meerbomen.nu/bomenvinder" TargetMode="External"/><Relationship Id="rId4" Type="http://schemas.openxmlformats.org/officeDocument/2006/relationships/image" Target="../media/image7.svg"/><Relationship Id="rId9"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hyperlink" Target="https://bomenplanner.meerbomen.nu/oogstlocaties/aanmelden" TargetMode="Externa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eg"/><Relationship Id="rId1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svg"/><Relationship Id="rId2" Type="http://schemas.openxmlformats.org/officeDocument/2006/relationships/notesSlide" Target="../notesSlides/notesSlide9.xml"/><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19.png"/><Relationship Id="rId15" Type="http://schemas.openxmlformats.org/officeDocument/2006/relationships/image" Target="../media/image48.jpeg"/><Relationship Id="rId10" Type="http://schemas.openxmlformats.org/officeDocument/2006/relationships/image" Target="../media/image43.png"/><Relationship Id="rId19" Type="http://schemas.openxmlformats.org/officeDocument/2006/relationships/image" Target="../media/image14.svg"/><Relationship Id="rId4" Type="http://schemas.openxmlformats.org/officeDocument/2006/relationships/image" Target="../media/image7.svg"/><Relationship Id="rId9" Type="http://schemas.openxmlformats.org/officeDocument/2006/relationships/image" Target="../media/image42.png"/><Relationship Id="rId1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hyperlink" Target="https://www.meerbomen.nu/planthandleiding" TargetMode="External"/><Relationship Id="rId3" Type="http://schemas.openxmlformats.org/officeDocument/2006/relationships/image" Target="../media/image7.svg"/><Relationship Id="rId7" Type="http://schemas.openxmlformats.org/officeDocument/2006/relationships/hyperlink" Target="https://www.meerbomen.nu/hubhandleiding"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meerbomen.nu/oogsthandleiding" TargetMode="External"/><Relationship Id="rId11" Type="http://schemas.openxmlformats.org/officeDocument/2006/relationships/image" Target="../media/image27.png"/><Relationship Id="rId5" Type="http://schemas.openxmlformats.org/officeDocument/2006/relationships/image" Target="../media/image25.svg"/><Relationship Id="rId10" Type="http://schemas.openxmlformats.org/officeDocument/2006/relationships/image" Target="../media/image51.jpeg"/><Relationship Id="rId4" Type="http://schemas.openxmlformats.org/officeDocument/2006/relationships/image" Target="../media/image24.png"/><Relationship Id="rId9" Type="http://schemas.openxmlformats.org/officeDocument/2006/relationships/hyperlink" Target="http://www.meerbomen.nu/communicatietoolkit"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6.png"/><Relationship Id="rId7" Type="http://schemas.openxmlformats.org/officeDocument/2006/relationships/hyperlink" Target="mailto:zuidholland@meerbomen.nu"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7.sv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sv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7.sv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sv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srcRect l="1044" t="23997" r="11788" b="2455"/>
            <a:stretch>
              <a:fillRect/>
            </a:stretch>
          </p:blipFill>
          <p:spPr>
            <a:xfrm>
              <a:off x="0" y="0"/>
              <a:ext cx="24384000" cy="13716000"/>
            </a:xfrm>
            <a:prstGeom prst="rect">
              <a:avLst/>
            </a:prstGeom>
          </p:spPr>
        </p:pic>
      </p:grpSp>
      <p:sp>
        <p:nvSpPr>
          <p:cNvPr id="4" name="Freeform 4"/>
          <p:cNvSpPr/>
          <p:nvPr/>
        </p:nvSpPr>
        <p:spPr>
          <a:xfrm>
            <a:off x="3816310" y="7915458"/>
            <a:ext cx="10655374" cy="1901251"/>
          </a:xfrm>
          <a:custGeom>
            <a:avLst/>
            <a:gdLst/>
            <a:ahLst/>
            <a:cxnLst/>
            <a:rect l="l" t="t" r="r" b="b"/>
            <a:pathLst>
              <a:path w="10655374" h="1901251">
                <a:moveTo>
                  <a:pt x="0" y="0"/>
                </a:moveTo>
                <a:lnTo>
                  <a:pt x="10655375" y="0"/>
                </a:lnTo>
                <a:lnTo>
                  <a:pt x="10655375" y="1901251"/>
                </a:lnTo>
                <a:lnTo>
                  <a:pt x="0" y="1901251"/>
                </a:lnTo>
                <a:lnTo>
                  <a:pt x="0" y="0"/>
                </a:lnTo>
                <a:close/>
              </a:path>
            </a:pathLst>
          </a:custGeom>
          <a:blipFill>
            <a:blip r:embed="rId4">
              <a:extLst>
                <a:ext uri="{96DAC541-7B7A-43D3-8B79-37D633B846F1}">
                  <asvg:svgBlip xmlns:asvg="http://schemas.microsoft.com/office/drawing/2016/SVG/main" r:embed="rId5"/>
                </a:ext>
              </a:extLst>
            </a:blip>
            <a:stretch>
              <a:fillRect t="-334" b="-334"/>
            </a:stretch>
          </a:blipFill>
        </p:spPr>
        <p:txBody>
          <a:bodyPr/>
          <a:lstStyle/>
          <a:p>
            <a:endParaRPr lang="nl-NL"/>
          </a:p>
        </p:txBody>
      </p:sp>
      <p:sp>
        <p:nvSpPr>
          <p:cNvPr id="5" name="Freeform 5"/>
          <p:cNvSpPr/>
          <p:nvPr/>
        </p:nvSpPr>
        <p:spPr>
          <a:xfrm>
            <a:off x="-801638" y="1828296"/>
            <a:ext cx="10842903" cy="6121722"/>
          </a:xfrm>
          <a:custGeom>
            <a:avLst/>
            <a:gdLst/>
            <a:ahLst/>
            <a:cxnLst/>
            <a:rect l="l" t="t" r="r" b="b"/>
            <a:pathLst>
              <a:path w="10842903" h="6121722">
                <a:moveTo>
                  <a:pt x="0" y="0"/>
                </a:moveTo>
                <a:lnTo>
                  <a:pt x="10842904" y="0"/>
                </a:lnTo>
                <a:lnTo>
                  <a:pt x="10842904" y="6121722"/>
                </a:lnTo>
                <a:lnTo>
                  <a:pt x="0" y="6121722"/>
                </a:lnTo>
                <a:lnTo>
                  <a:pt x="0" y="0"/>
                </a:lnTo>
                <a:close/>
              </a:path>
            </a:pathLst>
          </a:custGeom>
          <a:blipFill>
            <a:blip r:embed="rId6">
              <a:extLst>
                <a:ext uri="{96DAC541-7B7A-43D3-8B79-37D633B846F1}">
                  <asvg:svgBlip xmlns:asvg="http://schemas.microsoft.com/office/drawing/2016/SVG/main" r:embed="rId7"/>
                </a:ext>
              </a:extLst>
            </a:blip>
            <a:stretch>
              <a:fillRect t="-73" b="-73"/>
            </a:stretch>
          </a:blipFill>
        </p:spPr>
        <p:txBody>
          <a:bodyPr/>
          <a:lstStyle/>
          <a:p>
            <a:endParaRPr lang="nl-NL"/>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grpSp>
        <p:nvGrpSpPr>
          <p:cNvPr id="4" name="Group 4"/>
          <p:cNvGrpSpPr/>
          <p:nvPr/>
        </p:nvGrpSpPr>
        <p:grpSpPr>
          <a:xfrm>
            <a:off x="1040477" y="723900"/>
            <a:ext cx="10313323" cy="1186815"/>
            <a:chOff x="0" y="0"/>
            <a:chExt cx="13751098" cy="1582420"/>
          </a:xfrm>
        </p:grpSpPr>
        <p:sp>
          <p:nvSpPr>
            <p:cNvPr id="5" name="Freeform 5"/>
            <p:cNvSpPr/>
            <p:nvPr/>
          </p:nvSpPr>
          <p:spPr>
            <a:xfrm>
              <a:off x="0" y="0"/>
              <a:ext cx="12406614" cy="1582420"/>
            </a:xfrm>
            <a:custGeom>
              <a:avLst/>
              <a:gdLst/>
              <a:ahLst/>
              <a:cxnLst/>
              <a:rect l="l" t="t" r="r" b="b"/>
              <a:pathLst>
                <a:path w="12406614" h="1582420">
                  <a:moveTo>
                    <a:pt x="0" y="0"/>
                  </a:moveTo>
                  <a:lnTo>
                    <a:pt x="12406614" y="0"/>
                  </a:lnTo>
                  <a:lnTo>
                    <a:pt x="12406614" y="1582420"/>
                  </a:lnTo>
                  <a:lnTo>
                    <a:pt x="0" y="1582420"/>
                  </a:lnTo>
                  <a:close/>
                </a:path>
              </a:pathLst>
            </a:custGeom>
            <a:solidFill>
              <a:srgbClr val="000000">
                <a:alpha val="0"/>
              </a:srgbClr>
            </a:solidFill>
          </p:spPr>
          <p:txBody>
            <a:bodyPr/>
            <a:lstStyle/>
            <a:p>
              <a:endParaRPr lang="nl-NL"/>
            </a:p>
          </p:txBody>
        </p:sp>
        <p:sp>
          <p:nvSpPr>
            <p:cNvPr id="6" name="TextBox 6"/>
            <p:cNvSpPr txBox="1"/>
            <p:nvPr/>
          </p:nvSpPr>
          <p:spPr>
            <a:xfrm>
              <a:off x="0" y="9525"/>
              <a:ext cx="13751098" cy="1572895"/>
            </a:xfrm>
            <a:prstGeom prst="rect">
              <a:avLst/>
            </a:prstGeom>
          </p:spPr>
          <p:txBody>
            <a:bodyPr lIns="0" tIns="0" rIns="0" bIns="0" rtlCol="0" anchor="b"/>
            <a:lstStyle/>
            <a:p>
              <a:pPr algn="l">
                <a:lnSpc>
                  <a:spcPts val="6415"/>
                </a:lnSpc>
              </a:pPr>
              <a:r>
                <a:rPr lang="en-US" sz="6000" dirty="0">
                  <a:solidFill>
                    <a:srgbClr val="14B2A8"/>
                  </a:solidFill>
                  <a:latin typeface="Impact"/>
                  <a:ea typeface="Impact"/>
                  <a:cs typeface="Impact"/>
                  <a:sym typeface="Impact"/>
                </a:rPr>
                <a:t>WELKE SOORTEN OOGSTEN WIJ?</a:t>
              </a:r>
            </a:p>
          </p:txBody>
        </p:sp>
      </p:grpSp>
      <p:grpSp>
        <p:nvGrpSpPr>
          <p:cNvPr id="7" name="Group 7"/>
          <p:cNvGrpSpPr>
            <a:grpSpLocks noChangeAspect="1"/>
          </p:cNvGrpSpPr>
          <p:nvPr/>
        </p:nvGrpSpPr>
        <p:grpSpPr>
          <a:xfrm>
            <a:off x="9751531" y="0"/>
            <a:ext cx="10552690" cy="10409832"/>
            <a:chOff x="0" y="0"/>
            <a:chExt cx="2434438" cy="2401481"/>
          </a:xfrm>
        </p:grpSpPr>
        <p:sp>
          <p:nvSpPr>
            <p:cNvPr id="8" name="Freeform 8"/>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7"/>
              <a:stretch>
                <a:fillRect t="-1581" b="-50481"/>
              </a:stretch>
            </a:blipFill>
          </p:spPr>
          <p:txBody>
            <a:bodyPr/>
            <a:lstStyle/>
            <a:p>
              <a:endParaRPr lang="nl-NL"/>
            </a:p>
          </p:txBody>
        </p:sp>
      </p:grpSp>
      <p:sp>
        <p:nvSpPr>
          <p:cNvPr id="9" name="TextBox 9"/>
          <p:cNvSpPr txBox="1"/>
          <p:nvPr/>
        </p:nvSpPr>
        <p:spPr>
          <a:xfrm>
            <a:off x="1078577" y="2272602"/>
            <a:ext cx="8312254" cy="7515225"/>
          </a:xfrm>
          <a:prstGeom prst="rect">
            <a:avLst/>
          </a:prstGeom>
        </p:spPr>
        <p:txBody>
          <a:bodyPr lIns="0" tIns="0" rIns="0" bIns="0" rtlCol="0" anchor="t">
            <a:spAutoFit/>
          </a:bodyPr>
          <a:lstStyle/>
          <a:p>
            <a:pPr marL="542925" lvl="1" indent="-271462" algn="l">
              <a:lnSpc>
                <a:spcPts val="4200"/>
              </a:lnSpc>
              <a:buFont typeface="Arial"/>
              <a:buChar char="•"/>
            </a:pPr>
            <a:r>
              <a:rPr lang="en-US" sz="3000">
                <a:solidFill>
                  <a:srgbClr val="001E2E"/>
                </a:solidFill>
                <a:latin typeface="Arial"/>
                <a:ea typeface="Arial"/>
                <a:cs typeface="Arial"/>
                <a:sym typeface="Arial"/>
              </a:rPr>
              <a:t>We oogsten alles, maar delen vooral inheems uit. Een win-win voor terreinbeheer en maatschappij!</a:t>
            </a:r>
          </a:p>
          <a:p>
            <a:pPr marL="542925" lvl="1" indent="-271462" algn="l">
              <a:lnSpc>
                <a:spcPts val="4200"/>
              </a:lnSpc>
              <a:buFont typeface="Arial"/>
              <a:buChar char="•"/>
            </a:pPr>
            <a:r>
              <a:rPr lang="en-US" sz="3000">
                <a:solidFill>
                  <a:srgbClr val="001E2E"/>
                </a:solidFill>
                <a:latin typeface="Arial"/>
                <a:ea typeface="Arial"/>
                <a:cs typeface="Arial"/>
                <a:sym typeface="Arial"/>
              </a:rPr>
              <a:t>Praktijk: 90% inheems, tot 150 verschillende soorten</a:t>
            </a:r>
          </a:p>
          <a:p>
            <a:pPr marL="542925" lvl="1" indent="-271462" algn="l">
              <a:lnSpc>
                <a:spcPts val="4200"/>
              </a:lnSpc>
              <a:buFont typeface="Arial"/>
              <a:buChar char="•"/>
            </a:pPr>
            <a:r>
              <a:rPr lang="en-US" sz="3000">
                <a:solidFill>
                  <a:srgbClr val="001E2E"/>
                </a:solidFill>
                <a:latin typeface="Arial"/>
                <a:ea typeface="Arial"/>
                <a:cs typeface="Arial"/>
                <a:sym typeface="Arial"/>
              </a:rPr>
              <a:t>Niet inheems? Dan naar voedselbos of achtertuin</a:t>
            </a:r>
          </a:p>
          <a:p>
            <a:pPr marL="542925" lvl="1" indent="-271462" algn="l">
              <a:lnSpc>
                <a:spcPts val="4200"/>
              </a:lnSpc>
              <a:buFont typeface="Arial"/>
              <a:buChar char="•"/>
            </a:pPr>
            <a:r>
              <a:rPr lang="en-US" sz="3000">
                <a:solidFill>
                  <a:srgbClr val="001E2E"/>
                </a:solidFill>
                <a:latin typeface="Arial"/>
                <a:ea typeface="Arial"/>
                <a:cs typeface="Arial"/>
                <a:sym typeface="Arial"/>
              </a:rPr>
              <a:t>Invasieve exoot? Op takkenril of afvoeren</a:t>
            </a:r>
          </a:p>
          <a:p>
            <a:pPr marL="542925" lvl="1" indent="-271462" algn="l">
              <a:lnSpc>
                <a:spcPts val="4200"/>
              </a:lnSpc>
              <a:buFont typeface="Arial"/>
              <a:buChar char="•"/>
            </a:pPr>
            <a:r>
              <a:rPr lang="en-US" sz="3000">
                <a:solidFill>
                  <a:srgbClr val="001E2E"/>
                </a:solidFill>
                <a:latin typeface="Arial"/>
                <a:ea typeface="Arial"/>
                <a:cs typeface="Arial"/>
                <a:sym typeface="Arial"/>
              </a:rPr>
              <a:t>De mooiste zaailingen laten we staan</a:t>
            </a:r>
          </a:p>
          <a:p>
            <a:pPr marL="542925" lvl="1" indent="-271462" algn="l">
              <a:lnSpc>
                <a:spcPts val="4200"/>
              </a:lnSpc>
              <a:buFont typeface="Arial"/>
              <a:buChar char="•"/>
            </a:pPr>
            <a:r>
              <a:rPr lang="en-US" sz="3000">
                <a:solidFill>
                  <a:srgbClr val="001E2E"/>
                </a:solidFill>
                <a:latin typeface="Arial"/>
                <a:ea typeface="Arial"/>
                <a:cs typeface="Arial"/>
                <a:sym typeface="Arial"/>
              </a:rPr>
              <a:t>Knie tot manshoogte (50cm tot 2 meter)</a:t>
            </a:r>
          </a:p>
          <a:p>
            <a:pPr marL="542925" lvl="1" indent="-271462" algn="l">
              <a:lnSpc>
                <a:spcPts val="4200"/>
              </a:lnSpc>
              <a:buFont typeface="Arial"/>
              <a:buChar char="•"/>
            </a:pPr>
            <a:r>
              <a:rPr lang="en-US" sz="3000">
                <a:solidFill>
                  <a:srgbClr val="001E2E"/>
                </a:solidFill>
                <a:latin typeface="Arial"/>
                <a:ea typeface="Arial"/>
                <a:cs typeface="Arial"/>
                <a:sym typeface="Arial"/>
              </a:rPr>
              <a:t>Zonder kluit </a:t>
            </a:r>
          </a:p>
          <a:p>
            <a:pPr marL="542925" lvl="1" indent="-271462" algn="l">
              <a:lnSpc>
                <a:spcPts val="4200"/>
              </a:lnSpc>
              <a:buFont typeface="Arial"/>
              <a:buChar char="•"/>
            </a:pPr>
            <a:r>
              <a:rPr lang="en-US" sz="3000">
                <a:solidFill>
                  <a:srgbClr val="001E2E"/>
                </a:solidFill>
                <a:latin typeface="Arial"/>
                <a:ea typeface="Arial"/>
                <a:cs typeface="Arial"/>
                <a:sym typeface="Arial"/>
              </a:rPr>
              <a:t>Ook stekken van Wilg, Vlier, Vijg en Populier</a:t>
            </a:r>
          </a:p>
          <a:p>
            <a:pPr algn="l">
              <a:lnSpc>
                <a:spcPts val="4200"/>
              </a:lnSpc>
            </a:pPr>
            <a:endParaRPr lang="en-US" sz="3000">
              <a:solidFill>
                <a:srgbClr val="001E2E"/>
              </a:solidFill>
              <a:latin typeface="Arial"/>
              <a:ea typeface="Arial"/>
              <a:cs typeface="Arial"/>
              <a:sym typeface="Arial"/>
            </a:endParaRPr>
          </a:p>
          <a:p>
            <a:pPr algn="l">
              <a:lnSpc>
                <a:spcPts val="4200"/>
              </a:lnSpc>
            </a:pPr>
            <a:r>
              <a:rPr lang="en-US" sz="3000">
                <a:solidFill>
                  <a:srgbClr val="14B2A8"/>
                </a:solidFill>
                <a:latin typeface="Arial"/>
                <a:ea typeface="Arial"/>
                <a:cs typeface="Arial"/>
                <a:sym typeface="Arial"/>
              </a:rPr>
              <a:t>Lees meer over onze </a:t>
            </a:r>
            <a:r>
              <a:rPr lang="en-US" sz="3000" u="sng">
                <a:solidFill>
                  <a:srgbClr val="14B2A8"/>
                </a:solidFill>
                <a:latin typeface="Arial"/>
                <a:ea typeface="Arial"/>
                <a:cs typeface="Arial"/>
                <a:sym typeface="Arial"/>
                <a:hlinkClick r:id="rId8" tooltip="https://meerbomen.nu/over-de-actie/planten/inheems-uitheems-exoten/"/>
              </a:rPr>
              <a:t>exotenrichtlijn. </a:t>
            </a:r>
          </a:p>
        </p:txBody>
      </p:sp>
      <p:sp>
        <p:nvSpPr>
          <p:cNvPr id="10" name="Freeform 10"/>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9"/>
            <a:stretch>
              <a:fillRect/>
            </a:stretch>
          </a:blipFill>
        </p:spPr>
        <p:txBody>
          <a:bodyPr/>
          <a:lstStyle/>
          <a:p>
            <a:endParaRPr lang="nl-NL"/>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t="-56" b="-56"/>
            </a:stretch>
          </a:blipFill>
        </p:spPr>
        <p:txBody>
          <a:bodyPr/>
          <a:lstStyle/>
          <a:p>
            <a:endParaRPr lang="nl-NL"/>
          </a:p>
        </p:txBody>
      </p:sp>
      <p:sp>
        <p:nvSpPr>
          <p:cNvPr id="3" name="Freeform 3"/>
          <p:cNvSpPr/>
          <p:nvPr/>
        </p:nvSpPr>
        <p:spPr>
          <a:xfrm>
            <a:off x="14511528" y="9263130"/>
            <a:ext cx="3413248" cy="609030"/>
          </a:xfrm>
          <a:custGeom>
            <a:avLst/>
            <a:gdLst/>
            <a:ahLst/>
            <a:cxnLst/>
            <a:rect l="l" t="t" r="r" b="b"/>
            <a:pathLst>
              <a:path w="3413248" h="609030">
                <a:moveTo>
                  <a:pt x="0" y="0"/>
                </a:moveTo>
                <a:lnTo>
                  <a:pt x="3413248" y="0"/>
                </a:lnTo>
                <a:lnTo>
                  <a:pt x="3413248" y="609030"/>
                </a:lnTo>
                <a:lnTo>
                  <a:pt x="0" y="609030"/>
                </a:lnTo>
                <a:lnTo>
                  <a:pt x="0" y="0"/>
                </a:lnTo>
                <a:close/>
              </a:path>
            </a:pathLst>
          </a:custGeom>
          <a:blipFill>
            <a:blip r:embed="rId4">
              <a:extLst>
                <a:ext uri="{96DAC541-7B7A-43D3-8B79-37D633B846F1}">
                  <asvg:svgBlip xmlns:asvg="http://schemas.microsoft.com/office/drawing/2016/SVG/main" r:embed="rId5"/>
                </a:ext>
              </a:extLst>
            </a:blip>
            <a:stretch>
              <a:fillRect t="-736" b="-736"/>
            </a:stretch>
          </a:blipFill>
        </p:spPr>
        <p:txBody>
          <a:bodyPr/>
          <a:lstStyle/>
          <a:p>
            <a:endParaRPr lang="nl-NL"/>
          </a:p>
        </p:txBody>
      </p:sp>
      <p:grpSp>
        <p:nvGrpSpPr>
          <p:cNvPr id="4" name="Group 4"/>
          <p:cNvGrpSpPr/>
          <p:nvPr/>
        </p:nvGrpSpPr>
        <p:grpSpPr>
          <a:xfrm>
            <a:off x="860570" y="222264"/>
            <a:ext cx="5846165" cy="2073234"/>
            <a:chOff x="0" y="0"/>
            <a:chExt cx="7794886" cy="2764312"/>
          </a:xfrm>
        </p:grpSpPr>
        <p:sp>
          <p:nvSpPr>
            <p:cNvPr id="5" name="Freeform 5"/>
            <p:cNvSpPr/>
            <p:nvPr/>
          </p:nvSpPr>
          <p:spPr>
            <a:xfrm>
              <a:off x="0" y="0"/>
              <a:ext cx="7794886" cy="2764312"/>
            </a:xfrm>
            <a:custGeom>
              <a:avLst/>
              <a:gdLst/>
              <a:ahLst/>
              <a:cxnLst/>
              <a:rect l="l" t="t" r="r" b="b"/>
              <a:pathLst>
                <a:path w="7794886" h="2764312">
                  <a:moveTo>
                    <a:pt x="0" y="0"/>
                  </a:moveTo>
                  <a:lnTo>
                    <a:pt x="7794886" y="0"/>
                  </a:lnTo>
                  <a:lnTo>
                    <a:pt x="7794886" y="2764312"/>
                  </a:lnTo>
                  <a:lnTo>
                    <a:pt x="0" y="2764312"/>
                  </a:lnTo>
                  <a:close/>
                </a:path>
              </a:pathLst>
            </a:custGeom>
            <a:solidFill>
              <a:srgbClr val="000000">
                <a:alpha val="0"/>
              </a:srgbClr>
            </a:solidFill>
          </p:spPr>
          <p:txBody>
            <a:bodyPr/>
            <a:lstStyle/>
            <a:p>
              <a:endParaRPr lang="nl-NL"/>
            </a:p>
          </p:txBody>
        </p:sp>
        <p:sp>
          <p:nvSpPr>
            <p:cNvPr id="6" name="TextBox 6"/>
            <p:cNvSpPr txBox="1"/>
            <p:nvPr/>
          </p:nvSpPr>
          <p:spPr>
            <a:xfrm>
              <a:off x="0" y="-57150"/>
              <a:ext cx="7794886" cy="2821462"/>
            </a:xfrm>
            <a:prstGeom prst="rect">
              <a:avLst/>
            </a:prstGeom>
          </p:spPr>
          <p:txBody>
            <a:bodyPr lIns="0" tIns="0" rIns="0" bIns="0" rtlCol="0" anchor="ctr"/>
            <a:lstStyle/>
            <a:p>
              <a:pPr algn="l">
                <a:lnSpc>
                  <a:spcPts val="7128"/>
                </a:lnSpc>
              </a:pPr>
              <a:r>
                <a:rPr lang="en-US" sz="6600">
                  <a:solidFill>
                    <a:srgbClr val="F49D2E"/>
                  </a:solidFill>
                  <a:latin typeface="Impact"/>
                  <a:ea typeface="Impact"/>
                  <a:cs typeface="Impact"/>
                  <a:sym typeface="Impact"/>
                </a:rPr>
                <a:t>OOGSTDAG</a:t>
              </a:r>
            </a:p>
          </p:txBody>
        </p:sp>
      </p:grpSp>
      <p:grpSp>
        <p:nvGrpSpPr>
          <p:cNvPr id="7" name="Group 7"/>
          <p:cNvGrpSpPr>
            <a:grpSpLocks noChangeAspect="1"/>
          </p:cNvGrpSpPr>
          <p:nvPr/>
        </p:nvGrpSpPr>
        <p:grpSpPr>
          <a:xfrm>
            <a:off x="9228475" y="0"/>
            <a:ext cx="10552690" cy="10409832"/>
            <a:chOff x="0" y="0"/>
            <a:chExt cx="2434438" cy="2401481"/>
          </a:xfrm>
        </p:grpSpPr>
        <p:sp>
          <p:nvSpPr>
            <p:cNvPr id="8" name="Freeform 8"/>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6"/>
              <a:stretch>
                <a:fillRect t="-35117" b="-16945"/>
              </a:stretch>
            </a:blipFill>
          </p:spPr>
          <p:txBody>
            <a:bodyPr/>
            <a:lstStyle/>
            <a:p>
              <a:endParaRPr lang="nl-NL"/>
            </a:p>
          </p:txBody>
        </p:sp>
      </p:grpSp>
      <p:sp>
        <p:nvSpPr>
          <p:cNvPr id="9" name="TextBox 9"/>
          <p:cNvSpPr txBox="1"/>
          <p:nvPr/>
        </p:nvSpPr>
        <p:spPr>
          <a:xfrm>
            <a:off x="705874" y="2162148"/>
            <a:ext cx="7968022" cy="6981825"/>
          </a:xfrm>
          <a:prstGeom prst="rect">
            <a:avLst/>
          </a:prstGeom>
        </p:spPr>
        <p:txBody>
          <a:bodyPr lIns="0" tIns="0" rIns="0" bIns="0" rtlCol="0" anchor="t">
            <a:spAutoFit/>
          </a:bodyPr>
          <a:lstStyle/>
          <a:p>
            <a:pPr marL="542925" lvl="1" indent="-271462" algn="l">
              <a:lnSpc>
                <a:spcPts val="4200"/>
              </a:lnSpc>
              <a:buFont typeface="Arial"/>
              <a:buChar char="•"/>
            </a:pPr>
            <a:r>
              <a:rPr lang="en-US" sz="3000">
                <a:solidFill>
                  <a:srgbClr val="000000"/>
                </a:solidFill>
                <a:latin typeface="Arial"/>
                <a:ea typeface="Arial"/>
                <a:cs typeface="Arial"/>
                <a:sym typeface="Arial"/>
              </a:rPr>
              <a:t>Vorm van circulair natuurbeheer: snoeien en oogsten in plaats van maaien, vrezen en klepelen </a:t>
            </a:r>
          </a:p>
          <a:p>
            <a:pPr marL="542925" lvl="1" indent="-271462" algn="l">
              <a:lnSpc>
                <a:spcPts val="4200"/>
              </a:lnSpc>
              <a:buFont typeface="Arial"/>
              <a:buChar char="•"/>
            </a:pPr>
            <a:r>
              <a:rPr lang="en-US" sz="3000">
                <a:solidFill>
                  <a:srgbClr val="000000"/>
                </a:solidFill>
                <a:latin typeface="Arial"/>
                <a:ea typeface="Arial"/>
                <a:cs typeface="Arial"/>
                <a:sym typeface="Arial"/>
              </a:rPr>
              <a:t>Geen kaalslag</a:t>
            </a:r>
          </a:p>
          <a:p>
            <a:pPr marL="542925" lvl="1" indent="-271462" algn="l">
              <a:lnSpc>
                <a:spcPts val="4200"/>
              </a:lnSpc>
              <a:buFont typeface="Arial"/>
              <a:buChar char="•"/>
            </a:pPr>
            <a:r>
              <a:rPr lang="en-US" sz="3000">
                <a:solidFill>
                  <a:srgbClr val="000000"/>
                </a:solidFill>
                <a:latin typeface="Arial"/>
                <a:ea typeface="Arial"/>
                <a:cs typeface="Arial"/>
                <a:sym typeface="Arial"/>
              </a:rPr>
              <a:t>Natuureducatie</a:t>
            </a:r>
          </a:p>
          <a:p>
            <a:pPr marL="542925" lvl="1" indent="-271462" algn="l">
              <a:lnSpc>
                <a:spcPts val="4200"/>
              </a:lnSpc>
              <a:buFont typeface="Arial"/>
              <a:buChar char="•"/>
            </a:pPr>
            <a:r>
              <a:rPr lang="en-US" sz="3000">
                <a:solidFill>
                  <a:srgbClr val="000000"/>
                </a:solidFill>
                <a:latin typeface="Arial"/>
                <a:ea typeface="Arial"/>
                <a:cs typeface="Arial"/>
                <a:sym typeface="Arial"/>
              </a:rPr>
              <a:t>Een leuke dag in de buitenlucht</a:t>
            </a:r>
          </a:p>
          <a:p>
            <a:pPr marL="542925" lvl="1" indent="-271462" algn="l">
              <a:lnSpc>
                <a:spcPts val="4200"/>
              </a:lnSpc>
              <a:buFont typeface="Arial"/>
              <a:buChar char="•"/>
            </a:pPr>
            <a:r>
              <a:rPr lang="en-US" sz="3000">
                <a:solidFill>
                  <a:srgbClr val="000000"/>
                </a:solidFill>
                <a:latin typeface="Arial"/>
                <a:ea typeface="Arial"/>
                <a:cs typeface="Arial"/>
                <a:sym typeface="Arial"/>
              </a:rPr>
              <a:t>Concreet resultaat</a:t>
            </a:r>
          </a:p>
          <a:p>
            <a:pPr marL="542925" lvl="1" indent="-271462" algn="l">
              <a:lnSpc>
                <a:spcPts val="4200"/>
              </a:lnSpc>
              <a:buFont typeface="Arial"/>
              <a:buChar char="•"/>
            </a:pPr>
            <a:r>
              <a:rPr lang="en-US" sz="3000">
                <a:solidFill>
                  <a:srgbClr val="000000"/>
                </a:solidFill>
                <a:latin typeface="Arial"/>
                <a:ea typeface="Arial"/>
                <a:cs typeface="Arial"/>
                <a:sym typeface="Arial"/>
              </a:rPr>
              <a:t>Werken vanuit het beheerplan en in samenspraak met de terreinbeheerder</a:t>
            </a:r>
          </a:p>
          <a:p>
            <a:pPr marL="542925" lvl="1" indent="-271462" algn="l">
              <a:lnSpc>
                <a:spcPts val="4200"/>
              </a:lnSpc>
              <a:buFont typeface="Arial"/>
              <a:buChar char="•"/>
            </a:pPr>
            <a:r>
              <a:rPr lang="en-US" sz="3000">
                <a:solidFill>
                  <a:srgbClr val="000000"/>
                </a:solidFill>
                <a:latin typeface="Arial"/>
                <a:ea typeface="Arial"/>
                <a:cs typeface="Arial"/>
                <a:sym typeface="Arial"/>
              </a:rPr>
              <a:t>Altijd met oogstbegeleiders</a:t>
            </a:r>
          </a:p>
          <a:p>
            <a:pPr marL="542925" lvl="1" indent="-271462" algn="l">
              <a:lnSpc>
                <a:spcPts val="4200"/>
              </a:lnSpc>
              <a:buFont typeface="Arial"/>
              <a:buChar char="•"/>
            </a:pPr>
            <a:r>
              <a:rPr lang="en-US" sz="3000">
                <a:solidFill>
                  <a:srgbClr val="000000"/>
                </a:solidFill>
                <a:latin typeface="Arial"/>
                <a:ea typeface="Arial"/>
                <a:cs typeface="Arial"/>
                <a:sym typeface="Arial"/>
              </a:rPr>
              <a:t>We hebben altijd MBN hesjes aan en meestal een MBN vlag bij ons</a:t>
            </a:r>
          </a:p>
          <a:p>
            <a:pPr marL="542925" lvl="1" indent="-271462" algn="l">
              <a:lnSpc>
                <a:spcPts val="4200"/>
              </a:lnSpc>
            </a:pPr>
            <a:endParaRPr lang="en-US" sz="3000">
              <a:solidFill>
                <a:srgbClr val="000000"/>
              </a:solidFill>
              <a:latin typeface="Arial"/>
              <a:ea typeface="Arial"/>
              <a:cs typeface="Arial"/>
              <a:sym typeface="Arial"/>
            </a:endParaRPr>
          </a:p>
        </p:txBody>
      </p:sp>
      <p:sp>
        <p:nvSpPr>
          <p:cNvPr id="10" name="Freeform 10"/>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7"/>
            <a:stretch>
              <a:fillRect/>
            </a:stretch>
          </a:blipFill>
        </p:spPr>
        <p:txBody>
          <a:bodyPr/>
          <a:lstStyle/>
          <a:p>
            <a:endParaRPr lang="nl-NL"/>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t="-56" b="-56"/>
            </a:stretch>
          </a:blipFill>
        </p:spPr>
        <p:txBody>
          <a:bodyPr/>
          <a:lstStyle/>
          <a:p>
            <a:endParaRPr lang="nl-NL"/>
          </a:p>
        </p:txBody>
      </p:sp>
      <p:sp>
        <p:nvSpPr>
          <p:cNvPr id="3" name="Freeform 3"/>
          <p:cNvSpPr/>
          <p:nvPr/>
        </p:nvSpPr>
        <p:spPr>
          <a:xfrm>
            <a:off x="14511528" y="9263130"/>
            <a:ext cx="3413248" cy="609030"/>
          </a:xfrm>
          <a:custGeom>
            <a:avLst/>
            <a:gdLst/>
            <a:ahLst/>
            <a:cxnLst/>
            <a:rect l="l" t="t" r="r" b="b"/>
            <a:pathLst>
              <a:path w="3413248" h="609030">
                <a:moveTo>
                  <a:pt x="0" y="0"/>
                </a:moveTo>
                <a:lnTo>
                  <a:pt x="3413248" y="0"/>
                </a:lnTo>
                <a:lnTo>
                  <a:pt x="3413248" y="609030"/>
                </a:lnTo>
                <a:lnTo>
                  <a:pt x="0" y="609030"/>
                </a:lnTo>
                <a:lnTo>
                  <a:pt x="0" y="0"/>
                </a:lnTo>
                <a:close/>
              </a:path>
            </a:pathLst>
          </a:custGeom>
          <a:blipFill>
            <a:blip r:embed="rId4">
              <a:extLst>
                <a:ext uri="{96DAC541-7B7A-43D3-8B79-37D633B846F1}">
                  <asvg:svgBlip xmlns:asvg="http://schemas.microsoft.com/office/drawing/2016/SVG/main" r:embed="rId5"/>
                </a:ext>
              </a:extLst>
            </a:blip>
            <a:stretch>
              <a:fillRect t="-736" b="-736"/>
            </a:stretch>
          </a:blipFill>
        </p:spPr>
        <p:txBody>
          <a:bodyPr/>
          <a:lstStyle/>
          <a:p>
            <a:endParaRPr lang="nl-NL"/>
          </a:p>
        </p:txBody>
      </p:sp>
      <p:grpSp>
        <p:nvGrpSpPr>
          <p:cNvPr id="4" name="Group 4"/>
          <p:cNvGrpSpPr/>
          <p:nvPr/>
        </p:nvGrpSpPr>
        <p:grpSpPr>
          <a:xfrm>
            <a:off x="860570" y="222264"/>
            <a:ext cx="5846165" cy="2073234"/>
            <a:chOff x="0" y="0"/>
            <a:chExt cx="7794886" cy="2764312"/>
          </a:xfrm>
        </p:grpSpPr>
        <p:sp>
          <p:nvSpPr>
            <p:cNvPr id="5" name="Freeform 5"/>
            <p:cNvSpPr/>
            <p:nvPr/>
          </p:nvSpPr>
          <p:spPr>
            <a:xfrm>
              <a:off x="0" y="0"/>
              <a:ext cx="7794886" cy="2764312"/>
            </a:xfrm>
            <a:custGeom>
              <a:avLst/>
              <a:gdLst/>
              <a:ahLst/>
              <a:cxnLst/>
              <a:rect l="l" t="t" r="r" b="b"/>
              <a:pathLst>
                <a:path w="7794886" h="2764312">
                  <a:moveTo>
                    <a:pt x="0" y="0"/>
                  </a:moveTo>
                  <a:lnTo>
                    <a:pt x="7794886" y="0"/>
                  </a:lnTo>
                  <a:lnTo>
                    <a:pt x="7794886" y="2764312"/>
                  </a:lnTo>
                  <a:lnTo>
                    <a:pt x="0" y="2764312"/>
                  </a:lnTo>
                  <a:close/>
                </a:path>
              </a:pathLst>
            </a:custGeom>
            <a:solidFill>
              <a:srgbClr val="000000">
                <a:alpha val="0"/>
              </a:srgbClr>
            </a:solidFill>
          </p:spPr>
          <p:txBody>
            <a:bodyPr/>
            <a:lstStyle/>
            <a:p>
              <a:endParaRPr lang="nl-NL"/>
            </a:p>
          </p:txBody>
        </p:sp>
        <p:sp>
          <p:nvSpPr>
            <p:cNvPr id="6" name="TextBox 6"/>
            <p:cNvSpPr txBox="1"/>
            <p:nvPr/>
          </p:nvSpPr>
          <p:spPr>
            <a:xfrm>
              <a:off x="0" y="-57150"/>
              <a:ext cx="7794886" cy="2821462"/>
            </a:xfrm>
            <a:prstGeom prst="rect">
              <a:avLst/>
            </a:prstGeom>
          </p:spPr>
          <p:txBody>
            <a:bodyPr lIns="0" tIns="0" rIns="0" bIns="0" rtlCol="0" anchor="ctr"/>
            <a:lstStyle/>
            <a:p>
              <a:pPr algn="l">
                <a:lnSpc>
                  <a:spcPts val="7128"/>
                </a:lnSpc>
              </a:pPr>
              <a:r>
                <a:rPr lang="en-US" sz="6600">
                  <a:solidFill>
                    <a:srgbClr val="F49D2E"/>
                  </a:solidFill>
                  <a:latin typeface="Impact"/>
                  <a:ea typeface="Impact"/>
                  <a:cs typeface="Impact"/>
                  <a:sym typeface="Impact"/>
                </a:rPr>
                <a:t>BOMENHUB</a:t>
              </a:r>
            </a:p>
          </p:txBody>
        </p:sp>
      </p:grpSp>
      <p:grpSp>
        <p:nvGrpSpPr>
          <p:cNvPr id="7" name="Group 7"/>
          <p:cNvGrpSpPr>
            <a:grpSpLocks noChangeAspect="1"/>
          </p:cNvGrpSpPr>
          <p:nvPr/>
        </p:nvGrpSpPr>
        <p:grpSpPr>
          <a:xfrm>
            <a:off x="8426940" y="-83331"/>
            <a:ext cx="10512647" cy="10370331"/>
            <a:chOff x="0" y="0"/>
            <a:chExt cx="2434438" cy="2401481"/>
          </a:xfrm>
        </p:grpSpPr>
        <p:sp>
          <p:nvSpPr>
            <p:cNvPr id="8" name="Freeform 8"/>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6"/>
              <a:stretch>
                <a:fillRect r="-31651"/>
              </a:stretch>
            </a:blipFill>
          </p:spPr>
          <p:txBody>
            <a:bodyPr/>
            <a:lstStyle/>
            <a:p>
              <a:endParaRPr lang="nl-NL"/>
            </a:p>
          </p:txBody>
        </p:sp>
      </p:grpSp>
      <p:sp>
        <p:nvSpPr>
          <p:cNvPr id="9" name="TextBox 9"/>
          <p:cNvSpPr txBox="1"/>
          <p:nvPr/>
        </p:nvSpPr>
        <p:spPr>
          <a:xfrm>
            <a:off x="705874" y="2162148"/>
            <a:ext cx="7968022" cy="6981825"/>
          </a:xfrm>
          <a:prstGeom prst="rect">
            <a:avLst/>
          </a:prstGeom>
        </p:spPr>
        <p:txBody>
          <a:bodyPr lIns="0" tIns="0" rIns="0" bIns="0" rtlCol="0" anchor="t">
            <a:spAutoFit/>
          </a:bodyPr>
          <a:lstStyle/>
          <a:p>
            <a:pPr marL="542925" lvl="1" indent="-271462" algn="l">
              <a:lnSpc>
                <a:spcPts val="4200"/>
              </a:lnSpc>
              <a:buFont typeface="Arial"/>
              <a:buChar char="•"/>
            </a:pPr>
            <a:r>
              <a:rPr lang="en-US" sz="3000">
                <a:solidFill>
                  <a:srgbClr val="000000"/>
                </a:solidFill>
                <a:latin typeface="Arial"/>
                <a:ea typeface="Arial"/>
                <a:cs typeface="Arial"/>
                <a:sym typeface="Arial"/>
              </a:rPr>
              <a:t>Voorbeelden: bermen, volktuinen, tuinderijen, schoolpleinen, moestuinen, braakliggend grond</a:t>
            </a:r>
          </a:p>
          <a:p>
            <a:pPr marL="542925" lvl="1" indent="-271462" algn="l">
              <a:lnSpc>
                <a:spcPts val="4200"/>
              </a:lnSpc>
              <a:buFont typeface="Arial"/>
              <a:buChar char="•"/>
            </a:pPr>
            <a:r>
              <a:rPr lang="en-US" sz="3000">
                <a:solidFill>
                  <a:srgbClr val="000000"/>
                </a:solidFill>
                <a:latin typeface="Arial"/>
                <a:ea typeface="Arial"/>
                <a:cs typeface="Arial"/>
                <a:sym typeface="Arial"/>
              </a:rPr>
              <a:t>Op 10 m² kan je al snel duizenden zaailingen kwijt!</a:t>
            </a:r>
          </a:p>
          <a:p>
            <a:pPr marL="542925" lvl="1" indent="-271462" algn="l">
              <a:lnSpc>
                <a:spcPts val="4200"/>
              </a:lnSpc>
              <a:buFont typeface="Arial"/>
              <a:buChar char="•"/>
            </a:pPr>
            <a:r>
              <a:rPr lang="en-US" sz="3000">
                <a:solidFill>
                  <a:srgbClr val="000000"/>
                </a:solidFill>
                <a:latin typeface="Arial"/>
                <a:ea typeface="Arial"/>
                <a:cs typeface="Arial"/>
                <a:sym typeface="Arial"/>
              </a:rPr>
              <a:t>Groene ontmoetingsplek: plek voor samenkomen, educatie, en gratis bomen en struiken </a:t>
            </a:r>
          </a:p>
          <a:p>
            <a:pPr marL="542925" lvl="1" indent="-271462" algn="l">
              <a:lnSpc>
                <a:spcPts val="4200"/>
              </a:lnSpc>
              <a:buFont typeface="Arial"/>
              <a:buChar char="•"/>
            </a:pPr>
            <a:r>
              <a:rPr lang="en-US" sz="3000">
                <a:solidFill>
                  <a:srgbClr val="000000"/>
                </a:solidFill>
                <a:latin typeface="Arial"/>
                <a:ea typeface="Arial"/>
                <a:cs typeface="Arial"/>
                <a:sym typeface="Arial"/>
              </a:rPr>
              <a:t>Logistiek punt voor deelbaar gereedschap</a:t>
            </a:r>
          </a:p>
          <a:p>
            <a:pPr marL="542925" lvl="1" indent="-271462" algn="l">
              <a:lnSpc>
                <a:spcPts val="4200"/>
              </a:lnSpc>
              <a:buFont typeface="Arial"/>
              <a:buChar char="•"/>
            </a:pPr>
            <a:r>
              <a:rPr lang="en-US" sz="3000">
                <a:solidFill>
                  <a:srgbClr val="000000"/>
                </a:solidFill>
                <a:latin typeface="Arial"/>
                <a:ea typeface="Arial"/>
                <a:cs typeface="Arial"/>
                <a:sym typeface="Arial"/>
              </a:rPr>
              <a:t>Samenwerkingen met andere groene initiatieven: plantenasiel, roverstuin, groene boerderijen</a:t>
            </a:r>
          </a:p>
          <a:p>
            <a:pPr algn="l">
              <a:lnSpc>
                <a:spcPts val="4200"/>
              </a:lnSpc>
            </a:pPr>
            <a:endParaRPr lang="en-US" sz="3000">
              <a:solidFill>
                <a:srgbClr val="000000"/>
              </a:solidFill>
              <a:latin typeface="Arial"/>
              <a:ea typeface="Arial"/>
              <a:cs typeface="Arial"/>
              <a:sym typeface="Arial"/>
            </a:endParaRPr>
          </a:p>
        </p:txBody>
      </p:sp>
      <p:sp>
        <p:nvSpPr>
          <p:cNvPr id="10" name="Freeform 10"/>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7"/>
            <a:stretch>
              <a:fillRect/>
            </a:stretch>
          </a:blipFill>
        </p:spPr>
        <p:txBody>
          <a:bodyPr/>
          <a:lstStyle/>
          <a:p>
            <a:endParaRPr lang="nl-NL"/>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5760422" y="495012"/>
            <a:ext cx="12001500" cy="1638876"/>
            <a:chOff x="0" y="0"/>
            <a:chExt cx="16002000" cy="2185168"/>
          </a:xfrm>
        </p:grpSpPr>
        <p:sp>
          <p:nvSpPr>
            <p:cNvPr id="4" name="Freeform 4"/>
            <p:cNvSpPr/>
            <p:nvPr/>
          </p:nvSpPr>
          <p:spPr>
            <a:xfrm>
              <a:off x="0" y="0"/>
              <a:ext cx="16002000" cy="2185168"/>
            </a:xfrm>
            <a:custGeom>
              <a:avLst/>
              <a:gdLst/>
              <a:ahLst/>
              <a:cxnLst/>
              <a:rect l="l" t="t" r="r" b="b"/>
              <a:pathLst>
                <a:path w="16002000" h="2185168">
                  <a:moveTo>
                    <a:pt x="0" y="0"/>
                  </a:moveTo>
                  <a:lnTo>
                    <a:pt x="16002000" y="0"/>
                  </a:lnTo>
                  <a:lnTo>
                    <a:pt x="16002000" y="2185168"/>
                  </a:lnTo>
                  <a:lnTo>
                    <a:pt x="0" y="2185168"/>
                  </a:lnTo>
                  <a:close/>
                </a:path>
              </a:pathLst>
            </a:custGeom>
            <a:solidFill>
              <a:srgbClr val="000000">
                <a:alpha val="0"/>
              </a:srgbClr>
            </a:solidFill>
          </p:spPr>
          <p:txBody>
            <a:bodyPr/>
            <a:lstStyle/>
            <a:p>
              <a:endParaRPr lang="nl-NL"/>
            </a:p>
          </p:txBody>
        </p:sp>
        <p:sp>
          <p:nvSpPr>
            <p:cNvPr id="5" name="TextBox 5"/>
            <p:cNvSpPr txBox="1"/>
            <p:nvPr/>
          </p:nvSpPr>
          <p:spPr>
            <a:xfrm>
              <a:off x="0" y="-57150"/>
              <a:ext cx="16002000" cy="2242318"/>
            </a:xfrm>
            <a:prstGeom prst="rect">
              <a:avLst/>
            </a:prstGeom>
          </p:spPr>
          <p:txBody>
            <a:bodyPr lIns="0" tIns="0" rIns="0" bIns="0" rtlCol="0" anchor="ctr"/>
            <a:lstStyle/>
            <a:p>
              <a:pPr algn="l">
                <a:lnSpc>
                  <a:spcPts val="7128"/>
                </a:lnSpc>
              </a:pPr>
              <a:r>
                <a:rPr lang="en-US" sz="6600">
                  <a:solidFill>
                    <a:srgbClr val="14B2A8"/>
                  </a:solidFill>
                  <a:latin typeface="Impact"/>
                  <a:ea typeface="Impact"/>
                  <a:cs typeface="Impact"/>
                  <a:sym typeface="Impact"/>
                </a:rPr>
                <a:t>WAAR KOMEN DE BOMEN TERECHT?</a:t>
              </a:r>
            </a:p>
          </p:txBody>
        </p:sp>
      </p:grpSp>
      <p:sp>
        <p:nvSpPr>
          <p:cNvPr id="6" name="TextBox 6"/>
          <p:cNvSpPr txBox="1"/>
          <p:nvPr/>
        </p:nvSpPr>
        <p:spPr>
          <a:xfrm>
            <a:off x="5457027" y="2057378"/>
            <a:ext cx="12304895" cy="4638675"/>
          </a:xfrm>
          <a:prstGeom prst="rect">
            <a:avLst/>
          </a:prstGeom>
        </p:spPr>
        <p:txBody>
          <a:bodyPr lIns="0" tIns="0" rIns="0" bIns="0" rtlCol="0" anchor="t">
            <a:spAutoFit/>
          </a:bodyPr>
          <a:lstStyle/>
          <a:p>
            <a:pPr marL="542925" lvl="1" indent="-271462" algn="l">
              <a:lnSpc>
                <a:spcPts val="3600"/>
              </a:lnSpc>
              <a:buFont typeface="Arial"/>
              <a:buChar char="•"/>
            </a:pPr>
            <a:r>
              <a:rPr lang="en-US" sz="3000">
                <a:solidFill>
                  <a:srgbClr val="000000"/>
                </a:solidFill>
                <a:latin typeface="Arial"/>
                <a:ea typeface="Arial"/>
                <a:cs typeface="Arial"/>
                <a:sym typeface="Arial"/>
              </a:rPr>
              <a:t>Bij voorkeur worden de zaailingen direct geplant (opgehaald door een plantlocatie)</a:t>
            </a:r>
          </a:p>
          <a:p>
            <a:pPr marL="542925" lvl="1" indent="-271462" algn="l">
              <a:lnSpc>
                <a:spcPts val="3600"/>
              </a:lnSpc>
              <a:buFont typeface="Arial"/>
              <a:buChar char="•"/>
            </a:pPr>
            <a:r>
              <a:rPr lang="en-US" sz="3000">
                <a:solidFill>
                  <a:srgbClr val="000000"/>
                </a:solidFill>
                <a:latin typeface="Arial"/>
                <a:ea typeface="Arial"/>
                <a:cs typeface="Arial"/>
                <a:sym typeface="Arial"/>
              </a:rPr>
              <a:t>In een Bomenhub (tijdelijke inkuilplek)</a:t>
            </a:r>
          </a:p>
          <a:p>
            <a:pPr marL="542925" lvl="1" indent="-271462" algn="l">
              <a:lnSpc>
                <a:spcPts val="3600"/>
              </a:lnSpc>
              <a:buFont typeface="Arial"/>
              <a:buChar char="•"/>
            </a:pPr>
            <a:r>
              <a:rPr lang="en-US" sz="3000">
                <a:solidFill>
                  <a:srgbClr val="000000"/>
                </a:solidFill>
                <a:latin typeface="Arial"/>
                <a:ea typeface="Arial"/>
                <a:cs typeface="Arial"/>
                <a:sym typeface="Arial"/>
              </a:rPr>
              <a:t>Vanuit een bomenhub worden de zaailingen gratis uitgedeeld aan iedereen die wil planten (middels uitdeeldagen)</a:t>
            </a:r>
          </a:p>
          <a:p>
            <a:pPr marL="542925" lvl="1" indent="-271462" algn="l">
              <a:lnSpc>
                <a:spcPts val="3600"/>
              </a:lnSpc>
              <a:buFont typeface="Arial"/>
              <a:buChar char="•"/>
            </a:pPr>
            <a:r>
              <a:rPr lang="en-US" sz="3000">
                <a:solidFill>
                  <a:srgbClr val="231F20"/>
                </a:solidFill>
                <a:latin typeface="Arial"/>
                <a:ea typeface="Arial"/>
                <a:cs typeface="Arial"/>
                <a:sym typeface="Arial"/>
              </a:rPr>
              <a:t>De best passende plek per boom =&gt;</a:t>
            </a:r>
          </a:p>
          <a:p>
            <a:pPr algn="l">
              <a:lnSpc>
                <a:spcPts val="3600"/>
              </a:lnSpc>
            </a:pPr>
            <a:r>
              <a:rPr lang="en-US" sz="3000">
                <a:solidFill>
                  <a:srgbClr val="000000"/>
                </a:solidFill>
                <a:latin typeface="Arial"/>
                <a:ea typeface="Arial"/>
                <a:cs typeface="Arial"/>
                <a:sym typeface="Arial"/>
              </a:rPr>
              <a:t>    </a:t>
            </a:r>
            <a:r>
              <a:rPr lang="en-US" sz="3000" b="1">
                <a:solidFill>
                  <a:srgbClr val="000000"/>
                </a:solidFill>
                <a:latin typeface="Arial Bold"/>
                <a:ea typeface="Arial Bold"/>
                <a:cs typeface="Arial Bold"/>
                <a:sym typeface="Arial Bold"/>
              </a:rPr>
              <a:t> </a:t>
            </a:r>
            <a:r>
              <a:rPr lang="en-US" sz="3000" b="1" u="sng">
                <a:solidFill>
                  <a:srgbClr val="0563C1"/>
                </a:solidFill>
                <a:latin typeface="Arial Bold"/>
                <a:ea typeface="Arial Bold"/>
                <a:cs typeface="Arial Bold"/>
                <a:sym typeface="Arial Bold"/>
                <a:hlinkClick r:id="rId5" tooltip="https://bomenplanner.meerbomen.nu/bomenvinder"/>
              </a:rPr>
              <a:t>bomenplanner.meerbomen.nu/bomenvinder</a:t>
            </a:r>
            <a:r>
              <a:rPr lang="en-US" sz="3000" b="1">
                <a:solidFill>
                  <a:srgbClr val="000000"/>
                </a:solidFill>
                <a:latin typeface="Arial Bold"/>
                <a:ea typeface="Arial Bold"/>
                <a:cs typeface="Arial Bold"/>
                <a:sym typeface="Arial Bold"/>
              </a:rPr>
              <a:t> </a:t>
            </a:r>
          </a:p>
          <a:p>
            <a:pPr marL="542925" lvl="1" indent="-271462" algn="l">
              <a:lnSpc>
                <a:spcPts val="3600"/>
              </a:lnSpc>
            </a:pPr>
            <a:endParaRPr lang="en-US" sz="3000" b="1">
              <a:solidFill>
                <a:srgbClr val="000000"/>
              </a:solidFill>
              <a:latin typeface="Arial Bold"/>
              <a:ea typeface="Arial Bold"/>
              <a:cs typeface="Arial Bold"/>
              <a:sym typeface="Arial Bold"/>
            </a:endParaRPr>
          </a:p>
          <a:p>
            <a:pPr marL="542925" lvl="1" indent="-271462" algn="l">
              <a:lnSpc>
                <a:spcPts val="3600"/>
              </a:lnSpc>
            </a:pPr>
            <a:r>
              <a:rPr lang="en-US" sz="3000" b="1">
                <a:solidFill>
                  <a:srgbClr val="000000"/>
                </a:solidFill>
                <a:latin typeface="Arial Bold"/>
                <a:ea typeface="Arial Bold"/>
                <a:cs typeface="Arial Bold"/>
                <a:sym typeface="Arial Bold"/>
              </a:rPr>
              <a:t>Plantlocaties zijn:</a:t>
            </a:r>
          </a:p>
          <a:p>
            <a:pPr marL="542925" lvl="1" indent="-271462" algn="l">
              <a:lnSpc>
                <a:spcPts val="3600"/>
              </a:lnSpc>
            </a:pPr>
            <a:endParaRPr lang="en-US" sz="3000" b="1">
              <a:solidFill>
                <a:srgbClr val="000000"/>
              </a:solidFill>
              <a:latin typeface="Arial Bold"/>
              <a:ea typeface="Arial Bold"/>
              <a:cs typeface="Arial Bold"/>
              <a:sym typeface="Arial Bold"/>
            </a:endParaRPr>
          </a:p>
        </p:txBody>
      </p:sp>
      <p:sp>
        <p:nvSpPr>
          <p:cNvPr id="7" name="Freeform 7"/>
          <p:cNvSpPr/>
          <p:nvPr/>
        </p:nvSpPr>
        <p:spPr>
          <a:xfrm>
            <a:off x="223167" y="491716"/>
            <a:ext cx="3978797" cy="5804760"/>
          </a:xfrm>
          <a:custGeom>
            <a:avLst/>
            <a:gdLst/>
            <a:ahLst/>
            <a:cxnLst/>
            <a:rect l="l" t="t" r="r" b="b"/>
            <a:pathLst>
              <a:path w="3978797" h="5804760">
                <a:moveTo>
                  <a:pt x="0" y="0"/>
                </a:moveTo>
                <a:lnTo>
                  <a:pt x="3978797" y="0"/>
                </a:lnTo>
                <a:lnTo>
                  <a:pt x="3978797" y="5804760"/>
                </a:lnTo>
                <a:lnTo>
                  <a:pt x="0" y="5804760"/>
                </a:lnTo>
                <a:lnTo>
                  <a:pt x="0" y="0"/>
                </a:lnTo>
                <a:close/>
              </a:path>
            </a:pathLst>
          </a:custGeom>
          <a:blipFill>
            <a:blip r:embed="rId6"/>
            <a:stretch>
              <a:fillRect/>
            </a:stretch>
          </a:blipFill>
        </p:spPr>
        <p:txBody>
          <a:bodyPr/>
          <a:lstStyle/>
          <a:p>
            <a:endParaRPr lang="nl-NL"/>
          </a:p>
        </p:txBody>
      </p:sp>
      <p:sp>
        <p:nvSpPr>
          <p:cNvPr id="8" name="Freeform 8"/>
          <p:cNvSpPr/>
          <p:nvPr/>
        </p:nvSpPr>
        <p:spPr>
          <a:xfrm>
            <a:off x="1755611" y="4410052"/>
            <a:ext cx="3701416" cy="5530849"/>
          </a:xfrm>
          <a:custGeom>
            <a:avLst/>
            <a:gdLst/>
            <a:ahLst/>
            <a:cxnLst/>
            <a:rect l="l" t="t" r="r" b="b"/>
            <a:pathLst>
              <a:path w="3701416" h="5530849">
                <a:moveTo>
                  <a:pt x="0" y="0"/>
                </a:moveTo>
                <a:lnTo>
                  <a:pt x="3701416" y="0"/>
                </a:lnTo>
                <a:lnTo>
                  <a:pt x="3701416" y="5530849"/>
                </a:lnTo>
                <a:lnTo>
                  <a:pt x="0" y="5530849"/>
                </a:lnTo>
                <a:lnTo>
                  <a:pt x="0" y="0"/>
                </a:lnTo>
                <a:close/>
              </a:path>
            </a:pathLst>
          </a:custGeom>
          <a:blipFill>
            <a:blip r:embed="rId7"/>
            <a:stretch>
              <a:fillRect/>
            </a:stretch>
          </a:blipFill>
        </p:spPr>
        <p:txBody>
          <a:bodyPr/>
          <a:lstStyle/>
          <a:p>
            <a:endParaRPr lang="nl-NL"/>
          </a:p>
        </p:txBody>
      </p:sp>
      <p:sp>
        <p:nvSpPr>
          <p:cNvPr id="9" name="TextBox 9"/>
          <p:cNvSpPr txBox="1"/>
          <p:nvPr/>
        </p:nvSpPr>
        <p:spPr>
          <a:xfrm>
            <a:off x="5457027" y="6229801"/>
            <a:ext cx="8424357" cy="3724275"/>
          </a:xfrm>
          <a:prstGeom prst="rect">
            <a:avLst/>
          </a:prstGeom>
        </p:spPr>
        <p:txBody>
          <a:bodyPr lIns="0" tIns="0" rIns="0" bIns="0" rtlCol="0" anchor="t">
            <a:spAutoFit/>
          </a:bodyPr>
          <a:lstStyle/>
          <a:p>
            <a:pPr marL="542925" lvl="1" indent="-271462" algn="l">
              <a:lnSpc>
                <a:spcPts val="3600"/>
              </a:lnSpc>
              <a:buFont typeface="Arial"/>
              <a:buChar char="•"/>
            </a:pPr>
            <a:r>
              <a:rPr lang="en-US" sz="3000">
                <a:solidFill>
                  <a:srgbClr val="000000"/>
                </a:solidFill>
                <a:latin typeface="Arial"/>
                <a:ea typeface="Arial"/>
                <a:cs typeface="Arial"/>
                <a:sym typeface="Arial"/>
              </a:rPr>
              <a:t>Achtertuinen/balkon/geveltuinen</a:t>
            </a:r>
          </a:p>
          <a:p>
            <a:pPr marL="542925" lvl="1" indent="-271462" algn="l">
              <a:lnSpc>
                <a:spcPts val="3600"/>
              </a:lnSpc>
              <a:buFont typeface="Arial"/>
              <a:buChar char="•"/>
            </a:pPr>
            <a:r>
              <a:rPr lang="en-US" sz="3000">
                <a:solidFill>
                  <a:srgbClr val="000000"/>
                </a:solidFill>
                <a:latin typeface="Arial"/>
                <a:ea typeface="Arial"/>
                <a:cs typeface="Arial"/>
                <a:sym typeface="Arial"/>
              </a:rPr>
              <a:t>Landgoederen</a:t>
            </a:r>
          </a:p>
          <a:p>
            <a:pPr marL="542925" lvl="1" indent="-271462" algn="l">
              <a:lnSpc>
                <a:spcPts val="3600"/>
              </a:lnSpc>
              <a:buFont typeface="Arial"/>
              <a:buChar char="•"/>
            </a:pPr>
            <a:r>
              <a:rPr lang="en-US" sz="3000">
                <a:solidFill>
                  <a:srgbClr val="000000"/>
                </a:solidFill>
                <a:latin typeface="Arial"/>
                <a:ea typeface="Arial"/>
                <a:cs typeface="Arial"/>
                <a:sym typeface="Arial"/>
              </a:rPr>
              <a:t>Boerenerven</a:t>
            </a:r>
          </a:p>
          <a:p>
            <a:pPr marL="542925" lvl="1" indent="-271462" algn="l">
              <a:lnSpc>
                <a:spcPts val="3600"/>
              </a:lnSpc>
              <a:buFont typeface="Arial"/>
              <a:buChar char="•"/>
            </a:pPr>
            <a:r>
              <a:rPr lang="en-US" sz="3000">
                <a:solidFill>
                  <a:srgbClr val="000000"/>
                </a:solidFill>
                <a:latin typeface="Arial"/>
                <a:ea typeface="Arial"/>
                <a:cs typeface="Arial"/>
                <a:sym typeface="Arial"/>
              </a:rPr>
              <a:t>Voedselbossen</a:t>
            </a:r>
          </a:p>
          <a:p>
            <a:pPr marL="542925" lvl="1" indent="-271462" algn="l">
              <a:lnSpc>
                <a:spcPts val="3600"/>
              </a:lnSpc>
              <a:buFont typeface="Arial"/>
              <a:buChar char="•"/>
            </a:pPr>
            <a:r>
              <a:rPr lang="en-US" sz="3000">
                <a:solidFill>
                  <a:srgbClr val="000000"/>
                </a:solidFill>
                <a:latin typeface="Arial"/>
                <a:ea typeface="Arial"/>
                <a:cs typeface="Arial"/>
                <a:sym typeface="Arial"/>
              </a:rPr>
              <a:t>Groene initiatieven</a:t>
            </a:r>
          </a:p>
          <a:p>
            <a:pPr marL="542925" lvl="1" indent="-271462" algn="l">
              <a:lnSpc>
                <a:spcPts val="3600"/>
              </a:lnSpc>
              <a:buFont typeface="Arial"/>
              <a:buChar char="•"/>
            </a:pPr>
            <a:r>
              <a:rPr lang="en-US" sz="3000">
                <a:solidFill>
                  <a:srgbClr val="000000"/>
                </a:solidFill>
                <a:latin typeface="Arial"/>
                <a:ea typeface="Arial"/>
                <a:cs typeface="Arial"/>
                <a:sym typeface="Arial"/>
              </a:rPr>
              <a:t>Landschapselementen terugbrengen</a:t>
            </a:r>
          </a:p>
          <a:p>
            <a:pPr marL="542925" lvl="1" indent="-271462" algn="l">
              <a:lnSpc>
                <a:spcPts val="3600"/>
              </a:lnSpc>
              <a:buFont typeface="Arial"/>
              <a:buChar char="•"/>
            </a:pPr>
            <a:r>
              <a:rPr lang="en-US" sz="3000">
                <a:solidFill>
                  <a:srgbClr val="000000"/>
                </a:solidFill>
                <a:latin typeface="Arial"/>
                <a:ea typeface="Arial"/>
                <a:cs typeface="Arial"/>
                <a:sym typeface="Arial"/>
              </a:rPr>
              <a:t>Schoolpleinen</a:t>
            </a:r>
          </a:p>
          <a:p>
            <a:pPr marL="542925" lvl="1" indent="-271462" algn="l">
              <a:lnSpc>
                <a:spcPts val="3600"/>
              </a:lnSpc>
              <a:buFont typeface="Arial"/>
              <a:buChar char="•"/>
            </a:pPr>
            <a:r>
              <a:rPr lang="en-US" sz="3000">
                <a:solidFill>
                  <a:srgbClr val="000000"/>
                </a:solidFill>
                <a:latin typeface="Arial"/>
                <a:ea typeface="Arial"/>
                <a:cs typeface="Arial"/>
                <a:sym typeface="Arial"/>
              </a:rPr>
              <a:t>Bedrijventerreinen</a:t>
            </a:r>
          </a:p>
        </p:txBody>
      </p:sp>
      <p:sp>
        <p:nvSpPr>
          <p:cNvPr id="10" name="Freeform 10"/>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NL"/>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t="-56" b="-56"/>
            </a:stretch>
          </a:blipFill>
        </p:spPr>
        <p:txBody>
          <a:bodyPr/>
          <a:lstStyle/>
          <a:p>
            <a:endParaRPr lang="nl-NL"/>
          </a:p>
        </p:txBody>
      </p:sp>
      <p:grpSp>
        <p:nvGrpSpPr>
          <p:cNvPr id="3" name="Group 3"/>
          <p:cNvGrpSpPr/>
          <p:nvPr/>
        </p:nvGrpSpPr>
        <p:grpSpPr>
          <a:xfrm>
            <a:off x="1028700" y="369928"/>
            <a:ext cx="14859000" cy="1317544"/>
            <a:chOff x="0" y="0"/>
            <a:chExt cx="19812000" cy="1756726"/>
          </a:xfrm>
        </p:grpSpPr>
        <p:sp>
          <p:nvSpPr>
            <p:cNvPr id="4" name="Freeform 4"/>
            <p:cNvSpPr/>
            <p:nvPr/>
          </p:nvSpPr>
          <p:spPr>
            <a:xfrm>
              <a:off x="0" y="0"/>
              <a:ext cx="19812000" cy="1756726"/>
            </a:xfrm>
            <a:custGeom>
              <a:avLst/>
              <a:gdLst/>
              <a:ahLst/>
              <a:cxnLst/>
              <a:rect l="l" t="t" r="r" b="b"/>
              <a:pathLst>
                <a:path w="19812000" h="1756726">
                  <a:moveTo>
                    <a:pt x="0" y="0"/>
                  </a:moveTo>
                  <a:lnTo>
                    <a:pt x="19812000" y="0"/>
                  </a:lnTo>
                  <a:lnTo>
                    <a:pt x="19812000" y="1756726"/>
                  </a:lnTo>
                  <a:lnTo>
                    <a:pt x="0" y="1756726"/>
                  </a:lnTo>
                  <a:close/>
                </a:path>
              </a:pathLst>
            </a:custGeom>
            <a:solidFill>
              <a:srgbClr val="000000">
                <a:alpha val="0"/>
              </a:srgbClr>
            </a:solidFill>
          </p:spPr>
          <p:txBody>
            <a:bodyPr/>
            <a:lstStyle/>
            <a:p>
              <a:endParaRPr lang="nl-NL"/>
            </a:p>
          </p:txBody>
        </p:sp>
        <p:sp>
          <p:nvSpPr>
            <p:cNvPr id="5" name="TextBox 5"/>
            <p:cNvSpPr txBox="1"/>
            <p:nvPr/>
          </p:nvSpPr>
          <p:spPr>
            <a:xfrm>
              <a:off x="0" y="-57150"/>
              <a:ext cx="19812000" cy="1813876"/>
            </a:xfrm>
            <a:prstGeom prst="rect">
              <a:avLst/>
            </a:prstGeom>
          </p:spPr>
          <p:txBody>
            <a:bodyPr lIns="0" tIns="0" rIns="0" bIns="0" rtlCol="0" anchor="ctr"/>
            <a:lstStyle/>
            <a:p>
              <a:pPr algn="l">
                <a:lnSpc>
                  <a:spcPts val="7128"/>
                </a:lnSpc>
              </a:pPr>
              <a:r>
                <a:rPr lang="en-US" sz="6600">
                  <a:solidFill>
                    <a:srgbClr val="14B2A8"/>
                  </a:solidFill>
                  <a:latin typeface="Impact"/>
                  <a:ea typeface="Impact"/>
                  <a:cs typeface="Impact"/>
                  <a:sym typeface="Impact"/>
                </a:rPr>
                <a:t>WAT KAN EEN STADSECOLOOG DOEN?</a:t>
              </a:r>
            </a:p>
          </p:txBody>
        </p:sp>
      </p:grpSp>
      <p:sp>
        <p:nvSpPr>
          <p:cNvPr id="6" name="TextBox 6"/>
          <p:cNvSpPr txBox="1"/>
          <p:nvPr/>
        </p:nvSpPr>
        <p:spPr>
          <a:xfrm>
            <a:off x="402291" y="1548765"/>
            <a:ext cx="16703352" cy="873823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Arial"/>
                <a:ea typeface="Arial"/>
                <a:cs typeface="Arial"/>
                <a:sym typeface="Arial"/>
              </a:rPr>
              <a:t>Geregeld is er bij gemeenten afstemming tussen stadsecoloog en groenbeheer. De samenwerking tussen beiden partijen is met name erg prettig voor ons bij het zoeken naar geschikte oogstlocaties binnen een gemeente of regio. </a:t>
            </a:r>
          </a:p>
          <a:p>
            <a:pPr algn="l">
              <a:lnSpc>
                <a:spcPts val="4200"/>
              </a:lnSpc>
            </a:pPr>
            <a:endParaRPr lang="en-US" sz="3000">
              <a:solidFill>
                <a:srgbClr val="000000"/>
              </a:solidFill>
              <a:latin typeface="Arial"/>
              <a:ea typeface="Arial"/>
              <a:cs typeface="Arial"/>
              <a:sym typeface="Arial"/>
            </a:endParaRPr>
          </a:p>
          <a:p>
            <a:pPr marL="647700" lvl="1" indent="-323850" algn="l">
              <a:lnSpc>
                <a:spcPts val="4200"/>
              </a:lnSpc>
              <a:buFont typeface="Arial"/>
              <a:buChar char="•"/>
            </a:pPr>
            <a:r>
              <a:rPr lang="en-US" sz="3000">
                <a:solidFill>
                  <a:srgbClr val="000000"/>
                </a:solidFill>
                <a:latin typeface="Arial"/>
                <a:ea typeface="Arial"/>
                <a:cs typeface="Arial"/>
                <a:sym typeface="Arial"/>
              </a:rPr>
              <a:t>Het is voor ons fijn om ook contact met groenbeheer te krijgen binnen een gemeente</a:t>
            </a:r>
          </a:p>
          <a:p>
            <a:pPr algn="l">
              <a:lnSpc>
                <a:spcPts val="4200"/>
              </a:lnSpc>
            </a:pPr>
            <a:endParaRPr lang="en-US" sz="3000">
              <a:solidFill>
                <a:srgbClr val="000000"/>
              </a:solidFill>
              <a:latin typeface="Arial"/>
              <a:ea typeface="Arial"/>
              <a:cs typeface="Arial"/>
              <a:sym typeface="Arial"/>
            </a:endParaRPr>
          </a:p>
          <a:p>
            <a:pPr marL="647700" lvl="1" indent="-323850" algn="l">
              <a:lnSpc>
                <a:spcPts val="4200"/>
              </a:lnSpc>
              <a:buFont typeface="Arial"/>
              <a:buChar char="•"/>
            </a:pPr>
            <a:r>
              <a:rPr lang="en-US" sz="3000">
                <a:solidFill>
                  <a:srgbClr val="000000"/>
                </a:solidFill>
                <a:latin typeface="Arial"/>
                <a:ea typeface="Arial"/>
                <a:cs typeface="Arial"/>
                <a:sym typeface="Arial"/>
              </a:rPr>
              <a:t>Groenbeheer en vaste aannemer gemeente kan veel voor onze actie betekenen:</a:t>
            </a:r>
          </a:p>
          <a:p>
            <a:pPr marL="1295400" lvl="2" indent="-431800" algn="l">
              <a:lnSpc>
                <a:spcPts val="4200"/>
              </a:lnSpc>
              <a:buFont typeface="Arial"/>
              <a:buChar char="⚬"/>
            </a:pPr>
            <a:r>
              <a:rPr lang="en-US" sz="3000">
                <a:solidFill>
                  <a:srgbClr val="000000"/>
                </a:solidFill>
                <a:latin typeface="Arial"/>
                <a:ea typeface="Arial"/>
                <a:cs typeface="Arial"/>
                <a:sym typeface="Arial"/>
              </a:rPr>
              <a:t>Oogstlocaties spotten: plekken waar veel zaailingen staan tussen 50cm en 2meter </a:t>
            </a:r>
          </a:p>
          <a:p>
            <a:pPr marL="1295400" lvl="2" indent="-431800" algn="l">
              <a:lnSpc>
                <a:spcPts val="4200"/>
              </a:lnSpc>
              <a:buFont typeface="Arial"/>
              <a:buChar char="⚬"/>
            </a:pPr>
            <a:r>
              <a:rPr lang="en-US" sz="3000">
                <a:solidFill>
                  <a:srgbClr val="000000"/>
                </a:solidFill>
                <a:latin typeface="Arial"/>
                <a:ea typeface="Arial"/>
                <a:cs typeface="Arial"/>
                <a:sym typeface="Arial"/>
              </a:rPr>
              <a:t>Het gebied doorgeven en beleidsplan afstemmen zodat vrijwilligers MBN kunnen oogsten voordat gebied bijvoorbeeld gemaaid wordt</a:t>
            </a:r>
          </a:p>
          <a:p>
            <a:pPr marL="1295400" lvl="2" indent="-431800" algn="l">
              <a:lnSpc>
                <a:spcPts val="4200"/>
              </a:lnSpc>
              <a:buFont typeface="Arial"/>
              <a:buChar char="⚬"/>
            </a:pPr>
            <a:r>
              <a:rPr lang="en-US" sz="3000">
                <a:solidFill>
                  <a:srgbClr val="000000"/>
                </a:solidFill>
                <a:latin typeface="Arial"/>
                <a:ea typeface="Arial"/>
                <a:cs typeface="Arial"/>
                <a:sym typeface="Arial"/>
              </a:rPr>
              <a:t>De zaailingen die bij groenbeheer verwijderd worden zelf aan MBN doneren of op laten halen</a:t>
            </a:r>
          </a:p>
          <a:p>
            <a:pPr marL="1295400" lvl="2" indent="-431800" algn="l">
              <a:lnSpc>
                <a:spcPts val="4200"/>
              </a:lnSpc>
              <a:buFont typeface="Arial"/>
              <a:buChar char="⚬"/>
            </a:pPr>
            <a:r>
              <a:rPr lang="en-US" sz="3000">
                <a:solidFill>
                  <a:srgbClr val="000000"/>
                </a:solidFill>
                <a:latin typeface="Arial"/>
                <a:ea typeface="Arial"/>
                <a:cs typeface="Arial"/>
                <a:sym typeface="Arial"/>
              </a:rPr>
              <a:t>Snoeiafval aanleveren om te stekken (soorten: alle wilgensoorten, vlier, gelderse roos, populier, abeel, liguster)</a:t>
            </a:r>
          </a:p>
          <a:p>
            <a:pPr marL="1065848" lvl="2" indent="-355282" algn="l">
              <a:lnSpc>
                <a:spcPts val="2940"/>
              </a:lnSpc>
              <a:buFont typeface="Arial"/>
              <a:buChar char="⚬"/>
            </a:pPr>
            <a:r>
              <a:rPr lang="en-US" sz="2100">
                <a:solidFill>
                  <a:srgbClr val="000000"/>
                </a:solidFill>
                <a:latin typeface="Arial"/>
                <a:ea typeface="Arial"/>
                <a:cs typeface="Arial"/>
                <a:sym typeface="Arial"/>
              </a:rPr>
              <a:t>Optie 1: MBN vragen om op locatie het snoeiafval op te halen</a:t>
            </a:r>
          </a:p>
          <a:p>
            <a:pPr marL="1065848" lvl="2" indent="-355282" algn="l">
              <a:lnSpc>
                <a:spcPts val="2940"/>
              </a:lnSpc>
              <a:buFont typeface="Arial"/>
              <a:buChar char="⚬"/>
            </a:pPr>
            <a:r>
              <a:rPr lang="en-US" sz="2100">
                <a:solidFill>
                  <a:srgbClr val="000000"/>
                </a:solidFill>
                <a:latin typeface="Arial"/>
                <a:ea typeface="Arial"/>
                <a:cs typeface="Arial"/>
                <a:sym typeface="Arial"/>
              </a:rPr>
              <a:t>Optie 2: Het snoeiwerk naar de hub brengen waar MBN vrijwilligers er stekken van maken</a:t>
            </a:r>
          </a:p>
          <a:p>
            <a:pPr marL="1370375" lvl="2" indent="-456792" algn="l">
              <a:lnSpc>
                <a:spcPts val="3779"/>
              </a:lnSpc>
            </a:pPr>
            <a:endParaRPr lang="en-US" sz="2100">
              <a:solidFill>
                <a:srgbClr val="000000"/>
              </a:solidFill>
              <a:latin typeface="Arial"/>
              <a:ea typeface="Arial"/>
              <a:cs typeface="Arial"/>
              <a:sym typeface="Arial"/>
            </a:endParaRPr>
          </a:p>
        </p:txBody>
      </p:sp>
      <p:sp>
        <p:nvSpPr>
          <p:cNvPr id="7" name="Freeform 7"/>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t="-56" b="-56"/>
            </a:stretch>
          </a:blipFill>
        </p:spPr>
        <p:txBody>
          <a:bodyPr/>
          <a:lstStyle/>
          <a:p>
            <a:endParaRPr lang="nl-NL"/>
          </a:p>
        </p:txBody>
      </p:sp>
      <p:grpSp>
        <p:nvGrpSpPr>
          <p:cNvPr id="3" name="Group 3"/>
          <p:cNvGrpSpPr/>
          <p:nvPr/>
        </p:nvGrpSpPr>
        <p:grpSpPr>
          <a:xfrm>
            <a:off x="0" y="0"/>
            <a:ext cx="18288000" cy="3713534"/>
            <a:chOff x="0" y="0"/>
            <a:chExt cx="24384000" cy="4951378"/>
          </a:xfrm>
        </p:grpSpPr>
        <p:pic>
          <p:nvPicPr>
            <p:cNvPr id="4" name="Picture 4"/>
            <p:cNvPicPr>
              <a:picLocks noChangeAspect="1"/>
            </p:cNvPicPr>
            <p:nvPr/>
          </p:nvPicPr>
          <p:blipFill>
            <a:blip r:embed="rId4"/>
            <a:srcRect t="34067" b="35473"/>
            <a:stretch>
              <a:fillRect/>
            </a:stretch>
          </p:blipFill>
          <p:spPr>
            <a:xfrm>
              <a:off x="0" y="0"/>
              <a:ext cx="24384000" cy="4951378"/>
            </a:xfrm>
            <a:prstGeom prst="rect">
              <a:avLst/>
            </a:prstGeom>
          </p:spPr>
        </p:pic>
      </p:grpSp>
      <p:grpSp>
        <p:nvGrpSpPr>
          <p:cNvPr id="5" name="Group 5"/>
          <p:cNvGrpSpPr/>
          <p:nvPr/>
        </p:nvGrpSpPr>
        <p:grpSpPr>
          <a:xfrm>
            <a:off x="972000" y="3572961"/>
            <a:ext cx="6408292" cy="1754694"/>
            <a:chOff x="0" y="0"/>
            <a:chExt cx="8544390" cy="2339592"/>
          </a:xfrm>
        </p:grpSpPr>
        <p:sp>
          <p:nvSpPr>
            <p:cNvPr id="6" name="Freeform 6"/>
            <p:cNvSpPr/>
            <p:nvPr/>
          </p:nvSpPr>
          <p:spPr>
            <a:xfrm>
              <a:off x="0" y="0"/>
              <a:ext cx="8544390" cy="2339592"/>
            </a:xfrm>
            <a:custGeom>
              <a:avLst/>
              <a:gdLst/>
              <a:ahLst/>
              <a:cxnLst/>
              <a:rect l="l" t="t" r="r" b="b"/>
              <a:pathLst>
                <a:path w="8544390" h="2339592">
                  <a:moveTo>
                    <a:pt x="0" y="0"/>
                  </a:moveTo>
                  <a:lnTo>
                    <a:pt x="8544390" y="0"/>
                  </a:lnTo>
                  <a:lnTo>
                    <a:pt x="8544390" y="2339592"/>
                  </a:lnTo>
                  <a:lnTo>
                    <a:pt x="0" y="2339592"/>
                  </a:lnTo>
                  <a:close/>
                </a:path>
              </a:pathLst>
            </a:custGeom>
            <a:solidFill>
              <a:srgbClr val="000000">
                <a:alpha val="0"/>
              </a:srgbClr>
            </a:solidFill>
          </p:spPr>
          <p:txBody>
            <a:bodyPr/>
            <a:lstStyle/>
            <a:p>
              <a:endParaRPr lang="nl-NL"/>
            </a:p>
          </p:txBody>
        </p:sp>
        <p:sp>
          <p:nvSpPr>
            <p:cNvPr id="7" name="TextBox 7"/>
            <p:cNvSpPr txBox="1"/>
            <p:nvPr/>
          </p:nvSpPr>
          <p:spPr>
            <a:xfrm>
              <a:off x="0" y="-57150"/>
              <a:ext cx="8544390" cy="2396742"/>
            </a:xfrm>
            <a:prstGeom prst="rect">
              <a:avLst/>
            </a:prstGeom>
          </p:spPr>
          <p:txBody>
            <a:bodyPr lIns="0" tIns="0" rIns="0" bIns="0" rtlCol="0" anchor="ctr"/>
            <a:lstStyle/>
            <a:p>
              <a:pPr algn="l">
                <a:lnSpc>
                  <a:spcPts val="7128"/>
                </a:lnSpc>
              </a:pPr>
              <a:r>
                <a:rPr lang="en-US" sz="6600">
                  <a:solidFill>
                    <a:srgbClr val="F49D2E"/>
                  </a:solidFill>
                  <a:latin typeface="Impact"/>
                  <a:ea typeface="Impact"/>
                  <a:cs typeface="Impact"/>
                  <a:sym typeface="Impact"/>
                </a:rPr>
                <a:t>MEEDOEN?</a:t>
              </a:r>
            </a:p>
          </p:txBody>
        </p:sp>
      </p:grpSp>
      <p:sp>
        <p:nvSpPr>
          <p:cNvPr id="8" name="TextBox 8"/>
          <p:cNvSpPr txBox="1"/>
          <p:nvPr/>
        </p:nvSpPr>
        <p:spPr>
          <a:xfrm>
            <a:off x="1063440" y="5095875"/>
            <a:ext cx="16161120" cy="4314825"/>
          </a:xfrm>
          <a:prstGeom prst="rect">
            <a:avLst/>
          </a:prstGeom>
        </p:spPr>
        <p:txBody>
          <a:bodyPr lIns="0" tIns="0" rIns="0" bIns="0" rtlCol="0" anchor="t">
            <a:spAutoFit/>
          </a:bodyPr>
          <a:lstStyle/>
          <a:p>
            <a:pPr marL="542925" lvl="1" indent="-271462" algn="l">
              <a:lnSpc>
                <a:spcPts val="4200"/>
              </a:lnSpc>
              <a:buFont typeface="Arial"/>
              <a:buChar char="•"/>
            </a:pPr>
            <a:r>
              <a:rPr lang="en-US" sz="3000" dirty="0">
                <a:solidFill>
                  <a:srgbClr val="000000"/>
                </a:solidFill>
                <a:latin typeface="Arial"/>
                <a:ea typeface="Arial"/>
                <a:cs typeface="Arial"/>
                <a:sym typeface="Arial"/>
              </a:rPr>
              <a:t>Sta </a:t>
            </a:r>
            <a:r>
              <a:rPr lang="en-US" sz="3000" dirty="0" err="1">
                <a:solidFill>
                  <a:srgbClr val="000000"/>
                </a:solidFill>
                <a:latin typeface="Arial"/>
                <a:ea typeface="Arial"/>
                <a:cs typeface="Arial"/>
                <a:sym typeface="Arial"/>
              </a:rPr>
              <a:t>vrijwilligers</a:t>
            </a:r>
            <a:r>
              <a:rPr lang="en-US" sz="3000" dirty="0">
                <a:solidFill>
                  <a:srgbClr val="000000"/>
                </a:solidFill>
                <a:latin typeface="Arial"/>
                <a:ea typeface="Arial"/>
                <a:cs typeface="Arial"/>
                <a:sym typeface="Arial"/>
              </a:rPr>
              <a:t> toe op het </a:t>
            </a:r>
            <a:r>
              <a:rPr lang="en-US" sz="3000" dirty="0" err="1">
                <a:solidFill>
                  <a:srgbClr val="000000"/>
                </a:solidFill>
                <a:latin typeface="Arial"/>
                <a:ea typeface="Arial"/>
                <a:cs typeface="Arial"/>
                <a:sym typeface="Arial"/>
              </a:rPr>
              <a:t>terrein</a:t>
            </a:r>
            <a:endParaRPr lang="en-US" sz="3000" dirty="0">
              <a:solidFill>
                <a:srgbClr val="000000"/>
              </a:solidFill>
              <a:latin typeface="Arial"/>
              <a:ea typeface="Arial"/>
              <a:cs typeface="Arial"/>
              <a:sym typeface="Arial"/>
            </a:endParaRPr>
          </a:p>
          <a:p>
            <a:pPr marL="542925" lvl="1" indent="-271462" algn="l">
              <a:lnSpc>
                <a:spcPts val="4200"/>
              </a:lnSpc>
              <a:buFont typeface="Arial"/>
              <a:buChar char="•"/>
            </a:pPr>
            <a:r>
              <a:rPr lang="en-US" sz="3000" dirty="0">
                <a:solidFill>
                  <a:srgbClr val="000000"/>
                </a:solidFill>
                <a:latin typeface="Arial"/>
                <a:ea typeface="Arial"/>
                <a:cs typeface="Arial"/>
                <a:sym typeface="Arial"/>
              </a:rPr>
              <a:t>Mix de </a:t>
            </a:r>
            <a:r>
              <a:rPr lang="en-US" sz="3000" dirty="0" err="1">
                <a:solidFill>
                  <a:srgbClr val="000000"/>
                </a:solidFill>
                <a:latin typeface="Arial"/>
                <a:ea typeface="Arial"/>
                <a:cs typeface="Arial"/>
                <a:sym typeface="Arial"/>
              </a:rPr>
              <a:t>vrijwilligersgroepen</a:t>
            </a:r>
            <a:r>
              <a:rPr lang="en-US" sz="3000" dirty="0">
                <a:solidFill>
                  <a:srgbClr val="000000"/>
                </a:solidFill>
                <a:latin typeface="Arial"/>
                <a:ea typeface="Arial"/>
                <a:cs typeface="Arial"/>
                <a:sym typeface="Arial"/>
              </a:rPr>
              <a:t> van MBN </a:t>
            </a:r>
            <a:r>
              <a:rPr lang="en-US" sz="3000" dirty="0" err="1">
                <a:solidFill>
                  <a:srgbClr val="000000"/>
                </a:solidFill>
                <a:latin typeface="Arial"/>
                <a:ea typeface="Arial"/>
                <a:cs typeface="Arial"/>
                <a:sym typeface="Arial"/>
              </a:rPr>
              <a:t>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huidig</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natuurbeheer</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groepen</a:t>
            </a:r>
            <a:endParaRPr lang="en-US" sz="3000" dirty="0">
              <a:solidFill>
                <a:srgbClr val="000000"/>
              </a:solidFill>
              <a:latin typeface="Arial"/>
              <a:ea typeface="Arial"/>
              <a:cs typeface="Arial"/>
              <a:sym typeface="Arial"/>
            </a:endParaRPr>
          </a:p>
          <a:p>
            <a:pPr marL="542925" lvl="1" indent="-271462" algn="l">
              <a:lnSpc>
                <a:spcPts val="4200"/>
              </a:lnSpc>
              <a:buFont typeface="Arial"/>
              <a:buChar char="•"/>
            </a:pPr>
            <a:r>
              <a:rPr lang="en-US" sz="3000" dirty="0" err="1">
                <a:solidFill>
                  <a:srgbClr val="000000"/>
                </a:solidFill>
                <a:latin typeface="Arial"/>
                <a:ea typeface="Arial"/>
                <a:cs typeface="Arial"/>
                <a:sym typeface="Arial"/>
              </a:rPr>
              <a:t>Altijd</a:t>
            </a:r>
            <a:r>
              <a:rPr lang="en-US" sz="3000" dirty="0">
                <a:solidFill>
                  <a:srgbClr val="000000"/>
                </a:solidFill>
                <a:latin typeface="Arial"/>
                <a:ea typeface="Arial"/>
                <a:cs typeface="Arial"/>
                <a:sym typeface="Arial"/>
              </a:rPr>
              <a:t> de </a:t>
            </a:r>
            <a:r>
              <a:rPr lang="en-US" sz="3000" dirty="0" err="1">
                <a:solidFill>
                  <a:srgbClr val="000000"/>
                </a:solidFill>
                <a:latin typeface="Arial"/>
                <a:ea typeface="Arial"/>
                <a:cs typeface="Arial"/>
                <a:sym typeface="Arial"/>
              </a:rPr>
              <a:t>mogelijkheid</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zelf</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vrijwilligers</a:t>
            </a:r>
            <a:r>
              <a:rPr lang="en-US" sz="3000" dirty="0">
                <a:solidFill>
                  <a:srgbClr val="000000"/>
                </a:solidFill>
                <a:latin typeface="Arial"/>
                <a:ea typeface="Arial"/>
                <a:cs typeface="Arial"/>
                <a:sym typeface="Arial"/>
              </a:rPr>
              <a:t> op </a:t>
            </a:r>
            <a:r>
              <a:rPr lang="en-US" sz="3000" dirty="0" err="1">
                <a:solidFill>
                  <a:srgbClr val="000000"/>
                </a:solidFill>
                <a:latin typeface="Arial"/>
                <a:ea typeface="Arial"/>
                <a:cs typeface="Arial"/>
                <a:sym typeface="Arial"/>
              </a:rPr>
              <a:t>te</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roepen</a:t>
            </a:r>
            <a:r>
              <a:rPr lang="en-US" sz="3000" dirty="0">
                <a:solidFill>
                  <a:srgbClr val="000000"/>
                </a:solidFill>
                <a:latin typeface="Arial"/>
                <a:ea typeface="Arial"/>
                <a:cs typeface="Arial"/>
                <a:sym typeface="Arial"/>
              </a:rPr>
              <a:t> via de </a:t>
            </a:r>
            <a:r>
              <a:rPr lang="en-US" sz="3000" dirty="0" err="1">
                <a:solidFill>
                  <a:srgbClr val="000000"/>
                </a:solidFill>
                <a:latin typeface="Arial"/>
                <a:ea typeface="Arial"/>
                <a:cs typeface="Arial"/>
                <a:sym typeface="Arial"/>
              </a:rPr>
              <a:t>bomenplanner</a:t>
            </a:r>
            <a:endParaRPr lang="en-US" sz="3000" dirty="0">
              <a:solidFill>
                <a:srgbClr val="000000"/>
              </a:solidFill>
              <a:latin typeface="Arial"/>
              <a:ea typeface="Arial"/>
              <a:cs typeface="Arial"/>
              <a:sym typeface="Arial"/>
            </a:endParaRPr>
          </a:p>
          <a:p>
            <a:pPr marL="542925" lvl="1" indent="-271462" algn="l">
              <a:lnSpc>
                <a:spcPts val="4200"/>
              </a:lnSpc>
              <a:buFont typeface="Arial"/>
              <a:buChar char="•"/>
            </a:pPr>
            <a:r>
              <a:rPr lang="en-US" sz="3000" dirty="0" err="1">
                <a:solidFill>
                  <a:srgbClr val="000000"/>
                </a:solidFill>
                <a:latin typeface="Arial"/>
                <a:ea typeface="Arial"/>
                <a:cs typeface="Arial"/>
                <a:sym typeface="Arial"/>
              </a:rPr>
              <a:t>Geef</a:t>
            </a:r>
            <a:r>
              <a:rPr lang="en-US" sz="3000" dirty="0">
                <a:solidFill>
                  <a:srgbClr val="000000"/>
                </a:solidFill>
                <a:latin typeface="Arial"/>
                <a:ea typeface="Arial"/>
                <a:cs typeface="Arial"/>
                <a:sym typeface="Arial"/>
              </a:rPr>
              <a:t> alle </a:t>
            </a:r>
            <a:r>
              <a:rPr lang="en-US" sz="3000" dirty="0" err="1">
                <a:solidFill>
                  <a:srgbClr val="000000"/>
                </a:solidFill>
                <a:latin typeface="Arial"/>
                <a:ea typeface="Arial"/>
                <a:cs typeface="Arial"/>
                <a:sym typeface="Arial"/>
              </a:rPr>
              <a:t>praktische</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informatie</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parkeerinstructies</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te</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verwachten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oogst</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evt</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inkuilplek</a:t>
            </a:r>
            <a:r>
              <a:rPr lang="en-US" sz="3000" dirty="0">
                <a:solidFill>
                  <a:srgbClr val="000000"/>
                </a:solidFill>
                <a:latin typeface="Arial"/>
                <a:ea typeface="Arial"/>
                <a:cs typeface="Arial"/>
                <a:sym typeface="Arial"/>
              </a:rPr>
              <a:t>, toilet </a:t>
            </a:r>
            <a:r>
              <a:rPr lang="en-US" sz="3000" dirty="0" err="1">
                <a:solidFill>
                  <a:srgbClr val="000000"/>
                </a:solidFill>
                <a:latin typeface="Arial"/>
                <a:ea typeface="Arial"/>
                <a:cs typeface="Arial"/>
                <a:sym typeface="Arial"/>
              </a:rPr>
              <a:t>mogelijkheden</a:t>
            </a:r>
            <a:r>
              <a:rPr lang="en-US" sz="3000" dirty="0">
                <a:solidFill>
                  <a:srgbClr val="000000"/>
                </a:solidFill>
                <a:latin typeface="Arial"/>
                <a:ea typeface="Arial"/>
                <a:cs typeface="Arial"/>
                <a:sym typeface="Arial"/>
              </a:rPr>
              <a:t>) door via: </a:t>
            </a:r>
            <a:r>
              <a:rPr lang="en-US" sz="3000" u="sng" dirty="0">
                <a:solidFill>
                  <a:srgbClr val="0563C1"/>
                </a:solidFill>
                <a:latin typeface="Arial"/>
                <a:ea typeface="Arial"/>
                <a:cs typeface="Arial"/>
                <a:sym typeface="Arial"/>
                <a:hlinkClick r:id="rId5" tooltip="https://bomenplanner.meerbomen.nu/oogstlocaties/aanmelden"/>
              </a:rPr>
              <a:t>https://bomenplanner.meerbomen.nu/oogstlocaties/aanmelden</a:t>
            </a:r>
            <a:r>
              <a:rPr lang="en-US" sz="3000" dirty="0">
                <a:solidFill>
                  <a:srgbClr val="000000"/>
                </a:solidFill>
                <a:latin typeface="Arial"/>
                <a:ea typeface="Arial"/>
                <a:cs typeface="Arial"/>
                <a:sym typeface="Arial"/>
              </a:rPr>
              <a:t> </a:t>
            </a:r>
          </a:p>
          <a:p>
            <a:pPr marL="542925" lvl="1" indent="-271462" algn="l">
              <a:lnSpc>
                <a:spcPts val="4200"/>
              </a:lnSpc>
              <a:buFont typeface="Arial"/>
              <a:buChar char="•"/>
            </a:pPr>
            <a:r>
              <a:rPr lang="en-US" sz="3000" dirty="0" err="1">
                <a:solidFill>
                  <a:srgbClr val="000000"/>
                </a:solidFill>
                <a:latin typeface="Arial"/>
                <a:ea typeface="Arial"/>
                <a:cs typeface="Arial"/>
                <a:sym typeface="Arial"/>
              </a:rPr>
              <a:t>Geef</a:t>
            </a:r>
            <a:r>
              <a:rPr lang="en-US" sz="3000" dirty="0">
                <a:solidFill>
                  <a:srgbClr val="000000"/>
                </a:solidFill>
                <a:latin typeface="Arial"/>
                <a:ea typeface="Arial"/>
                <a:cs typeface="Arial"/>
                <a:sym typeface="Arial"/>
              </a:rPr>
              <a:t> het door </a:t>
            </a:r>
            <a:r>
              <a:rPr lang="en-US" sz="3000" dirty="0" err="1">
                <a:solidFill>
                  <a:srgbClr val="000000"/>
                </a:solidFill>
                <a:latin typeface="Arial"/>
                <a:ea typeface="Arial"/>
                <a:cs typeface="Arial"/>
                <a:sym typeface="Arial"/>
              </a:rPr>
              <a:t>als</a:t>
            </a:r>
            <a:r>
              <a:rPr lang="en-US" sz="3000" dirty="0">
                <a:solidFill>
                  <a:srgbClr val="000000"/>
                </a:solidFill>
                <a:latin typeface="Arial"/>
                <a:ea typeface="Arial"/>
                <a:cs typeface="Arial"/>
                <a:sym typeface="Arial"/>
              </a:rPr>
              <a:t> er </a:t>
            </a:r>
            <a:r>
              <a:rPr lang="en-US" sz="3000" dirty="0" err="1">
                <a:solidFill>
                  <a:srgbClr val="000000"/>
                </a:solidFill>
                <a:latin typeface="Arial"/>
                <a:ea typeface="Arial"/>
                <a:cs typeface="Arial"/>
                <a:sym typeface="Arial"/>
              </a:rPr>
              <a:t>ziekten</a:t>
            </a:r>
            <a:r>
              <a:rPr lang="en-US" sz="3000" dirty="0">
                <a:solidFill>
                  <a:srgbClr val="000000"/>
                </a:solidFill>
                <a:latin typeface="Arial"/>
                <a:ea typeface="Arial"/>
                <a:cs typeface="Arial"/>
                <a:sym typeface="Arial"/>
              </a:rPr>
              <a:t> in het </a:t>
            </a:r>
            <a:r>
              <a:rPr lang="en-US" sz="3000" dirty="0" err="1">
                <a:solidFill>
                  <a:srgbClr val="000000"/>
                </a:solidFill>
                <a:latin typeface="Arial"/>
                <a:ea typeface="Arial"/>
                <a:cs typeface="Arial"/>
                <a:sym typeface="Arial"/>
              </a:rPr>
              <a:t>gebied</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aanwezig</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zijn</a:t>
            </a:r>
            <a:endParaRPr lang="en-US" sz="3000" dirty="0">
              <a:solidFill>
                <a:srgbClr val="000000"/>
              </a:solidFill>
              <a:latin typeface="Arial"/>
              <a:ea typeface="Arial"/>
              <a:cs typeface="Arial"/>
              <a:sym typeface="Arial"/>
            </a:endParaRPr>
          </a:p>
          <a:p>
            <a:pPr marL="542925" lvl="1" indent="-271462" algn="l">
              <a:lnSpc>
                <a:spcPts val="4200"/>
              </a:lnSpc>
              <a:buFont typeface="Arial"/>
              <a:buChar char="•"/>
            </a:pPr>
            <a:r>
              <a:rPr lang="en-US" sz="3000" dirty="0" err="1">
                <a:solidFill>
                  <a:srgbClr val="000000"/>
                </a:solidFill>
                <a:latin typeface="Arial"/>
                <a:ea typeface="Arial"/>
                <a:cs typeface="Arial"/>
                <a:sym typeface="Arial"/>
              </a:rPr>
              <a:t>Indien</a:t>
            </a:r>
            <a:r>
              <a:rPr lang="en-US" sz="3000" dirty="0">
                <a:solidFill>
                  <a:srgbClr val="000000"/>
                </a:solidFill>
                <a:latin typeface="Arial"/>
                <a:ea typeface="Arial"/>
                <a:cs typeface="Arial"/>
                <a:sym typeface="Arial"/>
              </a:rPr>
              <a:t> er </a:t>
            </a:r>
            <a:r>
              <a:rPr lang="en-US" sz="3000" dirty="0" err="1">
                <a:solidFill>
                  <a:srgbClr val="000000"/>
                </a:solidFill>
                <a:latin typeface="Arial"/>
                <a:ea typeface="Arial"/>
                <a:cs typeface="Arial"/>
                <a:sym typeface="Arial"/>
              </a:rPr>
              <a:t>een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kaart</a:t>
            </a:r>
            <a:r>
              <a:rPr lang="en-US" sz="3000" dirty="0">
                <a:solidFill>
                  <a:srgbClr val="000000"/>
                </a:solidFill>
                <a:latin typeface="Arial"/>
                <a:ea typeface="Arial"/>
                <a:cs typeface="Arial"/>
                <a:sym typeface="Arial"/>
              </a:rPr>
              <a:t> van de </a:t>
            </a:r>
            <a:r>
              <a:rPr lang="en-US" sz="3000" dirty="0" err="1">
                <a:solidFill>
                  <a:srgbClr val="000000"/>
                </a:solidFill>
                <a:latin typeface="Arial"/>
                <a:ea typeface="Arial"/>
                <a:cs typeface="Arial"/>
                <a:sym typeface="Arial"/>
              </a:rPr>
              <a:t>omgeving</a:t>
            </a:r>
            <a:r>
              <a:rPr lang="en-US" sz="3000" dirty="0">
                <a:solidFill>
                  <a:srgbClr val="000000"/>
                </a:solidFill>
                <a:latin typeface="Arial"/>
                <a:ea typeface="Arial"/>
                <a:cs typeface="Arial"/>
                <a:sym typeface="Arial"/>
              </a:rPr>
              <a:t> is </a:t>
            </a:r>
            <a:r>
              <a:rPr lang="en-US" sz="3000" dirty="0" err="1">
                <a:solidFill>
                  <a:srgbClr val="000000"/>
                </a:solidFill>
                <a:latin typeface="Arial"/>
                <a:ea typeface="Arial"/>
                <a:cs typeface="Arial"/>
                <a:sym typeface="Arial"/>
              </a:rPr>
              <a:t>waarin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kan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worden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aangegeven</a:t>
            </a:r>
            <a:r>
              <a:rPr lang="en-US" sz="3000" dirty="0">
                <a:solidFill>
                  <a:srgbClr val="000000"/>
                </a:solidFill>
                <a:latin typeface="Arial"/>
                <a:ea typeface="Arial"/>
                <a:cs typeface="Arial"/>
                <a:sym typeface="Arial"/>
              </a:rPr>
              <a:t> wat we </a:t>
            </a:r>
            <a:r>
              <a:rPr lang="en-US" sz="3000" dirty="0" err="1">
                <a:solidFill>
                  <a:srgbClr val="000000"/>
                </a:solidFill>
                <a:latin typeface="Arial"/>
                <a:ea typeface="Arial"/>
                <a:cs typeface="Arial"/>
                <a:sym typeface="Arial"/>
              </a:rPr>
              <a:t>waar</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mogen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oogsten</a:t>
            </a:r>
            <a:r>
              <a:rPr lang="en-US" sz="3000" dirty="0">
                <a:solidFill>
                  <a:srgbClr val="000000"/>
                </a:solidFill>
                <a:latin typeface="Arial"/>
                <a:ea typeface="Arial"/>
                <a:cs typeface="Arial"/>
                <a:sym typeface="Arial"/>
              </a:rPr>
              <a:t> is </a:t>
            </a:r>
            <a:r>
              <a:rPr lang="en-US" sz="3000" dirty="0" err="1">
                <a:solidFill>
                  <a:srgbClr val="000000"/>
                </a:solidFill>
                <a:latin typeface="Arial"/>
                <a:ea typeface="Arial"/>
                <a:cs typeface="Arial"/>
                <a:sym typeface="Arial"/>
              </a:rPr>
              <a:t>dat</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altijd</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prettig</a:t>
            </a:r>
            <a:endParaRPr lang="en-US" sz="3000" dirty="0">
              <a:solidFill>
                <a:srgbClr val="000000"/>
              </a:solidFill>
              <a:latin typeface="Arial"/>
              <a:ea typeface="Arial"/>
              <a:cs typeface="Arial"/>
              <a:sym typeface="Arial"/>
            </a:endParaRPr>
          </a:p>
        </p:txBody>
      </p:sp>
      <p:sp>
        <p:nvSpPr>
          <p:cNvPr id="9" name="Freeform 9"/>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sp>
        <p:nvSpPr>
          <p:cNvPr id="4" name="TextBox 4"/>
          <p:cNvSpPr txBox="1"/>
          <p:nvPr/>
        </p:nvSpPr>
        <p:spPr>
          <a:xfrm>
            <a:off x="876300" y="2447435"/>
            <a:ext cx="8057503" cy="5915025"/>
          </a:xfrm>
          <a:prstGeom prst="rect">
            <a:avLst/>
          </a:prstGeom>
        </p:spPr>
        <p:txBody>
          <a:bodyPr lIns="0" tIns="0" rIns="0" bIns="0" rtlCol="0" anchor="t">
            <a:spAutoFit/>
          </a:bodyPr>
          <a:lstStyle/>
          <a:p>
            <a:pPr marL="542925" lvl="1" indent="-271462" algn="l">
              <a:lnSpc>
                <a:spcPts val="4200"/>
              </a:lnSpc>
              <a:buFont typeface="Arial"/>
              <a:buChar char="•"/>
            </a:pPr>
            <a:r>
              <a:rPr lang="en-US" sz="3000">
                <a:solidFill>
                  <a:srgbClr val="000000"/>
                </a:solidFill>
                <a:latin typeface="Arial"/>
                <a:ea typeface="Arial"/>
                <a:cs typeface="Arial"/>
                <a:sym typeface="Arial"/>
              </a:rPr>
              <a:t>Online database</a:t>
            </a:r>
          </a:p>
          <a:p>
            <a:pPr marL="542925" lvl="1" indent="-271462" algn="l">
              <a:lnSpc>
                <a:spcPts val="4200"/>
              </a:lnSpc>
              <a:buFont typeface="Arial"/>
              <a:buChar char="•"/>
            </a:pPr>
            <a:r>
              <a:rPr lang="en-US" sz="3000">
                <a:solidFill>
                  <a:srgbClr val="000000"/>
                </a:solidFill>
                <a:latin typeface="Arial"/>
                <a:ea typeface="Arial"/>
                <a:cs typeface="Arial"/>
                <a:sym typeface="Arial"/>
              </a:rPr>
              <a:t>Decentraal</a:t>
            </a:r>
          </a:p>
          <a:p>
            <a:pPr marL="542925" lvl="1" indent="-271462" algn="l">
              <a:lnSpc>
                <a:spcPts val="4200"/>
              </a:lnSpc>
              <a:buFont typeface="Arial"/>
              <a:buChar char="•"/>
            </a:pPr>
            <a:r>
              <a:rPr lang="en-US" sz="3000">
                <a:solidFill>
                  <a:srgbClr val="000000"/>
                </a:solidFill>
                <a:latin typeface="Arial"/>
                <a:ea typeface="Arial"/>
                <a:cs typeface="Arial"/>
                <a:sym typeface="Arial"/>
              </a:rPr>
              <a:t>Alle oogst- hub- en plantlocaties, vrijwilligers en evenementen in één systeem</a:t>
            </a:r>
          </a:p>
          <a:p>
            <a:pPr marL="542925" lvl="1" indent="-271462" algn="l">
              <a:lnSpc>
                <a:spcPts val="4200"/>
              </a:lnSpc>
              <a:buFont typeface="Arial"/>
              <a:buChar char="•"/>
            </a:pPr>
            <a:r>
              <a:rPr lang="en-US" sz="3000">
                <a:solidFill>
                  <a:srgbClr val="000000"/>
                </a:solidFill>
                <a:latin typeface="Arial"/>
                <a:ea typeface="Arial"/>
                <a:cs typeface="Arial"/>
                <a:sym typeface="Arial"/>
              </a:rPr>
              <a:t>Registreren welke boom naar welke locatie verplaatst </a:t>
            </a:r>
          </a:p>
          <a:p>
            <a:pPr marL="542925" lvl="1" indent="-271462" algn="l">
              <a:lnSpc>
                <a:spcPts val="4200"/>
              </a:lnSpc>
              <a:buFont typeface="Arial"/>
              <a:buChar char="•"/>
            </a:pPr>
            <a:r>
              <a:rPr lang="en-US" sz="3000">
                <a:solidFill>
                  <a:srgbClr val="000000"/>
                </a:solidFill>
                <a:latin typeface="Arial"/>
                <a:ea typeface="Arial"/>
                <a:cs typeface="Arial"/>
                <a:sym typeface="Arial"/>
              </a:rPr>
              <a:t>Vrijwilligers met en zonder account kunnen zich bij events aanmelden</a:t>
            </a:r>
          </a:p>
          <a:p>
            <a:pPr marL="542925" lvl="1" indent="-271462" algn="l">
              <a:lnSpc>
                <a:spcPts val="4200"/>
              </a:lnSpc>
              <a:buFont typeface="Arial"/>
              <a:buChar char="•"/>
            </a:pPr>
            <a:r>
              <a:rPr lang="en-US" sz="3000">
                <a:solidFill>
                  <a:srgbClr val="000000"/>
                </a:solidFill>
                <a:latin typeface="Arial"/>
                <a:ea typeface="Arial"/>
                <a:cs typeface="Arial"/>
                <a:sym typeface="Arial"/>
              </a:rPr>
              <a:t>Nieuwsbrief, weekmail aan-/uitzetten</a:t>
            </a:r>
          </a:p>
          <a:p>
            <a:pPr marL="542925" lvl="1" indent="-271462" algn="l">
              <a:lnSpc>
                <a:spcPts val="4200"/>
              </a:lnSpc>
              <a:buFont typeface="Arial"/>
              <a:buChar char="•"/>
            </a:pPr>
            <a:r>
              <a:rPr lang="en-US" sz="3000">
                <a:solidFill>
                  <a:srgbClr val="000000"/>
                </a:solidFill>
                <a:latin typeface="Arial"/>
                <a:ea typeface="Arial"/>
                <a:cs typeface="Arial"/>
                <a:sym typeface="Arial"/>
              </a:rPr>
              <a:t>Chatsysteem</a:t>
            </a:r>
          </a:p>
          <a:p>
            <a:pPr marL="542925" lvl="1" indent="-271462" algn="l">
              <a:lnSpc>
                <a:spcPts val="4200"/>
              </a:lnSpc>
              <a:buFont typeface="Arial"/>
              <a:buChar char="•"/>
            </a:pPr>
            <a:r>
              <a:rPr lang="en-US" sz="3000">
                <a:solidFill>
                  <a:srgbClr val="000000"/>
                </a:solidFill>
                <a:latin typeface="Arial"/>
                <a:ea typeface="Arial"/>
                <a:cs typeface="Arial"/>
                <a:sym typeface="Arial"/>
              </a:rPr>
              <a:t>Een app</a:t>
            </a:r>
          </a:p>
        </p:txBody>
      </p:sp>
      <p:sp>
        <p:nvSpPr>
          <p:cNvPr id="5" name="TextBox 5"/>
          <p:cNvSpPr txBox="1"/>
          <p:nvPr/>
        </p:nvSpPr>
        <p:spPr>
          <a:xfrm>
            <a:off x="838200" y="598154"/>
            <a:ext cx="10253750" cy="1196072"/>
          </a:xfrm>
          <a:prstGeom prst="rect">
            <a:avLst/>
          </a:prstGeom>
        </p:spPr>
        <p:txBody>
          <a:bodyPr lIns="0" tIns="0" rIns="0" bIns="0" rtlCol="0" anchor="t">
            <a:spAutoFit/>
          </a:bodyPr>
          <a:lstStyle/>
          <a:p>
            <a:pPr algn="l">
              <a:lnSpc>
                <a:spcPts val="7920"/>
              </a:lnSpc>
            </a:pPr>
            <a:r>
              <a:rPr lang="en-US" sz="6600">
                <a:solidFill>
                  <a:srgbClr val="F59D46"/>
                </a:solidFill>
                <a:latin typeface="Impact"/>
                <a:ea typeface="Impact"/>
                <a:cs typeface="Impact"/>
                <a:sym typeface="Impact"/>
              </a:rPr>
              <a:t>BOMENPLANNER &amp; APP</a:t>
            </a:r>
          </a:p>
        </p:txBody>
      </p:sp>
      <p:grpSp>
        <p:nvGrpSpPr>
          <p:cNvPr id="6" name="Group 6"/>
          <p:cNvGrpSpPr>
            <a:grpSpLocks noChangeAspect="1"/>
          </p:cNvGrpSpPr>
          <p:nvPr/>
        </p:nvGrpSpPr>
        <p:grpSpPr>
          <a:xfrm>
            <a:off x="8558725" y="0"/>
            <a:ext cx="10637165" cy="10493163"/>
            <a:chOff x="0" y="0"/>
            <a:chExt cx="2434438" cy="2401481"/>
          </a:xfrm>
        </p:grpSpPr>
        <p:sp>
          <p:nvSpPr>
            <p:cNvPr id="7" name="Freeform 7"/>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7"/>
              <a:stretch>
                <a:fillRect t="-26031" b="-26031"/>
              </a:stretch>
            </a:blipFill>
          </p:spPr>
          <p:txBody>
            <a:bodyPr/>
            <a:lstStyle/>
            <a:p>
              <a:endParaRPr lang="nl-NL"/>
            </a:p>
          </p:txBody>
        </p:sp>
      </p:grpSp>
      <p:sp>
        <p:nvSpPr>
          <p:cNvPr id="8" name="Freeform 8"/>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8"/>
            <a:stretch>
              <a:fillRect/>
            </a:stretch>
          </a:blipFill>
        </p:spPr>
        <p:txBody>
          <a:bodyPr/>
          <a:lstStyle/>
          <a:p>
            <a:endParaRPr lang="nl-NL"/>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descr="Afbeelding met schermopname, groen, Rechthoek  Automatisch gegenereerde beschrijving"/>
          <p:cNvSpPr/>
          <p:nvPr/>
        </p:nvSpPr>
        <p:spPr>
          <a:xfrm>
            <a:off x="0" y="6669"/>
            <a:ext cx="12738864" cy="2928219"/>
          </a:xfrm>
          <a:custGeom>
            <a:avLst/>
            <a:gdLst/>
            <a:ahLst/>
            <a:cxnLst/>
            <a:rect l="l" t="t" r="r" b="b"/>
            <a:pathLst>
              <a:path w="12738864" h="2928219">
                <a:moveTo>
                  <a:pt x="0" y="0"/>
                </a:moveTo>
                <a:lnTo>
                  <a:pt x="12738864" y="0"/>
                </a:lnTo>
                <a:lnTo>
                  <a:pt x="12738864" y="2928219"/>
                </a:lnTo>
                <a:lnTo>
                  <a:pt x="0" y="2928219"/>
                </a:lnTo>
                <a:lnTo>
                  <a:pt x="0" y="0"/>
                </a:lnTo>
                <a:close/>
              </a:path>
            </a:pathLst>
          </a:custGeom>
          <a:blipFill>
            <a:blip r:embed="rId5"/>
            <a:stretch>
              <a:fillRect l="-6744" t="-78152" b="-4977"/>
            </a:stretch>
          </a:blipFill>
        </p:spPr>
        <p:txBody>
          <a:bodyPr/>
          <a:lstStyle/>
          <a:p>
            <a:endParaRPr lang="nl-NL"/>
          </a:p>
        </p:txBody>
      </p:sp>
      <p:grpSp>
        <p:nvGrpSpPr>
          <p:cNvPr id="4" name="Group 4"/>
          <p:cNvGrpSpPr/>
          <p:nvPr/>
        </p:nvGrpSpPr>
        <p:grpSpPr>
          <a:xfrm>
            <a:off x="449033" y="796805"/>
            <a:ext cx="11911214" cy="1067623"/>
            <a:chOff x="0" y="0"/>
            <a:chExt cx="15881619" cy="1423497"/>
          </a:xfrm>
        </p:grpSpPr>
        <p:sp>
          <p:nvSpPr>
            <p:cNvPr id="5" name="Freeform 5"/>
            <p:cNvSpPr/>
            <p:nvPr/>
          </p:nvSpPr>
          <p:spPr>
            <a:xfrm>
              <a:off x="0" y="0"/>
              <a:ext cx="15881620" cy="1423497"/>
            </a:xfrm>
            <a:custGeom>
              <a:avLst/>
              <a:gdLst/>
              <a:ahLst/>
              <a:cxnLst/>
              <a:rect l="l" t="t" r="r" b="b"/>
              <a:pathLst>
                <a:path w="15881620" h="1423497">
                  <a:moveTo>
                    <a:pt x="0" y="0"/>
                  </a:moveTo>
                  <a:lnTo>
                    <a:pt x="15881620" y="0"/>
                  </a:lnTo>
                  <a:lnTo>
                    <a:pt x="15881620" y="1423497"/>
                  </a:lnTo>
                  <a:lnTo>
                    <a:pt x="0" y="1423497"/>
                  </a:lnTo>
                  <a:close/>
                </a:path>
              </a:pathLst>
            </a:custGeom>
            <a:solidFill>
              <a:srgbClr val="000000">
                <a:alpha val="0"/>
              </a:srgbClr>
            </a:solidFill>
          </p:spPr>
          <p:txBody>
            <a:bodyPr/>
            <a:lstStyle/>
            <a:p>
              <a:endParaRPr lang="nl-NL"/>
            </a:p>
          </p:txBody>
        </p:sp>
        <p:sp>
          <p:nvSpPr>
            <p:cNvPr id="6" name="TextBox 6"/>
            <p:cNvSpPr txBox="1"/>
            <p:nvPr/>
          </p:nvSpPr>
          <p:spPr>
            <a:xfrm>
              <a:off x="0" y="-57150"/>
              <a:ext cx="15881619" cy="1480647"/>
            </a:xfrm>
            <a:prstGeom prst="rect">
              <a:avLst/>
            </a:prstGeom>
          </p:spPr>
          <p:txBody>
            <a:bodyPr lIns="0" tIns="0" rIns="0" bIns="0" rtlCol="0" anchor="ctr"/>
            <a:lstStyle/>
            <a:p>
              <a:pPr algn="l">
                <a:lnSpc>
                  <a:spcPts val="6415"/>
                </a:lnSpc>
              </a:pPr>
              <a:r>
                <a:rPr lang="en-US" sz="5940">
                  <a:solidFill>
                    <a:srgbClr val="FFFFFF"/>
                  </a:solidFill>
                  <a:latin typeface="Impact"/>
                  <a:ea typeface="Impact"/>
                  <a:cs typeface="Impact"/>
                  <a:sym typeface="Impact"/>
                </a:rPr>
                <a:t>VRIJWILLIGERSROLLEN IN EEN VERPLANTPLOEG</a:t>
              </a:r>
            </a:p>
          </p:txBody>
        </p:sp>
      </p:grpSp>
      <p:sp>
        <p:nvSpPr>
          <p:cNvPr id="7" name="Freeform 7"/>
          <p:cNvSpPr/>
          <p:nvPr/>
        </p:nvSpPr>
        <p:spPr>
          <a:xfrm>
            <a:off x="11181528" y="6221554"/>
            <a:ext cx="2452688" cy="2452688"/>
          </a:xfrm>
          <a:custGeom>
            <a:avLst/>
            <a:gdLst/>
            <a:ahLst/>
            <a:cxnLst/>
            <a:rect l="l" t="t" r="r" b="b"/>
            <a:pathLst>
              <a:path w="2452688" h="2452688">
                <a:moveTo>
                  <a:pt x="0" y="0"/>
                </a:moveTo>
                <a:lnTo>
                  <a:pt x="2452687" y="0"/>
                </a:lnTo>
                <a:lnTo>
                  <a:pt x="2452687" y="2452688"/>
                </a:lnTo>
                <a:lnTo>
                  <a:pt x="0" y="2452688"/>
                </a:lnTo>
                <a:lnTo>
                  <a:pt x="0" y="0"/>
                </a:lnTo>
                <a:close/>
              </a:path>
            </a:pathLst>
          </a:custGeom>
          <a:blipFill>
            <a:blip r:embed="rId6"/>
            <a:stretch>
              <a:fillRect/>
            </a:stretch>
          </a:blipFill>
        </p:spPr>
        <p:txBody>
          <a:bodyPr/>
          <a:lstStyle/>
          <a:p>
            <a:endParaRPr lang="nl-NL"/>
          </a:p>
        </p:txBody>
      </p:sp>
      <p:sp>
        <p:nvSpPr>
          <p:cNvPr id="8" name="Freeform 8"/>
          <p:cNvSpPr/>
          <p:nvPr/>
        </p:nvSpPr>
        <p:spPr>
          <a:xfrm>
            <a:off x="14736780" y="6384567"/>
            <a:ext cx="2148399" cy="2057811"/>
          </a:xfrm>
          <a:custGeom>
            <a:avLst/>
            <a:gdLst/>
            <a:ahLst/>
            <a:cxnLst/>
            <a:rect l="l" t="t" r="r" b="b"/>
            <a:pathLst>
              <a:path w="2148399" h="2057811">
                <a:moveTo>
                  <a:pt x="0" y="0"/>
                </a:moveTo>
                <a:lnTo>
                  <a:pt x="2148399" y="0"/>
                </a:lnTo>
                <a:lnTo>
                  <a:pt x="2148399" y="2057811"/>
                </a:lnTo>
                <a:lnTo>
                  <a:pt x="0" y="2057811"/>
                </a:lnTo>
                <a:lnTo>
                  <a:pt x="0" y="0"/>
                </a:lnTo>
                <a:close/>
              </a:path>
            </a:pathLst>
          </a:custGeom>
          <a:blipFill>
            <a:blip r:embed="rId7"/>
            <a:stretch>
              <a:fillRect b="-153"/>
            </a:stretch>
          </a:blipFill>
        </p:spPr>
        <p:txBody>
          <a:bodyPr/>
          <a:lstStyle/>
          <a:p>
            <a:endParaRPr lang="nl-NL"/>
          </a:p>
        </p:txBody>
      </p:sp>
      <p:sp>
        <p:nvSpPr>
          <p:cNvPr id="9" name="Freeform 9" descr="Afbeelding met schoeisel, kleding, tekenfilm, persoon  Automatisch gegenereerde beschrijving"/>
          <p:cNvSpPr/>
          <p:nvPr/>
        </p:nvSpPr>
        <p:spPr>
          <a:xfrm>
            <a:off x="4459398" y="6260676"/>
            <a:ext cx="2614611" cy="2231134"/>
          </a:xfrm>
          <a:custGeom>
            <a:avLst/>
            <a:gdLst/>
            <a:ahLst/>
            <a:cxnLst/>
            <a:rect l="l" t="t" r="r" b="b"/>
            <a:pathLst>
              <a:path w="2614611" h="2231134">
                <a:moveTo>
                  <a:pt x="0" y="0"/>
                </a:moveTo>
                <a:lnTo>
                  <a:pt x="2614611" y="0"/>
                </a:lnTo>
                <a:lnTo>
                  <a:pt x="2614611" y="2231134"/>
                </a:lnTo>
                <a:lnTo>
                  <a:pt x="0" y="2231134"/>
                </a:lnTo>
                <a:lnTo>
                  <a:pt x="0" y="0"/>
                </a:lnTo>
                <a:close/>
              </a:path>
            </a:pathLst>
          </a:custGeom>
          <a:blipFill>
            <a:blip r:embed="rId8"/>
            <a:stretch>
              <a:fillRect/>
            </a:stretch>
          </a:blipFill>
        </p:spPr>
        <p:txBody>
          <a:bodyPr/>
          <a:lstStyle/>
          <a:p>
            <a:endParaRPr lang="nl-NL"/>
          </a:p>
        </p:txBody>
      </p:sp>
      <p:sp>
        <p:nvSpPr>
          <p:cNvPr id="10" name="Freeform 10" descr="Afbeelding met kleding, persoon, tekenfilm, illustratie  Automatisch gegenereerde beschrijving"/>
          <p:cNvSpPr/>
          <p:nvPr/>
        </p:nvSpPr>
        <p:spPr>
          <a:xfrm>
            <a:off x="1454004" y="6443109"/>
            <a:ext cx="2387767" cy="2048703"/>
          </a:xfrm>
          <a:custGeom>
            <a:avLst/>
            <a:gdLst/>
            <a:ahLst/>
            <a:cxnLst/>
            <a:rect l="l" t="t" r="r" b="b"/>
            <a:pathLst>
              <a:path w="2387767" h="2048703">
                <a:moveTo>
                  <a:pt x="0" y="0"/>
                </a:moveTo>
                <a:lnTo>
                  <a:pt x="2387767" y="0"/>
                </a:lnTo>
                <a:lnTo>
                  <a:pt x="2387767" y="2048703"/>
                </a:lnTo>
                <a:lnTo>
                  <a:pt x="0" y="2048703"/>
                </a:lnTo>
                <a:lnTo>
                  <a:pt x="0" y="0"/>
                </a:lnTo>
                <a:close/>
              </a:path>
            </a:pathLst>
          </a:custGeom>
          <a:blipFill>
            <a:blip r:embed="rId9"/>
            <a:stretch>
              <a:fillRect t="-58" b="-58"/>
            </a:stretch>
          </a:blipFill>
        </p:spPr>
        <p:txBody>
          <a:bodyPr/>
          <a:lstStyle/>
          <a:p>
            <a:endParaRPr lang="nl-NL"/>
          </a:p>
        </p:txBody>
      </p:sp>
      <p:sp>
        <p:nvSpPr>
          <p:cNvPr id="11" name="Freeform 11"/>
          <p:cNvSpPr/>
          <p:nvPr/>
        </p:nvSpPr>
        <p:spPr>
          <a:xfrm>
            <a:off x="13561484" y="2101173"/>
            <a:ext cx="4706770" cy="3326814"/>
          </a:xfrm>
          <a:custGeom>
            <a:avLst/>
            <a:gdLst/>
            <a:ahLst/>
            <a:cxnLst/>
            <a:rect l="l" t="t" r="r" b="b"/>
            <a:pathLst>
              <a:path w="4706770" h="3326814">
                <a:moveTo>
                  <a:pt x="0" y="0"/>
                </a:moveTo>
                <a:lnTo>
                  <a:pt x="4706770" y="0"/>
                </a:lnTo>
                <a:lnTo>
                  <a:pt x="4706770" y="3326814"/>
                </a:lnTo>
                <a:lnTo>
                  <a:pt x="0" y="3326814"/>
                </a:lnTo>
                <a:lnTo>
                  <a:pt x="0" y="0"/>
                </a:lnTo>
                <a:close/>
              </a:path>
            </a:pathLst>
          </a:custGeom>
          <a:blipFill>
            <a:blip r:embed="rId10">
              <a:extLst>
                <a:ext uri="{96DAC541-7B7A-43D3-8B79-37D633B846F1}">
                  <asvg:svgBlip xmlns:asvg="http://schemas.microsoft.com/office/drawing/2016/SVG/main" r:embed="rId11"/>
                </a:ext>
              </a:extLst>
            </a:blip>
            <a:stretch>
              <a:fillRect t="-18" b="-18"/>
            </a:stretch>
          </a:blipFill>
        </p:spPr>
        <p:txBody>
          <a:bodyPr/>
          <a:lstStyle/>
          <a:p>
            <a:endParaRPr lang="nl-NL"/>
          </a:p>
        </p:txBody>
      </p:sp>
      <p:sp>
        <p:nvSpPr>
          <p:cNvPr id="12" name="TextBox 12"/>
          <p:cNvSpPr txBox="1"/>
          <p:nvPr/>
        </p:nvSpPr>
        <p:spPr>
          <a:xfrm>
            <a:off x="11385134" y="5139558"/>
            <a:ext cx="2269808"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BOMEN-KIJKER</a:t>
            </a:r>
          </a:p>
        </p:txBody>
      </p:sp>
      <p:sp>
        <p:nvSpPr>
          <p:cNvPr id="13" name="TextBox 13"/>
          <p:cNvSpPr txBox="1"/>
          <p:nvPr/>
        </p:nvSpPr>
        <p:spPr>
          <a:xfrm>
            <a:off x="1347700" y="5139558"/>
            <a:ext cx="2768994"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BOMEN-SCHOUWER</a:t>
            </a:r>
          </a:p>
        </p:txBody>
      </p:sp>
      <p:sp>
        <p:nvSpPr>
          <p:cNvPr id="14" name="Freeform 14"/>
          <p:cNvSpPr/>
          <p:nvPr/>
        </p:nvSpPr>
        <p:spPr>
          <a:xfrm>
            <a:off x="11332362" y="2814077"/>
            <a:ext cx="2496240" cy="2496240"/>
          </a:xfrm>
          <a:custGeom>
            <a:avLst/>
            <a:gdLst/>
            <a:ahLst/>
            <a:cxnLst/>
            <a:rect l="l" t="t" r="r" b="b"/>
            <a:pathLst>
              <a:path w="2496240" h="2496240">
                <a:moveTo>
                  <a:pt x="0" y="0"/>
                </a:moveTo>
                <a:lnTo>
                  <a:pt x="2496240" y="0"/>
                </a:lnTo>
                <a:lnTo>
                  <a:pt x="2496240" y="2496240"/>
                </a:lnTo>
                <a:lnTo>
                  <a:pt x="0" y="2496240"/>
                </a:lnTo>
                <a:lnTo>
                  <a:pt x="0" y="0"/>
                </a:lnTo>
                <a:close/>
              </a:path>
            </a:pathLst>
          </a:custGeom>
          <a:blipFill>
            <a:blip r:embed="rId12"/>
            <a:stretch>
              <a:fillRect/>
            </a:stretch>
          </a:blipFill>
        </p:spPr>
        <p:txBody>
          <a:bodyPr/>
          <a:lstStyle/>
          <a:p>
            <a:endParaRPr lang="nl-NL"/>
          </a:p>
        </p:txBody>
      </p:sp>
      <p:sp>
        <p:nvSpPr>
          <p:cNvPr id="15" name="Freeform 15"/>
          <p:cNvSpPr/>
          <p:nvPr/>
        </p:nvSpPr>
        <p:spPr>
          <a:xfrm>
            <a:off x="8039300" y="3099086"/>
            <a:ext cx="2159167" cy="1921556"/>
          </a:xfrm>
          <a:custGeom>
            <a:avLst/>
            <a:gdLst/>
            <a:ahLst/>
            <a:cxnLst/>
            <a:rect l="l" t="t" r="r" b="b"/>
            <a:pathLst>
              <a:path w="2159167" h="1921556">
                <a:moveTo>
                  <a:pt x="0" y="0"/>
                </a:moveTo>
                <a:lnTo>
                  <a:pt x="2159167" y="0"/>
                </a:lnTo>
                <a:lnTo>
                  <a:pt x="2159167" y="1921555"/>
                </a:lnTo>
                <a:lnTo>
                  <a:pt x="0" y="1921555"/>
                </a:lnTo>
                <a:lnTo>
                  <a:pt x="0" y="0"/>
                </a:lnTo>
                <a:close/>
              </a:path>
            </a:pathLst>
          </a:custGeom>
          <a:blipFill>
            <a:blip r:embed="rId13"/>
            <a:stretch>
              <a:fillRect/>
            </a:stretch>
          </a:blipFill>
        </p:spPr>
        <p:txBody>
          <a:bodyPr/>
          <a:lstStyle/>
          <a:p>
            <a:endParaRPr lang="nl-NL"/>
          </a:p>
        </p:txBody>
      </p:sp>
      <p:sp>
        <p:nvSpPr>
          <p:cNvPr id="16" name="Freeform 16"/>
          <p:cNvSpPr/>
          <p:nvPr/>
        </p:nvSpPr>
        <p:spPr>
          <a:xfrm>
            <a:off x="1311199" y="2903967"/>
            <a:ext cx="2342806" cy="2342807"/>
          </a:xfrm>
          <a:custGeom>
            <a:avLst/>
            <a:gdLst/>
            <a:ahLst/>
            <a:cxnLst/>
            <a:rect l="l" t="t" r="r" b="b"/>
            <a:pathLst>
              <a:path w="2342806" h="2342807">
                <a:moveTo>
                  <a:pt x="0" y="0"/>
                </a:moveTo>
                <a:lnTo>
                  <a:pt x="2342807" y="0"/>
                </a:lnTo>
                <a:lnTo>
                  <a:pt x="2342807" y="2342807"/>
                </a:lnTo>
                <a:lnTo>
                  <a:pt x="0" y="2342807"/>
                </a:lnTo>
                <a:lnTo>
                  <a:pt x="0" y="0"/>
                </a:lnTo>
                <a:close/>
              </a:path>
            </a:pathLst>
          </a:custGeom>
          <a:blipFill>
            <a:blip r:embed="rId14"/>
            <a:stretch>
              <a:fillRect/>
            </a:stretch>
          </a:blipFill>
        </p:spPr>
        <p:txBody>
          <a:bodyPr/>
          <a:lstStyle/>
          <a:p>
            <a:endParaRPr lang="nl-NL"/>
          </a:p>
        </p:txBody>
      </p:sp>
      <p:sp>
        <p:nvSpPr>
          <p:cNvPr id="17" name="Freeform 17"/>
          <p:cNvSpPr/>
          <p:nvPr/>
        </p:nvSpPr>
        <p:spPr>
          <a:xfrm flipH="1">
            <a:off x="4367360" y="3131234"/>
            <a:ext cx="2659754" cy="1929446"/>
          </a:xfrm>
          <a:custGeom>
            <a:avLst/>
            <a:gdLst/>
            <a:ahLst/>
            <a:cxnLst/>
            <a:rect l="l" t="t" r="r" b="b"/>
            <a:pathLst>
              <a:path w="2659754" h="1929446">
                <a:moveTo>
                  <a:pt x="2659753" y="0"/>
                </a:moveTo>
                <a:lnTo>
                  <a:pt x="0" y="0"/>
                </a:lnTo>
                <a:lnTo>
                  <a:pt x="0" y="1929445"/>
                </a:lnTo>
                <a:lnTo>
                  <a:pt x="2659753" y="1929445"/>
                </a:lnTo>
                <a:lnTo>
                  <a:pt x="2659753" y="0"/>
                </a:lnTo>
                <a:close/>
              </a:path>
            </a:pathLst>
          </a:custGeom>
          <a:blipFill>
            <a:blip r:embed="rId15"/>
            <a:stretch>
              <a:fillRect l="-5794" r="-5794"/>
            </a:stretch>
          </a:blipFill>
        </p:spPr>
        <p:txBody>
          <a:bodyPr/>
          <a:lstStyle/>
          <a:p>
            <a:endParaRPr lang="nl-NL"/>
          </a:p>
        </p:txBody>
      </p:sp>
      <p:sp>
        <p:nvSpPr>
          <p:cNvPr id="18" name="Freeform 18"/>
          <p:cNvSpPr/>
          <p:nvPr/>
        </p:nvSpPr>
        <p:spPr>
          <a:xfrm>
            <a:off x="6820881" y="5792616"/>
            <a:ext cx="4740230" cy="3349687"/>
          </a:xfrm>
          <a:custGeom>
            <a:avLst/>
            <a:gdLst/>
            <a:ahLst/>
            <a:cxnLst/>
            <a:rect l="l" t="t" r="r" b="b"/>
            <a:pathLst>
              <a:path w="4740230" h="3349687">
                <a:moveTo>
                  <a:pt x="0" y="0"/>
                </a:moveTo>
                <a:lnTo>
                  <a:pt x="4740230" y="0"/>
                </a:lnTo>
                <a:lnTo>
                  <a:pt x="4740230" y="3349688"/>
                </a:lnTo>
                <a:lnTo>
                  <a:pt x="0" y="33496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nl-NL"/>
          </a:p>
        </p:txBody>
      </p:sp>
      <p:sp>
        <p:nvSpPr>
          <p:cNvPr id="19" name="TextBox 19"/>
          <p:cNvSpPr txBox="1"/>
          <p:nvPr/>
        </p:nvSpPr>
        <p:spPr>
          <a:xfrm>
            <a:off x="11385134" y="8596587"/>
            <a:ext cx="2269808"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BOMEN-BAKKER</a:t>
            </a:r>
          </a:p>
        </p:txBody>
      </p:sp>
      <p:sp>
        <p:nvSpPr>
          <p:cNvPr id="20" name="TextBox 20"/>
          <p:cNvSpPr txBox="1"/>
          <p:nvPr/>
        </p:nvSpPr>
        <p:spPr>
          <a:xfrm>
            <a:off x="14435050" y="8596587"/>
            <a:ext cx="2828060"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BOMEN-BEGELEIDER</a:t>
            </a:r>
          </a:p>
        </p:txBody>
      </p:sp>
      <p:sp>
        <p:nvSpPr>
          <p:cNvPr id="21" name="TextBox 21"/>
          <p:cNvSpPr txBox="1"/>
          <p:nvPr/>
        </p:nvSpPr>
        <p:spPr>
          <a:xfrm>
            <a:off x="4397616" y="8596587"/>
            <a:ext cx="2599242"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BOMEN-VERTELLER</a:t>
            </a:r>
          </a:p>
        </p:txBody>
      </p:sp>
      <p:sp>
        <p:nvSpPr>
          <p:cNvPr id="22" name="TextBox 22"/>
          <p:cNvSpPr txBox="1"/>
          <p:nvPr/>
        </p:nvSpPr>
        <p:spPr>
          <a:xfrm>
            <a:off x="7776966" y="8596587"/>
            <a:ext cx="2828059"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BOMEN-TELLER</a:t>
            </a:r>
          </a:p>
        </p:txBody>
      </p:sp>
      <p:sp>
        <p:nvSpPr>
          <p:cNvPr id="23" name="TextBox 23"/>
          <p:cNvSpPr txBox="1"/>
          <p:nvPr/>
        </p:nvSpPr>
        <p:spPr>
          <a:xfrm>
            <a:off x="1347700" y="8596587"/>
            <a:ext cx="2269808"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BOMEN-RIJDER</a:t>
            </a:r>
          </a:p>
        </p:txBody>
      </p:sp>
      <p:sp>
        <p:nvSpPr>
          <p:cNvPr id="24" name="TextBox 24"/>
          <p:cNvSpPr txBox="1"/>
          <p:nvPr/>
        </p:nvSpPr>
        <p:spPr>
          <a:xfrm>
            <a:off x="14435050" y="5139558"/>
            <a:ext cx="2828060"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BOMEN-BEWAKER</a:t>
            </a:r>
          </a:p>
        </p:txBody>
      </p:sp>
      <p:sp>
        <p:nvSpPr>
          <p:cNvPr id="25" name="TextBox 25"/>
          <p:cNvSpPr txBox="1"/>
          <p:nvPr/>
        </p:nvSpPr>
        <p:spPr>
          <a:xfrm>
            <a:off x="4633059" y="5139558"/>
            <a:ext cx="2768994"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BOMEN-REDDER</a:t>
            </a:r>
          </a:p>
        </p:txBody>
      </p:sp>
      <p:sp>
        <p:nvSpPr>
          <p:cNvPr id="26" name="TextBox 26"/>
          <p:cNvSpPr txBox="1"/>
          <p:nvPr/>
        </p:nvSpPr>
        <p:spPr>
          <a:xfrm>
            <a:off x="7776966" y="5139558"/>
            <a:ext cx="2828059" cy="519708"/>
          </a:xfrm>
          <a:prstGeom prst="rect">
            <a:avLst/>
          </a:prstGeom>
        </p:spPr>
        <p:txBody>
          <a:bodyPr lIns="0" tIns="0" rIns="0" bIns="0" rtlCol="0" anchor="t">
            <a:spAutoFit/>
          </a:bodyPr>
          <a:lstStyle/>
          <a:p>
            <a:pPr algn="ctr">
              <a:lnSpc>
                <a:spcPts val="3240"/>
              </a:lnSpc>
            </a:pPr>
            <a:r>
              <a:rPr lang="en-US" sz="2700">
                <a:solidFill>
                  <a:srgbClr val="14B2A8"/>
                </a:solidFill>
                <a:latin typeface="Impact"/>
                <a:ea typeface="Impact"/>
                <a:cs typeface="Impact"/>
                <a:sym typeface="Impact"/>
              </a:rPr>
              <a:t>BOMEN-KENNER</a:t>
            </a:r>
          </a:p>
        </p:txBody>
      </p:sp>
      <p:sp>
        <p:nvSpPr>
          <p:cNvPr id="27" name="Freeform 27"/>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nl-NL"/>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t="-841" b="-841"/>
            </a:stretch>
          </a:blipFill>
        </p:spPr>
        <p:txBody>
          <a:bodyPr/>
          <a:lstStyle/>
          <a:p>
            <a:endParaRPr lang="nl-NL"/>
          </a:p>
        </p:txBody>
      </p:sp>
      <p:grpSp>
        <p:nvGrpSpPr>
          <p:cNvPr id="4" name="Group 4"/>
          <p:cNvGrpSpPr/>
          <p:nvPr/>
        </p:nvGrpSpPr>
        <p:grpSpPr>
          <a:xfrm>
            <a:off x="942975" y="800101"/>
            <a:ext cx="7962900" cy="2096414"/>
            <a:chOff x="0" y="0"/>
            <a:chExt cx="10617200" cy="2795219"/>
          </a:xfrm>
        </p:grpSpPr>
        <p:sp>
          <p:nvSpPr>
            <p:cNvPr id="5" name="Freeform 5"/>
            <p:cNvSpPr/>
            <p:nvPr/>
          </p:nvSpPr>
          <p:spPr>
            <a:xfrm>
              <a:off x="0" y="0"/>
              <a:ext cx="10617200" cy="2795219"/>
            </a:xfrm>
            <a:custGeom>
              <a:avLst/>
              <a:gdLst/>
              <a:ahLst/>
              <a:cxnLst/>
              <a:rect l="l" t="t" r="r" b="b"/>
              <a:pathLst>
                <a:path w="10617200" h="2795219">
                  <a:moveTo>
                    <a:pt x="0" y="0"/>
                  </a:moveTo>
                  <a:lnTo>
                    <a:pt x="10617200" y="0"/>
                  </a:lnTo>
                  <a:lnTo>
                    <a:pt x="10617200" y="2795219"/>
                  </a:lnTo>
                  <a:lnTo>
                    <a:pt x="0" y="2795219"/>
                  </a:lnTo>
                  <a:close/>
                </a:path>
              </a:pathLst>
            </a:custGeom>
            <a:solidFill>
              <a:srgbClr val="000000">
                <a:alpha val="0"/>
              </a:srgbClr>
            </a:solidFill>
          </p:spPr>
          <p:txBody>
            <a:bodyPr/>
            <a:lstStyle/>
            <a:p>
              <a:endParaRPr lang="nl-NL"/>
            </a:p>
          </p:txBody>
        </p:sp>
        <p:sp>
          <p:nvSpPr>
            <p:cNvPr id="6" name="TextBox 6"/>
            <p:cNvSpPr txBox="1"/>
            <p:nvPr/>
          </p:nvSpPr>
          <p:spPr>
            <a:xfrm>
              <a:off x="0" y="-57150"/>
              <a:ext cx="10617200" cy="2852369"/>
            </a:xfrm>
            <a:prstGeom prst="rect">
              <a:avLst/>
            </a:prstGeom>
          </p:spPr>
          <p:txBody>
            <a:bodyPr lIns="0" tIns="0" rIns="0" bIns="0" rtlCol="0" anchor="ctr"/>
            <a:lstStyle/>
            <a:p>
              <a:pPr algn="l">
                <a:lnSpc>
                  <a:spcPts val="7128"/>
                </a:lnSpc>
              </a:pPr>
              <a:r>
                <a:rPr lang="en-US" sz="6600">
                  <a:solidFill>
                    <a:srgbClr val="14B2A8"/>
                  </a:solidFill>
                  <a:latin typeface="Impact"/>
                  <a:ea typeface="Impact"/>
                  <a:cs typeface="Impact"/>
                  <a:sym typeface="Impact"/>
                </a:rPr>
                <a:t>VIND ALLES TERUG OP MEERBOMEN.NU</a:t>
              </a:r>
            </a:p>
          </p:txBody>
        </p:sp>
      </p:grpSp>
      <p:sp>
        <p:nvSpPr>
          <p:cNvPr id="7" name="TextBox 7"/>
          <p:cNvSpPr txBox="1"/>
          <p:nvPr/>
        </p:nvSpPr>
        <p:spPr>
          <a:xfrm>
            <a:off x="981075" y="3277221"/>
            <a:ext cx="8854440" cy="6324600"/>
          </a:xfrm>
          <a:prstGeom prst="rect">
            <a:avLst/>
          </a:prstGeom>
        </p:spPr>
        <p:txBody>
          <a:bodyPr lIns="0" tIns="0" rIns="0" bIns="0" rtlCol="0" anchor="t">
            <a:spAutoFit/>
          </a:bodyPr>
          <a:lstStyle/>
          <a:p>
            <a:pPr marL="542922" lvl="1" indent="-271461" algn="l">
              <a:lnSpc>
                <a:spcPts val="3599"/>
              </a:lnSpc>
              <a:buFont typeface="Arial"/>
              <a:buChar char="•"/>
            </a:pPr>
            <a:r>
              <a:rPr lang="en-US" sz="2999">
                <a:solidFill>
                  <a:srgbClr val="001E2E"/>
                </a:solidFill>
                <a:latin typeface="Arial"/>
                <a:ea typeface="Arial"/>
                <a:cs typeface="Arial"/>
                <a:sym typeface="Arial"/>
              </a:rPr>
              <a:t>Oogsthandleiding: inclusief knoppenkaart, ziektekaart en informatie over inheems en uitheems</a:t>
            </a:r>
          </a:p>
          <a:p>
            <a:pPr marL="542922" lvl="1" indent="-271461" algn="l">
              <a:lnSpc>
                <a:spcPts val="3599"/>
              </a:lnSpc>
            </a:pPr>
            <a:r>
              <a:rPr lang="en-US" sz="2999" b="1" u="sng">
                <a:solidFill>
                  <a:srgbClr val="F49D2E"/>
                </a:solidFill>
                <a:latin typeface="Arial Bold"/>
                <a:ea typeface="Arial Bold"/>
                <a:cs typeface="Arial Bold"/>
                <a:sym typeface="Arial Bold"/>
                <a:hlinkClick r:id="rId6" tooltip="https://meerbomen.nu/oogsthandleiding"/>
              </a:rPr>
              <a:t>meerbomen.nu/oogsthandleiding</a:t>
            </a:r>
          </a:p>
          <a:p>
            <a:pPr marL="542922" lvl="1" indent="-271461" algn="l">
              <a:lnSpc>
                <a:spcPts val="3599"/>
              </a:lnSpc>
            </a:pPr>
            <a:endParaRPr lang="en-US" sz="2999" b="1" u="sng">
              <a:solidFill>
                <a:srgbClr val="F49D2E"/>
              </a:solidFill>
              <a:latin typeface="Arial Bold"/>
              <a:ea typeface="Arial Bold"/>
              <a:cs typeface="Arial Bold"/>
              <a:sym typeface="Arial Bold"/>
              <a:hlinkClick r:id="rId6" tooltip="https://meerbomen.nu/oogsthandleiding"/>
            </a:endParaRPr>
          </a:p>
          <a:p>
            <a:pPr marL="542922" lvl="1" indent="-271461" algn="l">
              <a:lnSpc>
                <a:spcPts val="3599"/>
              </a:lnSpc>
              <a:buFont typeface="Arial"/>
              <a:buChar char="•"/>
            </a:pPr>
            <a:r>
              <a:rPr lang="en-US" sz="2999">
                <a:solidFill>
                  <a:srgbClr val="001E2E"/>
                </a:solidFill>
                <a:latin typeface="Arial"/>
                <a:ea typeface="Arial"/>
                <a:cs typeface="Arial"/>
                <a:sym typeface="Arial"/>
              </a:rPr>
              <a:t>Bomenhubhandleiding: inclusief alle informatie over bomen</a:t>
            </a:r>
          </a:p>
          <a:p>
            <a:pPr marL="542922" lvl="1" indent="-271461" algn="l">
              <a:lnSpc>
                <a:spcPts val="3599"/>
              </a:lnSpc>
            </a:pPr>
            <a:r>
              <a:rPr lang="en-US" sz="2999" b="1" u="sng">
                <a:solidFill>
                  <a:srgbClr val="F49D2E"/>
                </a:solidFill>
                <a:latin typeface="Arial Bold"/>
                <a:ea typeface="Arial Bold"/>
                <a:cs typeface="Arial Bold"/>
                <a:sym typeface="Arial Bold"/>
                <a:hlinkClick r:id="rId7" tooltip="https://www.meerbomen.nu/hubhandleiding"/>
              </a:rPr>
              <a:t>meerbomen.nu/hubhandleiding</a:t>
            </a:r>
          </a:p>
          <a:p>
            <a:pPr marL="542922" lvl="1" indent="-271461" algn="l">
              <a:lnSpc>
                <a:spcPts val="3599"/>
              </a:lnSpc>
            </a:pPr>
            <a:endParaRPr lang="en-US" sz="2999" b="1" u="sng">
              <a:solidFill>
                <a:srgbClr val="F49D2E"/>
              </a:solidFill>
              <a:latin typeface="Arial Bold"/>
              <a:ea typeface="Arial Bold"/>
              <a:cs typeface="Arial Bold"/>
              <a:sym typeface="Arial Bold"/>
              <a:hlinkClick r:id="rId7" tooltip="https://www.meerbomen.nu/hubhandleiding"/>
            </a:endParaRPr>
          </a:p>
          <a:p>
            <a:pPr marL="542922" lvl="1" indent="-271461" algn="l">
              <a:lnSpc>
                <a:spcPts val="3599"/>
              </a:lnSpc>
              <a:buFont typeface="Arial"/>
              <a:buChar char="•"/>
            </a:pPr>
            <a:r>
              <a:rPr lang="en-US" sz="2999">
                <a:solidFill>
                  <a:srgbClr val="001E2E"/>
                </a:solidFill>
                <a:latin typeface="Arial"/>
                <a:ea typeface="Arial"/>
                <a:cs typeface="Arial"/>
                <a:sym typeface="Arial"/>
              </a:rPr>
              <a:t>Planthandleiding: inclusief bomenvinder</a:t>
            </a:r>
          </a:p>
          <a:p>
            <a:pPr marL="542922" lvl="1" indent="-271461" algn="l">
              <a:lnSpc>
                <a:spcPts val="3599"/>
              </a:lnSpc>
            </a:pPr>
            <a:r>
              <a:rPr lang="en-US" sz="2999" b="1" u="sng">
                <a:solidFill>
                  <a:srgbClr val="F49D2E"/>
                </a:solidFill>
                <a:latin typeface="Arial Bold"/>
                <a:ea typeface="Arial Bold"/>
                <a:cs typeface="Arial Bold"/>
                <a:sym typeface="Arial Bold"/>
                <a:hlinkClick r:id="rId8" tooltip="https://www.meerbomen.nu/planthandleiding"/>
              </a:rPr>
              <a:t>meerbomen.nu/planthandleiding </a:t>
            </a:r>
          </a:p>
          <a:p>
            <a:pPr marL="542922" lvl="1" indent="-271461" algn="l">
              <a:lnSpc>
                <a:spcPts val="3599"/>
              </a:lnSpc>
            </a:pPr>
            <a:endParaRPr lang="en-US" sz="2999" b="1" u="sng">
              <a:solidFill>
                <a:srgbClr val="F49D2E"/>
              </a:solidFill>
              <a:latin typeface="Arial Bold"/>
              <a:ea typeface="Arial Bold"/>
              <a:cs typeface="Arial Bold"/>
              <a:sym typeface="Arial Bold"/>
              <a:hlinkClick r:id="rId8" tooltip="https://www.meerbomen.nu/planthandleiding"/>
            </a:endParaRPr>
          </a:p>
          <a:p>
            <a:pPr marL="542922" lvl="1" indent="-271461" algn="l">
              <a:lnSpc>
                <a:spcPts val="3599"/>
              </a:lnSpc>
              <a:buFont typeface="Arial"/>
              <a:buChar char="•"/>
            </a:pPr>
            <a:r>
              <a:rPr lang="en-US" sz="2999">
                <a:solidFill>
                  <a:srgbClr val="001E2E"/>
                </a:solidFill>
                <a:latin typeface="Arial"/>
                <a:ea typeface="Arial"/>
                <a:cs typeface="Arial"/>
                <a:sym typeface="Arial"/>
              </a:rPr>
              <a:t>Communicatietoolkit</a:t>
            </a:r>
          </a:p>
          <a:p>
            <a:pPr marL="542922" lvl="1" indent="-271461" algn="l">
              <a:lnSpc>
                <a:spcPts val="3599"/>
              </a:lnSpc>
            </a:pPr>
            <a:r>
              <a:rPr lang="en-US" sz="2999" b="1" u="sng">
                <a:solidFill>
                  <a:srgbClr val="F49D2E"/>
                </a:solidFill>
                <a:latin typeface="Arial Bold"/>
                <a:ea typeface="Arial Bold"/>
                <a:cs typeface="Arial Bold"/>
                <a:sym typeface="Arial Bold"/>
                <a:hlinkClick r:id="rId9" tooltip="http://www.meerbomen.nu/communicatietoolkit"/>
              </a:rPr>
              <a:t>meerbomen.nu/communicatietoolkit</a:t>
            </a:r>
          </a:p>
        </p:txBody>
      </p:sp>
      <p:grpSp>
        <p:nvGrpSpPr>
          <p:cNvPr id="8" name="Group 8"/>
          <p:cNvGrpSpPr>
            <a:grpSpLocks noChangeAspect="1"/>
          </p:cNvGrpSpPr>
          <p:nvPr/>
        </p:nvGrpSpPr>
        <p:grpSpPr>
          <a:xfrm>
            <a:off x="9381306" y="-83331"/>
            <a:ext cx="10637165" cy="10493163"/>
            <a:chOff x="0" y="0"/>
            <a:chExt cx="2434438" cy="2401481"/>
          </a:xfrm>
        </p:grpSpPr>
        <p:sp>
          <p:nvSpPr>
            <p:cNvPr id="9" name="Freeform 9"/>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10"/>
              <a:stretch>
                <a:fillRect l="-17138" r="-30827"/>
              </a:stretch>
            </a:blipFill>
          </p:spPr>
          <p:txBody>
            <a:bodyPr/>
            <a:lstStyle/>
            <a:p>
              <a:endParaRPr lang="nl-NL"/>
            </a:p>
          </p:txBody>
        </p:sp>
      </p:grpSp>
      <p:sp>
        <p:nvSpPr>
          <p:cNvPr id="10" name="Freeform 10"/>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11"/>
            <a:stretch>
              <a:fillRect/>
            </a:stretch>
          </a:blipFill>
        </p:spPr>
        <p:txBody>
          <a:bodyPr/>
          <a:lstStyle/>
          <a:p>
            <a:endParaRPr lang="nl-NL"/>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grpSp>
        <p:nvGrpSpPr>
          <p:cNvPr id="4" name="Group 4"/>
          <p:cNvGrpSpPr/>
          <p:nvPr/>
        </p:nvGrpSpPr>
        <p:grpSpPr>
          <a:xfrm>
            <a:off x="1196291" y="800101"/>
            <a:ext cx="8328709" cy="2073234"/>
            <a:chOff x="0" y="0"/>
            <a:chExt cx="12282310" cy="2764312"/>
          </a:xfrm>
        </p:grpSpPr>
        <p:sp>
          <p:nvSpPr>
            <p:cNvPr id="5" name="Freeform 5"/>
            <p:cNvSpPr/>
            <p:nvPr/>
          </p:nvSpPr>
          <p:spPr>
            <a:xfrm>
              <a:off x="0" y="0"/>
              <a:ext cx="12282310" cy="2764312"/>
            </a:xfrm>
            <a:custGeom>
              <a:avLst/>
              <a:gdLst/>
              <a:ahLst/>
              <a:cxnLst/>
              <a:rect l="l" t="t" r="r" b="b"/>
              <a:pathLst>
                <a:path w="12282310" h="2764312">
                  <a:moveTo>
                    <a:pt x="0" y="0"/>
                  </a:moveTo>
                  <a:lnTo>
                    <a:pt x="12282310" y="0"/>
                  </a:lnTo>
                  <a:lnTo>
                    <a:pt x="12282310" y="2764312"/>
                  </a:lnTo>
                  <a:lnTo>
                    <a:pt x="0" y="2764312"/>
                  </a:lnTo>
                  <a:close/>
                </a:path>
              </a:pathLst>
            </a:custGeom>
            <a:solidFill>
              <a:srgbClr val="000000">
                <a:alpha val="0"/>
              </a:srgbClr>
            </a:solidFill>
          </p:spPr>
          <p:txBody>
            <a:bodyPr/>
            <a:lstStyle/>
            <a:p>
              <a:endParaRPr lang="nl-NL"/>
            </a:p>
          </p:txBody>
        </p:sp>
        <p:sp>
          <p:nvSpPr>
            <p:cNvPr id="6" name="TextBox 6"/>
            <p:cNvSpPr txBox="1"/>
            <p:nvPr/>
          </p:nvSpPr>
          <p:spPr>
            <a:xfrm>
              <a:off x="0" y="-57150"/>
              <a:ext cx="12282310" cy="2821462"/>
            </a:xfrm>
            <a:prstGeom prst="rect">
              <a:avLst/>
            </a:prstGeom>
          </p:spPr>
          <p:txBody>
            <a:bodyPr lIns="0" tIns="0" rIns="0" bIns="0" rtlCol="0" anchor="ctr"/>
            <a:lstStyle/>
            <a:p>
              <a:pPr algn="l">
                <a:lnSpc>
                  <a:spcPts val="7128"/>
                </a:lnSpc>
              </a:pPr>
              <a:r>
                <a:rPr lang="en-US" sz="6600" dirty="0">
                  <a:solidFill>
                    <a:srgbClr val="F49D2E"/>
                  </a:solidFill>
                  <a:latin typeface="Impact"/>
                  <a:ea typeface="Impact"/>
                  <a:cs typeface="Impact"/>
                  <a:sym typeface="Impact"/>
                </a:rPr>
                <a:t>DANK VOOR UW AANDACHT</a:t>
              </a:r>
            </a:p>
          </p:txBody>
        </p:sp>
      </p:grpSp>
      <p:sp>
        <p:nvSpPr>
          <p:cNvPr id="7" name="TextBox 7"/>
          <p:cNvSpPr txBox="1"/>
          <p:nvPr/>
        </p:nvSpPr>
        <p:spPr>
          <a:xfrm>
            <a:off x="1287730" y="3133725"/>
            <a:ext cx="7669954" cy="1654299"/>
          </a:xfrm>
          <a:prstGeom prst="rect">
            <a:avLst/>
          </a:prstGeom>
        </p:spPr>
        <p:txBody>
          <a:bodyPr lIns="0" tIns="0" rIns="0" bIns="0" rtlCol="0" anchor="t">
            <a:spAutoFit/>
          </a:bodyPr>
          <a:lstStyle/>
          <a:p>
            <a:pPr algn="l">
              <a:lnSpc>
                <a:spcPts val="4320"/>
              </a:lnSpc>
            </a:pPr>
            <a:r>
              <a:rPr lang="en-US" sz="3600" dirty="0">
                <a:solidFill>
                  <a:srgbClr val="001E2E"/>
                </a:solidFill>
                <a:latin typeface="Arial"/>
                <a:ea typeface="Arial"/>
                <a:cs typeface="Arial"/>
                <a:sym typeface="Arial"/>
              </a:rPr>
              <a:t>Contact:</a:t>
            </a:r>
          </a:p>
          <a:p>
            <a:pPr algn="l">
              <a:lnSpc>
                <a:spcPts val="4320"/>
              </a:lnSpc>
            </a:pPr>
            <a:r>
              <a:rPr lang="en-US" sz="3600" dirty="0">
                <a:solidFill>
                  <a:srgbClr val="C1225E"/>
                </a:solidFill>
                <a:latin typeface="Arial"/>
                <a:ea typeface="Arial"/>
                <a:cs typeface="Arial"/>
                <a:sym typeface="Arial"/>
              </a:rPr>
              <a:t>NAAM XXXX</a:t>
            </a:r>
          </a:p>
          <a:p>
            <a:pPr algn="l">
              <a:lnSpc>
                <a:spcPts val="4320"/>
              </a:lnSpc>
            </a:pPr>
            <a:r>
              <a:rPr lang="en-US" sz="3600" dirty="0">
                <a:solidFill>
                  <a:srgbClr val="C1225E"/>
                </a:solidFill>
                <a:latin typeface="Arial"/>
                <a:ea typeface="Arial"/>
                <a:cs typeface="Arial"/>
                <a:sym typeface="Arial"/>
              </a:rPr>
              <a:t>Mail: ...............</a:t>
            </a:r>
            <a:r>
              <a:rPr lang="en-US" sz="3600" u="sng" dirty="0">
                <a:solidFill>
                  <a:srgbClr val="C1225E"/>
                </a:solidFill>
                <a:latin typeface="Arial"/>
                <a:ea typeface="Arial"/>
                <a:cs typeface="Arial"/>
                <a:sym typeface="Arial"/>
                <a:hlinkClick r:id="rId7" tooltip="mailto:zuidholland@meerbomen.nu"/>
              </a:rPr>
              <a:t>@meerbomen.nu</a:t>
            </a:r>
            <a:r>
              <a:rPr lang="en-US" sz="3600" u="sng" dirty="0">
                <a:solidFill>
                  <a:srgbClr val="C1225E"/>
                </a:solidFill>
                <a:latin typeface="Arial"/>
                <a:ea typeface="Arial"/>
                <a:cs typeface="Arial"/>
                <a:sym typeface="Arial"/>
              </a:rPr>
              <a:t>  </a:t>
            </a:r>
          </a:p>
        </p:txBody>
      </p:sp>
      <p:grpSp>
        <p:nvGrpSpPr>
          <p:cNvPr id="8" name="Group 8"/>
          <p:cNvGrpSpPr>
            <a:grpSpLocks noChangeAspect="1"/>
          </p:cNvGrpSpPr>
          <p:nvPr/>
        </p:nvGrpSpPr>
        <p:grpSpPr>
          <a:xfrm>
            <a:off x="8805285" y="-83331"/>
            <a:ext cx="10637165" cy="10493163"/>
            <a:chOff x="0" y="0"/>
            <a:chExt cx="2434438" cy="2401481"/>
          </a:xfrm>
        </p:grpSpPr>
        <p:sp>
          <p:nvSpPr>
            <p:cNvPr id="9" name="Freeform 9"/>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8"/>
              <a:stretch>
                <a:fillRect l="-10131" r="-37834"/>
              </a:stretch>
            </a:blipFill>
          </p:spPr>
          <p:txBody>
            <a:bodyPr/>
            <a:lstStyle/>
            <a:p>
              <a:endParaRPr lang="nl-NL"/>
            </a:p>
          </p:txBody>
        </p:sp>
      </p:grpSp>
      <p:sp>
        <p:nvSpPr>
          <p:cNvPr id="10" name="Freeform 10"/>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9"/>
            <a:stretch>
              <a:fillRect/>
            </a:stretch>
          </a:blipFill>
        </p:spPr>
        <p:txBody>
          <a:bodyPr/>
          <a:lstStyle/>
          <a:p>
            <a:endParaRPr lang="nl-NL"/>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1714500" y="800101"/>
            <a:ext cx="14495318" cy="1266480"/>
            <a:chOff x="0" y="0"/>
            <a:chExt cx="19327090" cy="1688640"/>
          </a:xfrm>
        </p:grpSpPr>
        <p:sp>
          <p:nvSpPr>
            <p:cNvPr id="4" name="Freeform 4"/>
            <p:cNvSpPr/>
            <p:nvPr/>
          </p:nvSpPr>
          <p:spPr>
            <a:xfrm>
              <a:off x="0" y="0"/>
              <a:ext cx="19327090" cy="1688640"/>
            </a:xfrm>
            <a:custGeom>
              <a:avLst/>
              <a:gdLst/>
              <a:ahLst/>
              <a:cxnLst/>
              <a:rect l="l" t="t" r="r" b="b"/>
              <a:pathLst>
                <a:path w="19327090" h="1688640">
                  <a:moveTo>
                    <a:pt x="0" y="0"/>
                  </a:moveTo>
                  <a:lnTo>
                    <a:pt x="19327090" y="0"/>
                  </a:lnTo>
                  <a:lnTo>
                    <a:pt x="19327090" y="1688640"/>
                  </a:lnTo>
                  <a:lnTo>
                    <a:pt x="0" y="1688640"/>
                  </a:lnTo>
                  <a:close/>
                </a:path>
              </a:pathLst>
            </a:custGeom>
            <a:solidFill>
              <a:srgbClr val="000000">
                <a:alpha val="0"/>
              </a:srgbClr>
            </a:solidFill>
          </p:spPr>
          <p:txBody>
            <a:bodyPr/>
            <a:lstStyle/>
            <a:p>
              <a:endParaRPr lang="nl-NL"/>
            </a:p>
          </p:txBody>
        </p:sp>
        <p:sp>
          <p:nvSpPr>
            <p:cNvPr id="5" name="TextBox 5"/>
            <p:cNvSpPr txBox="1"/>
            <p:nvPr/>
          </p:nvSpPr>
          <p:spPr>
            <a:xfrm>
              <a:off x="0" y="-57150"/>
              <a:ext cx="19327090" cy="1745790"/>
            </a:xfrm>
            <a:prstGeom prst="rect">
              <a:avLst/>
            </a:prstGeom>
          </p:spPr>
          <p:txBody>
            <a:bodyPr lIns="0" tIns="0" rIns="0" bIns="0" rtlCol="0" anchor="ctr"/>
            <a:lstStyle/>
            <a:p>
              <a:pPr algn="l">
                <a:lnSpc>
                  <a:spcPts val="7128"/>
                </a:lnSpc>
              </a:pPr>
              <a:r>
                <a:rPr lang="en-US" sz="6600">
                  <a:solidFill>
                    <a:srgbClr val="14B2A8"/>
                  </a:solidFill>
                  <a:latin typeface="Impact"/>
                  <a:ea typeface="Impact"/>
                  <a:cs typeface="Impact"/>
                  <a:sym typeface="Impact"/>
                </a:rPr>
                <a:t>WAT IS MEER BOMEN NU? </a:t>
              </a:r>
            </a:p>
          </p:txBody>
        </p:sp>
      </p:grpSp>
      <p:sp>
        <p:nvSpPr>
          <p:cNvPr id="6" name="Freeform 6"/>
          <p:cNvSpPr/>
          <p:nvPr/>
        </p:nvSpPr>
        <p:spPr>
          <a:xfrm>
            <a:off x="1404180" y="2991530"/>
            <a:ext cx="3471862" cy="1800225"/>
          </a:xfrm>
          <a:custGeom>
            <a:avLst/>
            <a:gdLst/>
            <a:ahLst/>
            <a:cxnLst/>
            <a:rect l="l" t="t" r="r" b="b"/>
            <a:pathLst>
              <a:path w="3471862" h="1800225">
                <a:moveTo>
                  <a:pt x="0" y="0"/>
                </a:moveTo>
                <a:lnTo>
                  <a:pt x="3471862" y="0"/>
                </a:lnTo>
                <a:lnTo>
                  <a:pt x="3471862" y="1800225"/>
                </a:lnTo>
                <a:lnTo>
                  <a:pt x="0" y="1800225"/>
                </a:lnTo>
                <a:lnTo>
                  <a:pt x="0" y="0"/>
                </a:lnTo>
                <a:close/>
              </a:path>
            </a:pathLst>
          </a:custGeom>
          <a:blipFill>
            <a:blip r:embed="rId5"/>
            <a:stretch>
              <a:fillRect l="-133" r="-133"/>
            </a:stretch>
          </a:blipFill>
        </p:spPr>
        <p:txBody>
          <a:bodyPr/>
          <a:lstStyle/>
          <a:p>
            <a:endParaRPr lang="nl-NL"/>
          </a:p>
        </p:txBody>
      </p:sp>
      <p:sp>
        <p:nvSpPr>
          <p:cNvPr id="7" name="Freeform 7"/>
          <p:cNvSpPr/>
          <p:nvPr/>
        </p:nvSpPr>
        <p:spPr>
          <a:xfrm>
            <a:off x="1392878" y="4775180"/>
            <a:ext cx="3671888" cy="1714500"/>
          </a:xfrm>
          <a:custGeom>
            <a:avLst/>
            <a:gdLst/>
            <a:ahLst/>
            <a:cxnLst/>
            <a:rect l="l" t="t" r="r" b="b"/>
            <a:pathLst>
              <a:path w="3671888" h="1714500">
                <a:moveTo>
                  <a:pt x="0" y="0"/>
                </a:moveTo>
                <a:lnTo>
                  <a:pt x="3671887" y="0"/>
                </a:lnTo>
                <a:lnTo>
                  <a:pt x="3671887" y="1714500"/>
                </a:lnTo>
                <a:lnTo>
                  <a:pt x="0" y="1714500"/>
                </a:lnTo>
                <a:lnTo>
                  <a:pt x="0" y="0"/>
                </a:lnTo>
                <a:close/>
              </a:path>
            </a:pathLst>
          </a:custGeom>
          <a:blipFill>
            <a:blip r:embed="rId6"/>
            <a:stretch>
              <a:fillRect l="-66" r="-66"/>
            </a:stretch>
          </a:blipFill>
        </p:spPr>
        <p:txBody>
          <a:bodyPr/>
          <a:lstStyle/>
          <a:p>
            <a:endParaRPr lang="nl-NL"/>
          </a:p>
        </p:txBody>
      </p:sp>
      <p:sp>
        <p:nvSpPr>
          <p:cNvPr id="8" name="Freeform 8" descr="Afbeelding met tekst  Automatisch gegenereerde beschrijving"/>
          <p:cNvSpPr/>
          <p:nvPr/>
        </p:nvSpPr>
        <p:spPr>
          <a:xfrm>
            <a:off x="1561342" y="6742043"/>
            <a:ext cx="3314700" cy="1614488"/>
          </a:xfrm>
          <a:custGeom>
            <a:avLst/>
            <a:gdLst/>
            <a:ahLst/>
            <a:cxnLst/>
            <a:rect l="l" t="t" r="r" b="b"/>
            <a:pathLst>
              <a:path w="3314700" h="1614488">
                <a:moveTo>
                  <a:pt x="0" y="0"/>
                </a:moveTo>
                <a:lnTo>
                  <a:pt x="3314700" y="0"/>
                </a:lnTo>
                <a:lnTo>
                  <a:pt x="3314700" y="1614487"/>
                </a:lnTo>
                <a:lnTo>
                  <a:pt x="0" y="1614487"/>
                </a:lnTo>
                <a:lnTo>
                  <a:pt x="0" y="0"/>
                </a:lnTo>
                <a:close/>
              </a:path>
            </a:pathLst>
          </a:custGeom>
          <a:blipFill>
            <a:blip r:embed="rId7"/>
            <a:stretch>
              <a:fillRect t="-98" b="-98"/>
            </a:stretch>
          </a:blipFill>
        </p:spPr>
        <p:txBody>
          <a:bodyPr/>
          <a:lstStyle/>
          <a:p>
            <a:endParaRPr lang="nl-NL"/>
          </a:p>
        </p:txBody>
      </p:sp>
      <p:sp>
        <p:nvSpPr>
          <p:cNvPr id="9" name="TextBox 9"/>
          <p:cNvSpPr txBox="1"/>
          <p:nvPr/>
        </p:nvSpPr>
        <p:spPr>
          <a:xfrm>
            <a:off x="5398313" y="3551415"/>
            <a:ext cx="4111447" cy="464016"/>
          </a:xfrm>
          <a:prstGeom prst="rect">
            <a:avLst/>
          </a:prstGeom>
        </p:spPr>
        <p:txBody>
          <a:bodyPr lIns="0" tIns="0" rIns="0" bIns="0" rtlCol="0" anchor="t">
            <a:spAutoFit/>
          </a:bodyPr>
          <a:lstStyle/>
          <a:p>
            <a:pPr algn="l">
              <a:lnSpc>
                <a:spcPts val="2879"/>
              </a:lnSpc>
            </a:pPr>
            <a:r>
              <a:rPr lang="en-US" sz="2400">
                <a:solidFill>
                  <a:srgbClr val="000000"/>
                </a:solidFill>
                <a:latin typeface="Arial"/>
                <a:ea typeface="Arial"/>
                <a:cs typeface="Arial"/>
                <a:sym typeface="Arial"/>
              </a:rPr>
              <a:t>Organisatie en communicatie</a:t>
            </a:r>
          </a:p>
        </p:txBody>
      </p:sp>
      <p:sp>
        <p:nvSpPr>
          <p:cNvPr id="10" name="TextBox 10"/>
          <p:cNvSpPr txBox="1"/>
          <p:nvPr/>
        </p:nvSpPr>
        <p:spPr>
          <a:xfrm>
            <a:off x="5398313" y="5353525"/>
            <a:ext cx="3741658" cy="464016"/>
          </a:xfrm>
          <a:prstGeom prst="rect">
            <a:avLst/>
          </a:prstGeom>
        </p:spPr>
        <p:txBody>
          <a:bodyPr lIns="0" tIns="0" rIns="0" bIns="0" rtlCol="0" anchor="t">
            <a:spAutoFit/>
          </a:bodyPr>
          <a:lstStyle/>
          <a:p>
            <a:pPr algn="l">
              <a:lnSpc>
                <a:spcPts val="2879"/>
              </a:lnSpc>
            </a:pPr>
            <a:r>
              <a:rPr lang="en-US" sz="2400">
                <a:solidFill>
                  <a:srgbClr val="000000"/>
                </a:solidFill>
                <a:latin typeface="Arial"/>
                <a:ea typeface="Arial"/>
                <a:cs typeface="Arial"/>
                <a:sym typeface="Arial"/>
              </a:rPr>
              <a:t>De bedenker en aanjager</a:t>
            </a:r>
          </a:p>
        </p:txBody>
      </p:sp>
      <p:sp>
        <p:nvSpPr>
          <p:cNvPr id="11" name="TextBox 11"/>
          <p:cNvSpPr txBox="1"/>
          <p:nvPr/>
        </p:nvSpPr>
        <p:spPr>
          <a:xfrm>
            <a:off x="5398313" y="6969630"/>
            <a:ext cx="3741658" cy="833347"/>
          </a:xfrm>
          <a:prstGeom prst="rect">
            <a:avLst/>
          </a:prstGeom>
        </p:spPr>
        <p:txBody>
          <a:bodyPr lIns="0" tIns="0" rIns="0" bIns="0" rtlCol="0" anchor="t">
            <a:spAutoFit/>
          </a:bodyPr>
          <a:lstStyle/>
          <a:p>
            <a:pPr algn="l">
              <a:lnSpc>
                <a:spcPts val="2879"/>
              </a:lnSpc>
            </a:pPr>
            <a:r>
              <a:rPr lang="en-US" sz="2400">
                <a:solidFill>
                  <a:srgbClr val="000000"/>
                </a:solidFill>
                <a:latin typeface="Arial"/>
                <a:ea typeface="Arial"/>
                <a:cs typeface="Arial"/>
                <a:sym typeface="Arial"/>
              </a:rPr>
              <a:t>300boeren met wens om biodiversiteit te verhogen</a:t>
            </a:r>
          </a:p>
        </p:txBody>
      </p:sp>
      <p:sp>
        <p:nvSpPr>
          <p:cNvPr id="12" name="TextBox 12"/>
          <p:cNvSpPr txBox="1"/>
          <p:nvPr/>
        </p:nvSpPr>
        <p:spPr>
          <a:xfrm>
            <a:off x="1805940" y="2307820"/>
            <a:ext cx="13215158" cy="519708"/>
          </a:xfrm>
          <a:prstGeom prst="rect">
            <a:avLst/>
          </a:prstGeom>
        </p:spPr>
        <p:txBody>
          <a:bodyPr lIns="0" tIns="0" rIns="0" bIns="0" rtlCol="0" anchor="t">
            <a:spAutoFit/>
          </a:bodyPr>
          <a:lstStyle/>
          <a:p>
            <a:pPr algn="l">
              <a:lnSpc>
                <a:spcPts val="3240"/>
              </a:lnSpc>
            </a:pPr>
            <a:r>
              <a:rPr lang="en-US" sz="2700">
                <a:solidFill>
                  <a:srgbClr val="14B2A8"/>
                </a:solidFill>
                <a:latin typeface="Impact"/>
                <a:ea typeface="Impact"/>
                <a:cs typeface="Impact"/>
                <a:sym typeface="Impact"/>
              </a:rPr>
              <a:t>MET 3 STICHTINGEN </a:t>
            </a:r>
            <a:r>
              <a:rPr lang="en-US" sz="2700">
                <a:solidFill>
                  <a:srgbClr val="F49D2E"/>
                </a:solidFill>
                <a:latin typeface="Impact"/>
                <a:ea typeface="Impact"/>
                <a:cs typeface="Impact"/>
                <a:sym typeface="Impact"/>
              </a:rPr>
              <a:t>DE HANDEN UIT DE MOUWEN</a:t>
            </a:r>
          </a:p>
        </p:txBody>
      </p:sp>
      <p:sp>
        <p:nvSpPr>
          <p:cNvPr id="13" name="Freeform 13"/>
          <p:cNvSpPr/>
          <p:nvPr/>
        </p:nvSpPr>
        <p:spPr>
          <a:xfrm>
            <a:off x="9231411" y="3041793"/>
            <a:ext cx="6648450" cy="6368115"/>
          </a:xfrm>
          <a:custGeom>
            <a:avLst/>
            <a:gdLst/>
            <a:ahLst/>
            <a:cxnLst/>
            <a:rect l="l" t="t" r="r" b="b"/>
            <a:pathLst>
              <a:path w="6648450" h="6368115">
                <a:moveTo>
                  <a:pt x="0" y="0"/>
                </a:moveTo>
                <a:lnTo>
                  <a:pt x="6648450" y="0"/>
                </a:lnTo>
                <a:lnTo>
                  <a:pt x="6648450" y="6368115"/>
                </a:lnTo>
                <a:lnTo>
                  <a:pt x="0" y="6368115"/>
                </a:lnTo>
                <a:lnTo>
                  <a:pt x="0" y="0"/>
                </a:lnTo>
                <a:close/>
              </a:path>
            </a:pathLst>
          </a:custGeom>
          <a:blipFill>
            <a:blip r:embed="rId8"/>
            <a:stretch>
              <a:fillRect r="-35"/>
            </a:stretch>
          </a:blipFill>
        </p:spPr>
        <p:txBody>
          <a:bodyPr/>
          <a:lstStyle/>
          <a:p>
            <a:endParaRPr lang="nl-NL"/>
          </a:p>
        </p:txBody>
      </p:sp>
      <p:sp>
        <p:nvSpPr>
          <p:cNvPr id="14" name="Freeform 14"/>
          <p:cNvSpPr/>
          <p:nvPr/>
        </p:nvSpPr>
        <p:spPr>
          <a:xfrm>
            <a:off x="13003578" y="362110"/>
            <a:ext cx="5114013" cy="3062016"/>
          </a:xfrm>
          <a:custGeom>
            <a:avLst/>
            <a:gdLst/>
            <a:ahLst/>
            <a:cxnLst/>
            <a:rect l="l" t="t" r="r" b="b"/>
            <a:pathLst>
              <a:path w="5114013" h="3062016">
                <a:moveTo>
                  <a:pt x="0" y="0"/>
                </a:moveTo>
                <a:lnTo>
                  <a:pt x="5114014" y="0"/>
                </a:lnTo>
                <a:lnTo>
                  <a:pt x="5114014" y="3062016"/>
                </a:lnTo>
                <a:lnTo>
                  <a:pt x="0" y="3062016"/>
                </a:lnTo>
                <a:lnTo>
                  <a:pt x="0" y="0"/>
                </a:lnTo>
                <a:close/>
              </a:path>
            </a:pathLst>
          </a:custGeom>
          <a:blipFill>
            <a:blip r:embed="rId9"/>
            <a:stretch>
              <a:fillRect/>
            </a:stretch>
          </a:blipFill>
        </p:spPr>
        <p:txBody>
          <a:bodyPr/>
          <a:lstStyle/>
          <a:p>
            <a:endParaRPr lang="nl-NL"/>
          </a:p>
        </p:txBody>
      </p:sp>
      <p:sp>
        <p:nvSpPr>
          <p:cNvPr id="15" name="TextBox 15"/>
          <p:cNvSpPr txBox="1"/>
          <p:nvPr/>
        </p:nvSpPr>
        <p:spPr>
          <a:xfrm>
            <a:off x="13680930" y="1137492"/>
            <a:ext cx="3965787" cy="1987510"/>
          </a:xfrm>
          <a:prstGeom prst="rect">
            <a:avLst/>
          </a:prstGeom>
        </p:spPr>
        <p:txBody>
          <a:bodyPr lIns="0" tIns="0" rIns="0" bIns="0" rtlCol="0" anchor="t">
            <a:spAutoFit/>
          </a:bodyPr>
          <a:lstStyle/>
          <a:p>
            <a:pPr algn="ctr">
              <a:lnSpc>
                <a:spcPts val="2879"/>
              </a:lnSpc>
            </a:pPr>
            <a:r>
              <a:rPr lang="en-US" sz="2400" b="1">
                <a:solidFill>
                  <a:srgbClr val="000000"/>
                </a:solidFill>
                <a:latin typeface="Arial Bold"/>
                <a:ea typeface="Arial Bold"/>
                <a:cs typeface="Arial Bold"/>
                <a:sym typeface="Arial Bold"/>
              </a:rPr>
              <a:t>Nederland op een </a:t>
            </a:r>
          </a:p>
          <a:p>
            <a:pPr algn="ctr">
              <a:lnSpc>
                <a:spcPts val="2879"/>
              </a:lnSpc>
            </a:pPr>
            <a:r>
              <a:rPr lang="en-US" sz="2400" b="1">
                <a:solidFill>
                  <a:srgbClr val="000000"/>
                </a:solidFill>
                <a:latin typeface="Arial Bold"/>
                <a:ea typeface="Arial Bold"/>
                <a:cs typeface="Arial Bold"/>
                <a:sym typeface="Arial Bold"/>
              </a:rPr>
              <a:t>leuke, snelle, sociale </a:t>
            </a:r>
          </a:p>
          <a:p>
            <a:pPr algn="ctr">
              <a:lnSpc>
                <a:spcPts val="2879"/>
              </a:lnSpc>
            </a:pPr>
            <a:r>
              <a:rPr lang="en-US" sz="2400" b="1">
                <a:solidFill>
                  <a:srgbClr val="000000"/>
                </a:solidFill>
                <a:latin typeface="Arial Bold"/>
                <a:ea typeface="Arial Bold"/>
                <a:cs typeface="Arial Bold"/>
                <a:sym typeface="Arial Bold"/>
              </a:rPr>
              <a:t>en goedkope manier vergroenen!</a:t>
            </a:r>
          </a:p>
          <a:p>
            <a:pPr algn="l">
              <a:lnSpc>
                <a:spcPts val="2879"/>
              </a:lnSpc>
            </a:pPr>
            <a:endParaRPr lang="en-US" sz="2400" b="1">
              <a:solidFill>
                <a:srgbClr val="000000"/>
              </a:solidFill>
              <a:latin typeface="Arial Bold"/>
              <a:ea typeface="Arial Bold"/>
              <a:cs typeface="Arial Bold"/>
              <a:sym typeface="Arial Bold"/>
            </a:endParaRPr>
          </a:p>
        </p:txBody>
      </p:sp>
      <p:sp>
        <p:nvSpPr>
          <p:cNvPr id="16" name="Freeform 16"/>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l-NL"/>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3" name="Group 3"/>
          <p:cNvGrpSpPr/>
          <p:nvPr/>
        </p:nvGrpSpPr>
        <p:grpSpPr>
          <a:xfrm>
            <a:off x="0" y="0"/>
            <a:ext cx="18288000" cy="5868516"/>
            <a:chOff x="0" y="0"/>
            <a:chExt cx="24384000" cy="7824688"/>
          </a:xfrm>
        </p:grpSpPr>
        <p:pic>
          <p:nvPicPr>
            <p:cNvPr id="4" name="Picture 4"/>
            <p:cNvPicPr>
              <a:picLocks noChangeAspect="1"/>
            </p:cNvPicPr>
            <p:nvPr/>
          </p:nvPicPr>
          <p:blipFill>
            <a:blip r:embed="rId5"/>
            <a:srcRect t="34465" b="8537"/>
            <a:stretch>
              <a:fillRect/>
            </a:stretch>
          </p:blipFill>
          <p:spPr>
            <a:xfrm>
              <a:off x="0" y="0"/>
              <a:ext cx="24384000" cy="7824688"/>
            </a:xfrm>
            <a:prstGeom prst="rect">
              <a:avLst/>
            </a:prstGeom>
          </p:spPr>
        </p:pic>
      </p:grpSp>
      <p:sp>
        <p:nvSpPr>
          <p:cNvPr id="5" name="Freeform 5"/>
          <p:cNvSpPr/>
          <p:nvPr/>
        </p:nvSpPr>
        <p:spPr>
          <a:xfrm>
            <a:off x="6916519" y="4372475"/>
            <a:ext cx="11390531" cy="4833910"/>
          </a:xfrm>
          <a:custGeom>
            <a:avLst/>
            <a:gdLst/>
            <a:ahLst/>
            <a:cxnLst/>
            <a:rect l="l" t="t" r="r" b="b"/>
            <a:pathLst>
              <a:path w="11390531" h="4833910">
                <a:moveTo>
                  <a:pt x="0" y="0"/>
                </a:moveTo>
                <a:lnTo>
                  <a:pt x="11390531" y="0"/>
                </a:lnTo>
                <a:lnTo>
                  <a:pt x="11390531" y="4833910"/>
                </a:lnTo>
                <a:lnTo>
                  <a:pt x="0" y="4833910"/>
                </a:lnTo>
                <a:lnTo>
                  <a:pt x="0" y="0"/>
                </a:lnTo>
                <a:close/>
              </a:path>
            </a:pathLst>
          </a:custGeom>
          <a:blipFill>
            <a:blip r:embed="rId6">
              <a:extLst>
                <a:ext uri="{96DAC541-7B7A-43D3-8B79-37D633B846F1}">
                  <asvg:svgBlip xmlns:asvg="http://schemas.microsoft.com/office/drawing/2016/SVG/main" r:embed="rId7"/>
                </a:ext>
              </a:extLst>
            </a:blip>
            <a:stretch>
              <a:fillRect t="-102923" r="-1168"/>
            </a:stretch>
          </a:blipFill>
        </p:spPr>
        <p:txBody>
          <a:bodyPr/>
          <a:lstStyle/>
          <a:p>
            <a:endParaRPr lang="nl-NL"/>
          </a:p>
        </p:txBody>
      </p:sp>
      <p:sp>
        <p:nvSpPr>
          <p:cNvPr id="6" name="TextBox 6"/>
          <p:cNvSpPr txBox="1"/>
          <p:nvPr/>
        </p:nvSpPr>
        <p:spPr>
          <a:xfrm rot="60000">
            <a:off x="7532096" y="4454512"/>
            <a:ext cx="6449731" cy="613393"/>
          </a:xfrm>
          <a:prstGeom prst="rect">
            <a:avLst/>
          </a:prstGeom>
        </p:spPr>
        <p:txBody>
          <a:bodyPr lIns="0" tIns="0" rIns="0" bIns="0" rtlCol="0" anchor="t">
            <a:spAutoFit/>
          </a:bodyPr>
          <a:lstStyle/>
          <a:p>
            <a:pPr algn="l">
              <a:lnSpc>
                <a:spcPts val="5089"/>
              </a:lnSpc>
            </a:pPr>
            <a:r>
              <a:rPr lang="en-US" sz="3635" b="1">
                <a:solidFill>
                  <a:srgbClr val="231F20"/>
                </a:solidFill>
                <a:latin typeface="TT Chocolates Bold"/>
                <a:ea typeface="TT Chocolates Bold"/>
                <a:cs typeface="TT Chocolates Bold"/>
                <a:sym typeface="TT Chocolates Bold"/>
              </a:rPr>
              <a:t>De campagne heeft drie doelen</a:t>
            </a:r>
          </a:p>
        </p:txBody>
      </p:sp>
      <p:sp>
        <p:nvSpPr>
          <p:cNvPr id="7" name="TextBox 7"/>
          <p:cNvSpPr txBox="1"/>
          <p:nvPr/>
        </p:nvSpPr>
        <p:spPr>
          <a:xfrm rot="60000">
            <a:off x="7625511" y="7395856"/>
            <a:ext cx="2485033" cy="739713"/>
          </a:xfrm>
          <a:prstGeom prst="rect">
            <a:avLst/>
          </a:prstGeom>
        </p:spPr>
        <p:txBody>
          <a:bodyPr lIns="0" tIns="0" rIns="0" bIns="0" rtlCol="0" anchor="t">
            <a:spAutoFit/>
          </a:bodyPr>
          <a:lstStyle/>
          <a:p>
            <a:pPr algn="ctr">
              <a:lnSpc>
                <a:spcPts val="2907"/>
              </a:lnSpc>
            </a:pPr>
            <a:r>
              <a:rPr lang="en-US" sz="2181" b="1" spc="6">
                <a:solidFill>
                  <a:srgbClr val="FFFFFF"/>
                </a:solidFill>
                <a:latin typeface="TT Chocolates Bold"/>
                <a:ea typeface="TT Chocolates Bold"/>
                <a:cs typeface="TT Chocolates Bold"/>
                <a:sym typeface="TT Chocolates Bold"/>
              </a:rPr>
              <a:t>Klimaatverandering tegenhouden </a:t>
            </a:r>
          </a:p>
        </p:txBody>
      </p:sp>
      <p:sp>
        <p:nvSpPr>
          <p:cNvPr id="8" name="TextBox 8"/>
          <p:cNvSpPr txBox="1"/>
          <p:nvPr/>
        </p:nvSpPr>
        <p:spPr>
          <a:xfrm rot="60000">
            <a:off x="11633551" y="7459228"/>
            <a:ext cx="1713409" cy="370488"/>
          </a:xfrm>
          <a:prstGeom prst="rect">
            <a:avLst/>
          </a:prstGeom>
        </p:spPr>
        <p:txBody>
          <a:bodyPr lIns="0" tIns="0" rIns="0" bIns="0" rtlCol="0" anchor="t">
            <a:spAutoFit/>
          </a:bodyPr>
          <a:lstStyle/>
          <a:p>
            <a:pPr algn="l">
              <a:lnSpc>
                <a:spcPts val="2907"/>
              </a:lnSpc>
            </a:pPr>
            <a:r>
              <a:rPr lang="en-US" sz="2181" b="1" spc="2">
                <a:solidFill>
                  <a:srgbClr val="FFFFFF"/>
                </a:solidFill>
                <a:latin typeface="TT Chocolates Bold"/>
                <a:ea typeface="TT Chocolates Bold"/>
                <a:cs typeface="TT Chocolates Bold"/>
                <a:sym typeface="TT Chocolates Bold"/>
              </a:rPr>
              <a:t>Biodiversiteit </a:t>
            </a:r>
          </a:p>
        </p:txBody>
      </p:sp>
      <p:sp>
        <p:nvSpPr>
          <p:cNvPr id="9" name="TextBox 9"/>
          <p:cNvSpPr txBox="1"/>
          <p:nvPr/>
        </p:nvSpPr>
        <p:spPr>
          <a:xfrm rot="60000">
            <a:off x="11884768" y="7828453"/>
            <a:ext cx="1138979" cy="370488"/>
          </a:xfrm>
          <a:prstGeom prst="rect">
            <a:avLst/>
          </a:prstGeom>
        </p:spPr>
        <p:txBody>
          <a:bodyPr lIns="0" tIns="0" rIns="0" bIns="0" rtlCol="0" anchor="t">
            <a:spAutoFit/>
          </a:bodyPr>
          <a:lstStyle/>
          <a:p>
            <a:pPr algn="l">
              <a:lnSpc>
                <a:spcPts val="2907"/>
              </a:lnSpc>
            </a:pPr>
            <a:r>
              <a:rPr lang="en-US" sz="2181" b="1">
                <a:solidFill>
                  <a:srgbClr val="FFFFFF"/>
                </a:solidFill>
                <a:latin typeface="TT Chocolates Bold"/>
                <a:ea typeface="TT Chocolates Bold"/>
                <a:cs typeface="TT Chocolates Bold"/>
                <a:sym typeface="TT Chocolates Bold"/>
              </a:rPr>
              <a:t>verhogen</a:t>
            </a:r>
          </a:p>
        </p:txBody>
      </p:sp>
      <p:sp>
        <p:nvSpPr>
          <p:cNvPr id="10" name="TextBox 10"/>
          <p:cNvSpPr txBox="1"/>
          <p:nvPr/>
        </p:nvSpPr>
        <p:spPr>
          <a:xfrm rot="60000">
            <a:off x="14615163" y="7521456"/>
            <a:ext cx="2899812" cy="739713"/>
          </a:xfrm>
          <a:prstGeom prst="rect">
            <a:avLst/>
          </a:prstGeom>
        </p:spPr>
        <p:txBody>
          <a:bodyPr lIns="0" tIns="0" rIns="0" bIns="0" rtlCol="0" anchor="t">
            <a:spAutoFit/>
          </a:bodyPr>
          <a:lstStyle/>
          <a:p>
            <a:pPr algn="just">
              <a:lnSpc>
                <a:spcPts val="2907"/>
              </a:lnSpc>
            </a:pPr>
            <a:r>
              <a:rPr lang="en-US" sz="2181" b="1" spc="10">
                <a:solidFill>
                  <a:srgbClr val="FFFFFF"/>
                </a:solidFill>
                <a:latin typeface="TT Chocolates Bold"/>
                <a:ea typeface="TT Chocolates Bold"/>
                <a:cs typeface="TT Chocolates Bold"/>
                <a:sym typeface="TT Chocolates Bold"/>
              </a:rPr>
              <a:t>Handelingsperspectief geven aan mensen met </a:t>
            </a:r>
          </a:p>
        </p:txBody>
      </p:sp>
      <p:sp>
        <p:nvSpPr>
          <p:cNvPr id="11" name="TextBox 11"/>
          <p:cNvSpPr txBox="1"/>
          <p:nvPr/>
        </p:nvSpPr>
        <p:spPr>
          <a:xfrm rot="60000">
            <a:off x="15140891" y="8259905"/>
            <a:ext cx="1764477" cy="370488"/>
          </a:xfrm>
          <a:prstGeom prst="rect">
            <a:avLst/>
          </a:prstGeom>
        </p:spPr>
        <p:txBody>
          <a:bodyPr lIns="0" tIns="0" rIns="0" bIns="0" rtlCol="0" anchor="t">
            <a:spAutoFit/>
          </a:bodyPr>
          <a:lstStyle/>
          <a:p>
            <a:pPr algn="l">
              <a:lnSpc>
                <a:spcPts val="2907"/>
              </a:lnSpc>
            </a:pPr>
            <a:r>
              <a:rPr lang="en-US" sz="2181" b="1" spc="6">
                <a:solidFill>
                  <a:srgbClr val="FFFFFF"/>
                </a:solidFill>
                <a:latin typeface="TT Chocolates Bold"/>
                <a:ea typeface="TT Chocolates Bold"/>
                <a:cs typeface="TT Chocolates Bold"/>
                <a:sym typeface="TT Chocolates Bold"/>
              </a:rPr>
              <a:t>klimaatzorgen</a:t>
            </a:r>
          </a:p>
        </p:txBody>
      </p:sp>
      <p:sp>
        <p:nvSpPr>
          <p:cNvPr id="12" name="Freeform 12"/>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NL"/>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t="-56" b="-56"/>
            </a:stretch>
          </a:blipFill>
        </p:spPr>
        <p:txBody>
          <a:bodyPr/>
          <a:lstStyle/>
          <a:p>
            <a:endParaRPr lang="nl-NL"/>
          </a:p>
        </p:txBody>
      </p:sp>
      <p:grpSp>
        <p:nvGrpSpPr>
          <p:cNvPr id="3" name="Group 3"/>
          <p:cNvGrpSpPr/>
          <p:nvPr/>
        </p:nvGrpSpPr>
        <p:grpSpPr>
          <a:xfrm>
            <a:off x="829986" y="269189"/>
            <a:ext cx="7220185" cy="2073234"/>
            <a:chOff x="0" y="0"/>
            <a:chExt cx="9626914" cy="2764312"/>
          </a:xfrm>
        </p:grpSpPr>
        <p:sp>
          <p:nvSpPr>
            <p:cNvPr id="4" name="Freeform 4"/>
            <p:cNvSpPr/>
            <p:nvPr/>
          </p:nvSpPr>
          <p:spPr>
            <a:xfrm>
              <a:off x="0" y="0"/>
              <a:ext cx="9626914" cy="2764312"/>
            </a:xfrm>
            <a:custGeom>
              <a:avLst/>
              <a:gdLst/>
              <a:ahLst/>
              <a:cxnLst/>
              <a:rect l="l" t="t" r="r" b="b"/>
              <a:pathLst>
                <a:path w="9626914" h="2764312">
                  <a:moveTo>
                    <a:pt x="0" y="0"/>
                  </a:moveTo>
                  <a:lnTo>
                    <a:pt x="9626914" y="0"/>
                  </a:lnTo>
                  <a:lnTo>
                    <a:pt x="9626914" y="2764312"/>
                  </a:lnTo>
                  <a:lnTo>
                    <a:pt x="0" y="2764312"/>
                  </a:lnTo>
                  <a:close/>
                </a:path>
              </a:pathLst>
            </a:custGeom>
            <a:solidFill>
              <a:srgbClr val="000000">
                <a:alpha val="0"/>
              </a:srgbClr>
            </a:solidFill>
          </p:spPr>
          <p:txBody>
            <a:bodyPr/>
            <a:lstStyle/>
            <a:p>
              <a:endParaRPr lang="nl-NL"/>
            </a:p>
          </p:txBody>
        </p:sp>
        <p:sp>
          <p:nvSpPr>
            <p:cNvPr id="5" name="TextBox 5"/>
            <p:cNvSpPr txBox="1"/>
            <p:nvPr/>
          </p:nvSpPr>
          <p:spPr>
            <a:xfrm>
              <a:off x="0" y="-57150"/>
              <a:ext cx="9626914" cy="2821462"/>
            </a:xfrm>
            <a:prstGeom prst="rect">
              <a:avLst/>
            </a:prstGeom>
          </p:spPr>
          <p:txBody>
            <a:bodyPr lIns="0" tIns="0" rIns="0" bIns="0" rtlCol="0" anchor="ctr"/>
            <a:lstStyle/>
            <a:p>
              <a:pPr algn="l">
                <a:lnSpc>
                  <a:spcPts val="7128"/>
                </a:lnSpc>
              </a:pPr>
              <a:r>
                <a:rPr lang="en-US" sz="6600">
                  <a:solidFill>
                    <a:srgbClr val="F49D2E"/>
                  </a:solidFill>
                  <a:latin typeface="Impact"/>
                  <a:ea typeface="Impact"/>
                  <a:cs typeface="Impact"/>
                  <a:sym typeface="Impact"/>
                </a:rPr>
                <a:t>DE METHODE</a:t>
              </a:r>
            </a:p>
          </p:txBody>
        </p:sp>
      </p:grpSp>
      <p:sp>
        <p:nvSpPr>
          <p:cNvPr id="6" name="TextBox 6"/>
          <p:cNvSpPr txBox="1"/>
          <p:nvPr/>
        </p:nvSpPr>
        <p:spPr>
          <a:xfrm>
            <a:off x="1063440" y="2533504"/>
            <a:ext cx="12307394" cy="5381625"/>
          </a:xfrm>
          <a:prstGeom prst="rect">
            <a:avLst/>
          </a:prstGeom>
        </p:spPr>
        <p:txBody>
          <a:bodyPr lIns="0" tIns="0" rIns="0" bIns="0" rtlCol="0" anchor="t">
            <a:spAutoFit/>
          </a:bodyPr>
          <a:lstStyle/>
          <a:p>
            <a:pPr marL="542925" lvl="1" indent="-271462" algn="l">
              <a:lnSpc>
                <a:spcPts val="4200"/>
              </a:lnSpc>
              <a:buFont typeface="Arial"/>
              <a:buChar char="•"/>
            </a:pPr>
            <a:r>
              <a:rPr lang="en-US" sz="3000">
                <a:solidFill>
                  <a:srgbClr val="000000"/>
                </a:solidFill>
                <a:latin typeface="Arial"/>
                <a:ea typeface="Arial"/>
                <a:cs typeface="Arial"/>
                <a:sym typeface="Arial"/>
              </a:rPr>
              <a:t>Door natuurlijke en beleidsmatige redenen overleven de meeste </a:t>
            </a:r>
            <a:r>
              <a:rPr lang="en-US" sz="3000">
                <a:solidFill>
                  <a:srgbClr val="231F20"/>
                </a:solidFill>
                <a:latin typeface="Arial"/>
                <a:ea typeface="Arial"/>
                <a:cs typeface="Arial"/>
                <a:sym typeface="Arial"/>
              </a:rPr>
              <a:t>zaailingen die jaarlijks opkomen niet</a:t>
            </a:r>
          </a:p>
          <a:p>
            <a:pPr marL="542925" lvl="1" indent="-271462" algn="l">
              <a:lnSpc>
                <a:spcPts val="4200"/>
              </a:lnSpc>
              <a:buFont typeface="Arial"/>
              <a:buChar char="•"/>
            </a:pPr>
            <a:r>
              <a:rPr lang="en-US" sz="3000">
                <a:solidFill>
                  <a:srgbClr val="231F20"/>
                </a:solidFill>
                <a:latin typeface="Arial"/>
                <a:ea typeface="Arial"/>
                <a:cs typeface="Arial"/>
                <a:sym typeface="Arial"/>
              </a:rPr>
              <a:t>We scheppen alleen de ongewenste zaailingen of de zaailingen met geen tot weinig overlevingskans uit</a:t>
            </a:r>
          </a:p>
          <a:p>
            <a:pPr marL="542925" lvl="1" indent="-271462" algn="l">
              <a:lnSpc>
                <a:spcPts val="4200"/>
              </a:lnSpc>
              <a:buFont typeface="Arial"/>
              <a:buChar char="•"/>
            </a:pPr>
            <a:r>
              <a:rPr lang="en-US" sz="3000">
                <a:solidFill>
                  <a:srgbClr val="231F20"/>
                </a:solidFill>
                <a:latin typeface="Arial"/>
                <a:ea typeface="Arial"/>
                <a:cs typeface="Arial"/>
                <a:sym typeface="Arial"/>
              </a:rPr>
              <a:t>Van november tot maart scheppen wij met heel veel vrijwilligers de zaailing</a:t>
            </a:r>
            <a:r>
              <a:rPr lang="en-US" sz="3000">
                <a:solidFill>
                  <a:srgbClr val="000000"/>
                </a:solidFill>
                <a:latin typeface="Arial"/>
                <a:ea typeface="Arial"/>
                <a:cs typeface="Arial"/>
                <a:sym typeface="Arial"/>
              </a:rPr>
              <a:t>en uit om deze te verplanten of gratis uit te delen</a:t>
            </a:r>
          </a:p>
          <a:p>
            <a:pPr marL="542925" lvl="1" indent="-271462" algn="l">
              <a:lnSpc>
                <a:spcPts val="4200"/>
              </a:lnSpc>
              <a:buFont typeface="Arial"/>
              <a:buChar char="•"/>
            </a:pPr>
            <a:r>
              <a:rPr lang="en-US" sz="3000">
                <a:solidFill>
                  <a:srgbClr val="231F20"/>
                </a:solidFill>
                <a:latin typeface="Arial"/>
                <a:ea typeface="Arial"/>
                <a:cs typeface="Arial"/>
                <a:sym typeface="Arial"/>
              </a:rPr>
              <a:t>Wij verplanten de zaailingen bij locaties die ruimte hebben om te planten zodat de zaailing kan uitgroeien tot volwassen exemplaar</a:t>
            </a:r>
          </a:p>
          <a:p>
            <a:pPr marL="542925" lvl="1" indent="-271462" algn="l">
              <a:lnSpc>
                <a:spcPts val="4200"/>
              </a:lnSpc>
              <a:buFont typeface="Arial"/>
              <a:buChar char="•"/>
            </a:pPr>
            <a:r>
              <a:rPr lang="en-US" sz="3000">
                <a:solidFill>
                  <a:srgbClr val="231F20"/>
                </a:solidFill>
                <a:latin typeface="Arial"/>
                <a:ea typeface="Arial"/>
                <a:cs typeface="Arial"/>
                <a:sym typeface="Arial"/>
              </a:rPr>
              <a:t>Door samen te kijken hoe we elkaar kunnen helpen maken we een win-win</a:t>
            </a:r>
          </a:p>
        </p:txBody>
      </p:sp>
      <p:sp>
        <p:nvSpPr>
          <p:cNvPr id="7" name="Freeform 7"/>
          <p:cNvSpPr/>
          <p:nvPr/>
        </p:nvSpPr>
        <p:spPr>
          <a:xfrm>
            <a:off x="13572229" y="362110"/>
            <a:ext cx="4545363" cy="2721536"/>
          </a:xfrm>
          <a:custGeom>
            <a:avLst/>
            <a:gdLst/>
            <a:ahLst/>
            <a:cxnLst/>
            <a:rect l="l" t="t" r="r" b="b"/>
            <a:pathLst>
              <a:path w="4545363" h="2721536">
                <a:moveTo>
                  <a:pt x="0" y="0"/>
                </a:moveTo>
                <a:lnTo>
                  <a:pt x="4545363" y="0"/>
                </a:lnTo>
                <a:lnTo>
                  <a:pt x="4545363" y="2721537"/>
                </a:lnTo>
                <a:lnTo>
                  <a:pt x="0" y="2721537"/>
                </a:lnTo>
                <a:lnTo>
                  <a:pt x="0" y="0"/>
                </a:lnTo>
                <a:close/>
              </a:path>
            </a:pathLst>
          </a:custGeom>
          <a:blipFill>
            <a:blip r:embed="rId4"/>
            <a:stretch>
              <a:fillRect/>
            </a:stretch>
          </a:blipFill>
        </p:spPr>
        <p:txBody>
          <a:bodyPr/>
          <a:lstStyle/>
          <a:p>
            <a:endParaRPr lang="nl-NL"/>
          </a:p>
        </p:txBody>
      </p:sp>
      <p:sp>
        <p:nvSpPr>
          <p:cNvPr id="8" name="TextBox 8"/>
          <p:cNvSpPr txBox="1"/>
          <p:nvPr/>
        </p:nvSpPr>
        <p:spPr>
          <a:xfrm>
            <a:off x="14175091" y="1186639"/>
            <a:ext cx="3339639" cy="1202681"/>
          </a:xfrm>
          <a:prstGeom prst="rect">
            <a:avLst/>
          </a:prstGeom>
        </p:spPr>
        <p:txBody>
          <a:bodyPr lIns="0" tIns="0" rIns="0" bIns="0" rtlCol="0" anchor="t">
            <a:spAutoFit/>
          </a:bodyPr>
          <a:lstStyle/>
          <a:p>
            <a:pPr algn="ctr">
              <a:lnSpc>
                <a:spcPts val="2879"/>
              </a:lnSpc>
            </a:pPr>
            <a:r>
              <a:rPr lang="en-US" sz="2400" b="1">
                <a:solidFill>
                  <a:srgbClr val="000000"/>
                </a:solidFill>
                <a:latin typeface="Arial Bold"/>
                <a:ea typeface="Arial Bold"/>
                <a:cs typeface="Arial Bold"/>
                <a:sym typeface="Arial Bold"/>
              </a:rPr>
              <a:t>Onze droom: </a:t>
            </a:r>
          </a:p>
          <a:p>
            <a:pPr algn="ctr">
              <a:lnSpc>
                <a:spcPts val="2879"/>
              </a:lnSpc>
            </a:pPr>
            <a:r>
              <a:rPr lang="en-US" sz="2400" b="1">
                <a:solidFill>
                  <a:srgbClr val="000000"/>
                </a:solidFill>
                <a:latin typeface="Arial Bold"/>
                <a:ea typeface="Arial Bold"/>
                <a:cs typeface="Arial Bold"/>
                <a:sym typeface="Arial Bold"/>
              </a:rPr>
              <a:t>Circulair Groenbeheer is de norm</a:t>
            </a:r>
          </a:p>
        </p:txBody>
      </p:sp>
      <p:sp>
        <p:nvSpPr>
          <p:cNvPr id="9" name="Freeform 9"/>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699" y="189569"/>
            <a:ext cx="16802101" cy="9830731"/>
          </a:xfrm>
          <a:custGeom>
            <a:avLst/>
            <a:gdLst/>
            <a:ahLst/>
            <a:cxnLst/>
            <a:rect l="l" t="t" r="r" b="b"/>
            <a:pathLst>
              <a:path w="18193988" h="11030105">
                <a:moveTo>
                  <a:pt x="0" y="0"/>
                </a:moveTo>
                <a:lnTo>
                  <a:pt x="18193987" y="0"/>
                </a:lnTo>
                <a:lnTo>
                  <a:pt x="18193987" y="11030105"/>
                </a:lnTo>
                <a:lnTo>
                  <a:pt x="0" y="11030105"/>
                </a:lnTo>
                <a:lnTo>
                  <a:pt x="0" y="0"/>
                </a:lnTo>
                <a:close/>
              </a:path>
            </a:pathLst>
          </a:custGeom>
          <a:blipFill>
            <a:blip r:embed="rId2"/>
            <a:stretch>
              <a:fillRect/>
            </a:stretch>
          </a:blipFill>
        </p:spPr>
        <p:txBody>
          <a:bodyPr/>
          <a:lstStyle/>
          <a:p>
            <a:endParaRPr lang="nl-NL"/>
          </a:p>
        </p:txBody>
      </p:sp>
      <p:sp>
        <p:nvSpPr>
          <p:cNvPr id="3" name="Freeform 3"/>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4" name="Freeform 4" descr="Afbeelding met schermopname, groen, Rechthoek  Automatisch gegenereerde beschrijving"/>
          <p:cNvSpPr/>
          <p:nvPr/>
        </p:nvSpPr>
        <p:spPr>
          <a:xfrm>
            <a:off x="0" y="0"/>
            <a:ext cx="5463446" cy="2242970"/>
          </a:xfrm>
          <a:custGeom>
            <a:avLst/>
            <a:gdLst/>
            <a:ahLst/>
            <a:cxnLst/>
            <a:rect l="l" t="t" r="r" b="b"/>
            <a:pathLst>
              <a:path w="10198250" h="2297834">
                <a:moveTo>
                  <a:pt x="0" y="0"/>
                </a:moveTo>
                <a:lnTo>
                  <a:pt x="10198249" y="0"/>
                </a:lnTo>
                <a:lnTo>
                  <a:pt x="10198249" y="2297834"/>
                </a:lnTo>
                <a:lnTo>
                  <a:pt x="0" y="2297834"/>
                </a:lnTo>
                <a:lnTo>
                  <a:pt x="0" y="0"/>
                </a:lnTo>
                <a:close/>
              </a:path>
            </a:pathLst>
          </a:custGeom>
          <a:blipFill>
            <a:blip r:embed="rId5"/>
            <a:stretch>
              <a:fillRect l="-6744" t="-79730" b="-7096"/>
            </a:stretch>
          </a:blipFill>
        </p:spPr>
        <p:txBody>
          <a:bodyPr/>
          <a:lstStyle/>
          <a:p>
            <a:endParaRPr lang="nl-NL"/>
          </a:p>
        </p:txBody>
      </p:sp>
      <p:sp>
        <p:nvSpPr>
          <p:cNvPr id="5" name="Freeform 5"/>
          <p:cNvSpPr/>
          <p:nvPr/>
        </p:nvSpPr>
        <p:spPr>
          <a:xfrm>
            <a:off x="1606092" y="1259548"/>
            <a:ext cx="15653208" cy="7767905"/>
          </a:xfrm>
          <a:custGeom>
            <a:avLst/>
            <a:gdLst/>
            <a:ahLst/>
            <a:cxnLst/>
            <a:rect l="l" t="t" r="r" b="b"/>
            <a:pathLst>
              <a:path w="15653208" h="7767905">
                <a:moveTo>
                  <a:pt x="0" y="0"/>
                </a:moveTo>
                <a:lnTo>
                  <a:pt x="15653208" y="0"/>
                </a:lnTo>
                <a:lnTo>
                  <a:pt x="15653208" y="7767904"/>
                </a:lnTo>
                <a:lnTo>
                  <a:pt x="0" y="7767904"/>
                </a:lnTo>
                <a:lnTo>
                  <a:pt x="0" y="0"/>
                </a:lnTo>
                <a:close/>
              </a:path>
            </a:pathLst>
          </a:custGeom>
          <a:blipFill>
            <a:blip r:embed="rId6"/>
            <a:stretch>
              <a:fillRect/>
            </a:stretch>
          </a:blipFill>
        </p:spPr>
        <p:txBody>
          <a:bodyPr/>
          <a:lstStyle/>
          <a:p>
            <a:endParaRPr lang="nl-NL"/>
          </a:p>
        </p:txBody>
      </p:sp>
      <p:sp>
        <p:nvSpPr>
          <p:cNvPr id="6" name="TextBox 6"/>
          <p:cNvSpPr txBox="1"/>
          <p:nvPr/>
        </p:nvSpPr>
        <p:spPr>
          <a:xfrm>
            <a:off x="769838" y="429342"/>
            <a:ext cx="4416013" cy="1196072"/>
          </a:xfrm>
          <a:prstGeom prst="rect">
            <a:avLst/>
          </a:prstGeom>
        </p:spPr>
        <p:txBody>
          <a:bodyPr lIns="0" tIns="0" rIns="0" bIns="0" rtlCol="0" anchor="t">
            <a:spAutoFit/>
          </a:bodyPr>
          <a:lstStyle/>
          <a:p>
            <a:pPr algn="l">
              <a:lnSpc>
                <a:spcPts val="7920"/>
              </a:lnSpc>
            </a:pPr>
            <a:r>
              <a:rPr lang="en-US" sz="6600">
                <a:solidFill>
                  <a:srgbClr val="FFFFFF"/>
                </a:solidFill>
                <a:latin typeface="Impact"/>
                <a:ea typeface="Impact"/>
                <a:cs typeface="Impact"/>
                <a:sym typeface="Impact"/>
              </a:rPr>
              <a:t>DE METHODE</a:t>
            </a:r>
          </a:p>
        </p:txBody>
      </p:sp>
      <p:sp>
        <p:nvSpPr>
          <p:cNvPr id="7" name="Freeform 7"/>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grpSp>
        <p:nvGrpSpPr>
          <p:cNvPr id="4" name="Group 4"/>
          <p:cNvGrpSpPr/>
          <p:nvPr/>
        </p:nvGrpSpPr>
        <p:grpSpPr>
          <a:xfrm>
            <a:off x="972000" y="904785"/>
            <a:ext cx="14859000" cy="1067623"/>
            <a:chOff x="0" y="0"/>
            <a:chExt cx="19812000" cy="1423497"/>
          </a:xfrm>
        </p:grpSpPr>
        <p:sp>
          <p:nvSpPr>
            <p:cNvPr id="5" name="Freeform 5"/>
            <p:cNvSpPr/>
            <p:nvPr/>
          </p:nvSpPr>
          <p:spPr>
            <a:xfrm>
              <a:off x="0" y="0"/>
              <a:ext cx="19812000" cy="1423497"/>
            </a:xfrm>
            <a:custGeom>
              <a:avLst/>
              <a:gdLst/>
              <a:ahLst/>
              <a:cxnLst/>
              <a:rect l="l" t="t" r="r" b="b"/>
              <a:pathLst>
                <a:path w="19812000" h="1423497">
                  <a:moveTo>
                    <a:pt x="0" y="0"/>
                  </a:moveTo>
                  <a:lnTo>
                    <a:pt x="19812000" y="0"/>
                  </a:lnTo>
                  <a:lnTo>
                    <a:pt x="19812000" y="1423497"/>
                  </a:lnTo>
                  <a:lnTo>
                    <a:pt x="0" y="1423497"/>
                  </a:lnTo>
                  <a:close/>
                </a:path>
              </a:pathLst>
            </a:custGeom>
            <a:solidFill>
              <a:srgbClr val="000000">
                <a:alpha val="0"/>
              </a:srgbClr>
            </a:solidFill>
          </p:spPr>
          <p:txBody>
            <a:bodyPr/>
            <a:lstStyle/>
            <a:p>
              <a:endParaRPr lang="nl-NL"/>
            </a:p>
          </p:txBody>
        </p:sp>
        <p:sp>
          <p:nvSpPr>
            <p:cNvPr id="6" name="TextBox 6"/>
            <p:cNvSpPr txBox="1"/>
            <p:nvPr/>
          </p:nvSpPr>
          <p:spPr>
            <a:xfrm>
              <a:off x="0" y="-57150"/>
              <a:ext cx="19812000" cy="1480647"/>
            </a:xfrm>
            <a:prstGeom prst="rect">
              <a:avLst/>
            </a:prstGeom>
          </p:spPr>
          <p:txBody>
            <a:bodyPr lIns="0" tIns="0" rIns="0" bIns="0" rtlCol="0" anchor="ctr"/>
            <a:lstStyle/>
            <a:p>
              <a:pPr algn="l">
                <a:lnSpc>
                  <a:spcPts val="6415"/>
                </a:lnSpc>
              </a:pPr>
              <a:r>
                <a:rPr lang="en-US" sz="5940">
                  <a:solidFill>
                    <a:srgbClr val="14B2A8"/>
                  </a:solidFill>
                  <a:latin typeface="Impact"/>
                  <a:ea typeface="Impact"/>
                  <a:cs typeface="Impact"/>
                  <a:sym typeface="Impact"/>
                </a:rPr>
                <a:t>5 SEIZOENEN MEER BOMEN NU</a:t>
              </a:r>
            </a:p>
          </p:txBody>
        </p:sp>
      </p:grpSp>
      <p:grpSp>
        <p:nvGrpSpPr>
          <p:cNvPr id="8" name="Group 8"/>
          <p:cNvGrpSpPr/>
          <p:nvPr/>
        </p:nvGrpSpPr>
        <p:grpSpPr>
          <a:xfrm>
            <a:off x="12427547" y="216552"/>
            <a:ext cx="5669953" cy="5669953"/>
            <a:chOff x="0" y="0"/>
            <a:chExt cx="812800" cy="812800"/>
          </a:xfrm>
        </p:grpSpPr>
        <p:sp>
          <p:nvSpPr>
            <p:cNvPr id="9" name="Freeform 9" descr="Afbeelding met kaart  Automatisch gegenereerde beschrijving"/>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8704" t="-11742" b="-2138"/>
              </a:stretch>
            </a:blipFill>
          </p:spPr>
          <p:txBody>
            <a:bodyPr/>
            <a:lstStyle/>
            <a:p>
              <a:endParaRPr lang="nl-NL"/>
            </a:p>
          </p:txBody>
        </p:sp>
      </p:grpSp>
      <p:grpSp>
        <p:nvGrpSpPr>
          <p:cNvPr id="10" name="Group 10"/>
          <p:cNvGrpSpPr/>
          <p:nvPr/>
        </p:nvGrpSpPr>
        <p:grpSpPr>
          <a:xfrm>
            <a:off x="9115236" y="3051529"/>
            <a:ext cx="5246370" cy="5246370"/>
            <a:chOff x="0" y="0"/>
            <a:chExt cx="812800" cy="812800"/>
          </a:xfrm>
        </p:grpSpPr>
        <p:sp>
          <p:nvSpPr>
            <p:cNvPr id="11" name="Freeform 11" descr="Afbeelding met kaart  Automatisch gegenereerde beschrijving"/>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0349" r="-4"/>
              </a:stretch>
            </a:blipFill>
          </p:spPr>
          <p:txBody>
            <a:bodyPr/>
            <a:lstStyle/>
            <a:p>
              <a:endParaRPr lang="nl-NL"/>
            </a:p>
          </p:txBody>
        </p:sp>
      </p:grpSp>
      <p:grpSp>
        <p:nvGrpSpPr>
          <p:cNvPr id="12" name="Group 12"/>
          <p:cNvGrpSpPr/>
          <p:nvPr/>
        </p:nvGrpSpPr>
        <p:grpSpPr>
          <a:xfrm>
            <a:off x="12851130" y="4858845"/>
            <a:ext cx="5246370" cy="5246371"/>
            <a:chOff x="0" y="0"/>
            <a:chExt cx="812800" cy="812800"/>
          </a:xfrm>
        </p:grpSpPr>
        <p:sp>
          <p:nvSpPr>
            <p:cNvPr id="13" name="Freeform 13" descr="Afbeelding met kaart  Automatisch gegenereerde beschrijving"/>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t="-6539"/>
              </a:stretch>
            </a:blipFill>
          </p:spPr>
          <p:txBody>
            <a:bodyPr/>
            <a:lstStyle/>
            <a:p>
              <a:endParaRPr lang="nl-NL"/>
            </a:p>
          </p:txBody>
        </p:sp>
      </p:grpSp>
      <p:sp>
        <p:nvSpPr>
          <p:cNvPr id="14" name="TextBox 14"/>
          <p:cNvSpPr txBox="1"/>
          <p:nvPr/>
        </p:nvSpPr>
        <p:spPr>
          <a:xfrm>
            <a:off x="1034865" y="2515887"/>
            <a:ext cx="7718421" cy="6416180"/>
          </a:xfrm>
          <a:prstGeom prst="rect">
            <a:avLst/>
          </a:prstGeom>
        </p:spPr>
        <p:txBody>
          <a:bodyPr lIns="0" tIns="0" rIns="0" bIns="0" rtlCol="0" anchor="t">
            <a:spAutoFit/>
          </a:bodyPr>
          <a:lstStyle/>
          <a:p>
            <a:pPr marL="542925" lvl="1" indent="-271462" algn="l">
              <a:lnSpc>
                <a:spcPts val="4170"/>
              </a:lnSpc>
              <a:buFont typeface="Arial"/>
              <a:buChar char="•"/>
            </a:pPr>
            <a:r>
              <a:rPr lang="en-US" sz="3000" dirty="0">
                <a:solidFill>
                  <a:srgbClr val="000000"/>
                </a:solidFill>
                <a:latin typeface="Arial"/>
                <a:ea typeface="Arial"/>
                <a:cs typeface="Arial"/>
                <a:sym typeface="Arial"/>
              </a:rPr>
              <a:t>2,5 </a:t>
            </a:r>
            <a:r>
              <a:rPr lang="en-US" sz="3000" dirty="0" err="1">
                <a:solidFill>
                  <a:srgbClr val="000000"/>
                </a:solidFill>
                <a:latin typeface="Arial"/>
                <a:ea typeface="Arial"/>
                <a:cs typeface="Arial"/>
                <a:sym typeface="Arial"/>
              </a:rPr>
              <a:t>miljoen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bomen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verplant</a:t>
            </a:r>
            <a:r>
              <a:rPr lang="en-US" sz="3000" dirty="0">
                <a:solidFill>
                  <a:srgbClr val="000000"/>
                </a:solidFill>
                <a:latin typeface="Arial"/>
                <a:ea typeface="Arial"/>
                <a:cs typeface="Arial"/>
                <a:sym typeface="Arial"/>
              </a:rPr>
              <a:t> in 5 </a:t>
            </a:r>
            <a:r>
              <a:rPr lang="en-US" sz="3000" dirty="0" err="1">
                <a:solidFill>
                  <a:srgbClr val="000000"/>
                </a:solidFill>
                <a:latin typeface="Arial"/>
                <a:ea typeface="Arial"/>
                <a:cs typeface="Arial"/>
                <a:sym typeface="Arial"/>
              </a:rPr>
              <a:t>seizoenen</a:t>
            </a:r>
            <a:endParaRPr lang="en-US" sz="3000" dirty="0">
              <a:solidFill>
                <a:srgbClr val="000000"/>
              </a:solidFill>
              <a:latin typeface="Arial"/>
              <a:ea typeface="Arial"/>
              <a:cs typeface="Arial"/>
              <a:sym typeface="Arial"/>
            </a:endParaRPr>
          </a:p>
          <a:p>
            <a:pPr marL="1228725" lvl="2" indent="-409575" algn="l">
              <a:lnSpc>
                <a:spcPts val="4170"/>
              </a:lnSpc>
              <a:buFont typeface="Arial"/>
              <a:buChar char="⚬"/>
            </a:pPr>
            <a:r>
              <a:rPr lang="en-US" sz="3000" dirty="0" err="1">
                <a:solidFill>
                  <a:srgbClr val="001E2E"/>
                </a:solidFill>
                <a:latin typeface="Arial"/>
                <a:ea typeface="Arial"/>
                <a:cs typeface="Arial"/>
                <a:sym typeface="Arial"/>
              </a:rPr>
              <a:t>Zaailingen</a:t>
            </a:r>
            <a:endParaRPr lang="en-US" sz="3000" dirty="0">
              <a:solidFill>
                <a:srgbClr val="001E2E"/>
              </a:solidFill>
              <a:latin typeface="Arial"/>
              <a:ea typeface="Arial"/>
              <a:cs typeface="Arial"/>
              <a:sym typeface="Arial"/>
            </a:endParaRPr>
          </a:p>
          <a:p>
            <a:pPr marL="1228725" lvl="2" indent="-409575" algn="l">
              <a:lnSpc>
                <a:spcPts val="4170"/>
              </a:lnSpc>
              <a:buFont typeface="Arial"/>
              <a:buChar char="⚬"/>
            </a:pPr>
            <a:r>
              <a:rPr lang="en-US" sz="3000" dirty="0" err="1">
                <a:solidFill>
                  <a:srgbClr val="001E2E"/>
                </a:solidFill>
                <a:latin typeface="Arial"/>
                <a:ea typeface="Arial"/>
                <a:cs typeface="Arial"/>
                <a:sym typeface="Arial"/>
              </a:rPr>
              <a:t>Stekken</a:t>
            </a:r>
            <a:endParaRPr lang="en-US" sz="3000" dirty="0">
              <a:solidFill>
                <a:srgbClr val="001E2E"/>
              </a:solidFill>
              <a:latin typeface="Arial"/>
              <a:ea typeface="Arial"/>
              <a:cs typeface="Arial"/>
              <a:sym typeface="Arial"/>
            </a:endParaRPr>
          </a:p>
          <a:p>
            <a:pPr marL="1228725" lvl="2" indent="-409575" algn="l">
              <a:lnSpc>
                <a:spcPts val="4170"/>
              </a:lnSpc>
              <a:buFont typeface="Arial"/>
              <a:buChar char="⚬"/>
            </a:pPr>
            <a:r>
              <a:rPr lang="en-US" sz="3000" dirty="0" err="1">
                <a:solidFill>
                  <a:srgbClr val="001E2E"/>
                </a:solidFill>
                <a:latin typeface="Arial"/>
                <a:ea typeface="Arial"/>
                <a:cs typeface="Arial"/>
                <a:sym typeface="Arial"/>
              </a:rPr>
              <a:t>Kweekoverschot</a:t>
            </a:r>
            <a:endParaRPr lang="en-US" sz="3000" dirty="0">
              <a:solidFill>
                <a:srgbClr val="001E2E"/>
              </a:solidFill>
              <a:latin typeface="Arial"/>
              <a:ea typeface="Arial"/>
              <a:cs typeface="Arial"/>
              <a:sym typeface="Arial"/>
            </a:endParaRPr>
          </a:p>
          <a:p>
            <a:pPr marL="542925" lvl="1" indent="-271462" algn="l">
              <a:lnSpc>
                <a:spcPts val="4170"/>
              </a:lnSpc>
              <a:buFont typeface="Arial"/>
              <a:buChar char="•"/>
            </a:pPr>
            <a:r>
              <a:rPr lang="en-US" sz="3000" dirty="0" err="1">
                <a:solidFill>
                  <a:srgbClr val="001E2E"/>
                </a:solidFill>
                <a:latin typeface="Arial"/>
                <a:ea typeface="Arial"/>
                <a:cs typeface="Arial"/>
                <a:sym typeface="Arial"/>
              </a:rPr>
              <a:t>Slagingspercentage</a:t>
            </a:r>
            <a:r>
              <a:rPr lang="en-US" sz="3000" dirty="0">
                <a:solidFill>
                  <a:srgbClr val="001E2E"/>
                </a:solidFill>
                <a:latin typeface="Arial"/>
                <a:ea typeface="Arial"/>
                <a:cs typeface="Arial"/>
                <a:sym typeface="Arial"/>
              </a:rPr>
              <a:t>: </a:t>
            </a:r>
            <a:r>
              <a:rPr lang="en-US" sz="3000" dirty="0" err="1">
                <a:solidFill>
                  <a:srgbClr val="001E2E"/>
                </a:solidFill>
                <a:latin typeface="Arial"/>
                <a:ea typeface="Arial"/>
                <a:cs typeface="Arial"/>
                <a:sym typeface="Arial"/>
              </a:rPr>
              <a:t>tussen</a:t>
            </a:r>
            <a:r>
              <a:rPr lang="en-US" sz="3000" dirty="0">
                <a:solidFill>
                  <a:srgbClr val="001E2E"/>
                </a:solidFill>
                <a:latin typeface="Arial"/>
                <a:ea typeface="Arial"/>
                <a:cs typeface="Arial"/>
                <a:sym typeface="Arial"/>
              </a:rPr>
              <a:t> 70 </a:t>
            </a:r>
            <a:r>
              <a:rPr lang="en-US" sz="3000" dirty="0" err="1">
                <a:solidFill>
                  <a:srgbClr val="001E2E"/>
                </a:solidFill>
                <a:latin typeface="Arial"/>
                <a:ea typeface="Arial"/>
                <a:cs typeface="Arial"/>
                <a:sym typeface="Arial"/>
              </a:rPr>
              <a:t>en</a:t>
            </a:r>
            <a:r>
              <a:rPr lang="en-US" sz="3000" dirty="0">
                <a:solidFill>
                  <a:srgbClr val="001E2E"/>
                </a:solidFill>
                <a:latin typeface="Arial"/>
                <a:ea typeface="Arial"/>
                <a:cs typeface="Arial"/>
                <a:sym typeface="Arial"/>
              </a:rPr>
              <a:t> 80%</a:t>
            </a:r>
          </a:p>
          <a:p>
            <a:pPr marL="542925" lvl="1" indent="-271462" algn="l">
              <a:lnSpc>
                <a:spcPts val="4170"/>
              </a:lnSpc>
              <a:buFont typeface="Arial"/>
              <a:buChar char="•"/>
            </a:pPr>
            <a:r>
              <a:rPr lang="en-US" sz="3000" dirty="0">
                <a:solidFill>
                  <a:srgbClr val="000000"/>
                </a:solidFill>
                <a:latin typeface="Arial"/>
                <a:ea typeface="Arial"/>
                <a:cs typeface="Arial"/>
                <a:sym typeface="Arial"/>
              </a:rPr>
              <a:t>Circa 5.000 </a:t>
            </a:r>
            <a:r>
              <a:rPr lang="en-US" sz="3000" dirty="0" err="1">
                <a:solidFill>
                  <a:srgbClr val="001E2E"/>
                </a:solidFill>
                <a:latin typeface="Arial"/>
                <a:ea typeface="Arial"/>
                <a:cs typeface="Arial"/>
                <a:sym typeface="Arial"/>
              </a:rPr>
              <a:t>oogst</a:t>
            </a:r>
            <a:r>
              <a:rPr lang="en-US" sz="3000" dirty="0">
                <a:solidFill>
                  <a:srgbClr val="001E2E"/>
                </a:solidFill>
                <a:latin typeface="Arial"/>
                <a:ea typeface="Arial"/>
                <a:cs typeface="Arial"/>
                <a:sym typeface="Arial"/>
              </a:rPr>
              <a:t>-, </a:t>
            </a:r>
            <a:r>
              <a:rPr lang="en-US" sz="3000" dirty="0" err="1">
                <a:solidFill>
                  <a:srgbClr val="001E2E"/>
                </a:solidFill>
                <a:latin typeface="Arial"/>
                <a:ea typeface="Arial"/>
                <a:cs typeface="Arial"/>
                <a:sym typeface="Arial"/>
              </a:rPr>
              <a:t>uitdeel</a:t>
            </a:r>
            <a:r>
              <a:rPr lang="en-US" sz="3000" dirty="0">
                <a:solidFill>
                  <a:srgbClr val="001E2E"/>
                </a:solidFill>
                <a:latin typeface="Arial"/>
                <a:ea typeface="Arial"/>
                <a:cs typeface="Arial"/>
                <a:sym typeface="Arial"/>
              </a:rPr>
              <a:t>- </a:t>
            </a:r>
            <a:r>
              <a:rPr lang="en-US" sz="3000" dirty="0" err="1">
                <a:solidFill>
                  <a:srgbClr val="001E2E"/>
                </a:solidFill>
                <a:latin typeface="Arial"/>
                <a:ea typeface="Arial"/>
                <a:cs typeface="Arial"/>
                <a:sym typeface="Arial"/>
              </a:rPr>
              <a:t>en</a:t>
            </a:r>
            <a:r>
              <a:rPr lang="en-US" sz="3000" dirty="0">
                <a:solidFill>
                  <a:srgbClr val="001E2E"/>
                </a:solidFill>
                <a:latin typeface="Arial"/>
                <a:ea typeface="Arial"/>
                <a:cs typeface="Arial"/>
                <a:sym typeface="Arial"/>
              </a:rPr>
              <a:t> </a:t>
            </a:r>
            <a:r>
              <a:rPr lang="en-US" sz="3000" dirty="0" err="1">
                <a:solidFill>
                  <a:srgbClr val="001E2E"/>
                </a:solidFill>
                <a:latin typeface="Arial"/>
                <a:ea typeface="Arial"/>
                <a:cs typeface="Arial"/>
                <a:sym typeface="Arial"/>
              </a:rPr>
              <a:t>plantevents</a:t>
            </a:r>
            <a:r>
              <a:rPr lang="en-US" sz="3000" dirty="0">
                <a:solidFill>
                  <a:srgbClr val="001E2E"/>
                </a:solidFill>
                <a:latin typeface="Arial"/>
                <a:ea typeface="Arial"/>
                <a:cs typeface="Arial"/>
                <a:sym typeface="Arial"/>
              </a:rPr>
              <a:t> </a:t>
            </a:r>
          </a:p>
          <a:p>
            <a:pPr marL="542925" lvl="1" indent="-271462" algn="l">
              <a:lnSpc>
                <a:spcPts val="4170"/>
              </a:lnSpc>
            </a:pPr>
            <a:r>
              <a:rPr lang="en-US" sz="3000" dirty="0">
                <a:solidFill>
                  <a:srgbClr val="001E2E"/>
                </a:solidFill>
                <a:latin typeface="Arial"/>
                <a:ea typeface="Arial"/>
                <a:cs typeface="Arial"/>
                <a:sym typeface="Arial"/>
              </a:rPr>
              <a:t>   door het hele land</a:t>
            </a:r>
          </a:p>
          <a:p>
            <a:pPr marL="542925" lvl="1" indent="-271462" algn="l">
              <a:lnSpc>
                <a:spcPts val="4170"/>
              </a:lnSpc>
              <a:buFont typeface="Arial"/>
              <a:buChar char="•"/>
            </a:pPr>
            <a:r>
              <a:rPr lang="en-US" sz="3000" dirty="0">
                <a:solidFill>
                  <a:srgbClr val="001E2E"/>
                </a:solidFill>
                <a:latin typeface="Arial"/>
                <a:ea typeface="Arial"/>
                <a:cs typeface="Arial"/>
                <a:sym typeface="Arial"/>
              </a:rPr>
              <a:t>Meer dan 31.000 </a:t>
            </a:r>
            <a:r>
              <a:rPr lang="en-US" sz="3000" dirty="0" err="1">
                <a:solidFill>
                  <a:srgbClr val="001E2E"/>
                </a:solidFill>
                <a:latin typeface="Arial"/>
                <a:ea typeface="Arial"/>
                <a:cs typeface="Arial"/>
                <a:sym typeface="Arial"/>
              </a:rPr>
              <a:t>deelnemers</a:t>
            </a:r>
            <a:endParaRPr lang="en-US" sz="3000" dirty="0">
              <a:solidFill>
                <a:srgbClr val="001E2E"/>
              </a:solidFill>
              <a:latin typeface="Arial"/>
              <a:ea typeface="Arial"/>
              <a:cs typeface="Arial"/>
              <a:sym typeface="Arial"/>
            </a:endParaRPr>
          </a:p>
          <a:p>
            <a:pPr marL="542925" lvl="1" indent="-271462" algn="l">
              <a:lnSpc>
                <a:spcPts val="4170"/>
              </a:lnSpc>
              <a:buFont typeface="Arial"/>
              <a:buChar char="•"/>
            </a:pPr>
            <a:r>
              <a:rPr lang="en-US" sz="3000" dirty="0">
                <a:solidFill>
                  <a:srgbClr val="001E2E"/>
                </a:solidFill>
                <a:latin typeface="Arial"/>
                <a:ea typeface="Arial"/>
                <a:cs typeface="Arial"/>
                <a:sym typeface="Arial"/>
              </a:rPr>
              <a:t>Online database (Bomenplanner) + App</a:t>
            </a:r>
          </a:p>
          <a:p>
            <a:pPr marL="542925" lvl="1" indent="-271462" algn="l">
              <a:lnSpc>
                <a:spcPts val="4170"/>
              </a:lnSpc>
              <a:buFont typeface="Arial"/>
              <a:buChar char="•"/>
            </a:pPr>
            <a:r>
              <a:rPr lang="en-US" sz="3000" dirty="0" err="1">
                <a:solidFill>
                  <a:srgbClr val="000000"/>
                </a:solidFill>
                <a:latin typeface="Arial"/>
                <a:ea typeface="Arial"/>
                <a:cs typeface="Arial"/>
                <a:sym typeface="Arial"/>
              </a:rPr>
              <a:t>Bomenvinder</a:t>
            </a:r>
            <a:endParaRPr lang="en-US" sz="3000" dirty="0">
              <a:solidFill>
                <a:srgbClr val="000000"/>
              </a:solidFill>
              <a:latin typeface="Arial"/>
              <a:ea typeface="Arial"/>
              <a:cs typeface="Arial"/>
              <a:sym typeface="Arial"/>
            </a:endParaRPr>
          </a:p>
          <a:p>
            <a:pPr marL="542925" lvl="1" indent="-271462" algn="l">
              <a:lnSpc>
                <a:spcPts val="4170"/>
              </a:lnSpc>
              <a:buFont typeface="Arial"/>
              <a:buChar char="•"/>
            </a:pPr>
            <a:r>
              <a:rPr lang="en-US" sz="3000" dirty="0" err="1">
                <a:solidFill>
                  <a:srgbClr val="001E2E"/>
                </a:solidFill>
                <a:latin typeface="Arial"/>
                <a:ea typeface="Arial"/>
                <a:cs typeface="Arial"/>
                <a:sym typeface="Arial"/>
              </a:rPr>
              <a:t>Duitsland</a:t>
            </a:r>
            <a:r>
              <a:rPr lang="en-US" sz="3000" dirty="0">
                <a:solidFill>
                  <a:srgbClr val="001E2E"/>
                </a:solidFill>
                <a:latin typeface="Arial"/>
                <a:ea typeface="Arial"/>
                <a:cs typeface="Arial"/>
                <a:sym typeface="Arial"/>
              </a:rPr>
              <a:t>, VK </a:t>
            </a:r>
            <a:r>
              <a:rPr lang="en-US" sz="3000" dirty="0" err="1">
                <a:solidFill>
                  <a:srgbClr val="001E2E"/>
                </a:solidFill>
                <a:latin typeface="Arial"/>
                <a:ea typeface="Arial"/>
                <a:cs typeface="Arial"/>
                <a:sym typeface="Arial"/>
              </a:rPr>
              <a:t>en</a:t>
            </a:r>
            <a:r>
              <a:rPr lang="en-US" sz="3000" dirty="0">
                <a:solidFill>
                  <a:srgbClr val="001E2E"/>
                </a:solidFill>
                <a:latin typeface="Arial"/>
                <a:ea typeface="Arial"/>
                <a:cs typeface="Arial"/>
                <a:sym typeface="Arial"/>
              </a:rPr>
              <a:t> Frankrijk </a:t>
            </a:r>
            <a:r>
              <a:rPr lang="en-US" sz="3000" dirty="0" err="1">
                <a:solidFill>
                  <a:srgbClr val="001E2E"/>
                </a:solidFill>
                <a:latin typeface="Arial"/>
                <a:ea typeface="Arial"/>
                <a:cs typeface="Arial"/>
                <a:sym typeface="Arial"/>
              </a:rPr>
              <a:t>doen</a:t>
            </a:r>
            <a:r>
              <a:rPr lang="en-US" sz="3000" dirty="0">
                <a:solidFill>
                  <a:srgbClr val="001E2E"/>
                </a:solidFill>
                <a:latin typeface="Arial"/>
                <a:ea typeface="Arial"/>
                <a:cs typeface="Arial"/>
                <a:sym typeface="Arial"/>
              </a:rPr>
              <a:t> </a:t>
            </a:r>
            <a:r>
              <a:rPr lang="en-US" sz="3000" dirty="0" err="1">
                <a:solidFill>
                  <a:srgbClr val="001E2E"/>
                </a:solidFill>
                <a:latin typeface="Arial"/>
                <a:ea typeface="Arial"/>
                <a:cs typeface="Arial"/>
                <a:sym typeface="Arial"/>
              </a:rPr>
              <a:t>ook</a:t>
            </a:r>
            <a:r>
              <a:rPr lang="en-US" sz="3000" dirty="0">
                <a:solidFill>
                  <a:srgbClr val="001E2E"/>
                </a:solidFill>
                <a:latin typeface="Arial"/>
                <a:ea typeface="Arial"/>
                <a:cs typeface="Arial"/>
                <a:sym typeface="Arial"/>
              </a:rPr>
              <a:t> mee</a:t>
            </a:r>
          </a:p>
          <a:p>
            <a:pPr marL="542925" lvl="1" indent="-271462" algn="l">
              <a:lnSpc>
                <a:spcPts val="4170"/>
              </a:lnSpc>
            </a:pPr>
            <a:endParaRPr lang="en-US" sz="3000" dirty="0">
              <a:solidFill>
                <a:srgbClr val="001E2E"/>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4">
              <a:extLst>
                <a:ext uri="{96DAC541-7B7A-43D3-8B79-37D633B846F1}">
                  <asvg:svgBlip xmlns:asvg="http://schemas.microsoft.com/office/drawing/2016/SVG/main" r:embed="rId5"/>
                </a:ext>
              </a:extLst>
            </a:blip>
            <a:stretch>
              <a:fillRect t="-841" b="-841"/>
            </a:stretch>
          </a:blipFill>
        </p:spPr>
        <p:txBody>
          <a:bodyPr/>
          <a:lstStyle/>
          <a:p>
            <a:endParaRPr lang="nl-NL"/>
          </a:p>
        </p:txBody>
      </p:sp>
      <p:grpSp>
        <p:nvGrpSpPr>
          <p:cNvPr id="4" name="Group 4"/>
          <p:cNvGrpSpPr/>
          <p:nvPr/>
        </p:nvGrpSpPr>
        <p:grpSpPr>
          <a:xfrm>
            <a:off x="972000" y="800101"/>
            <a:ext cx="6306624" cy="1191539"/>
            <a:chOff x="0" y="0"/>
            <a:chExt cx="8408832" cy="1588719"/>
          </a:xfrm>
        </p:grpSpPr>
        <p:sp>
          <p:nvSpPr>
            <p:cNvPr id="5" name="Freeform 5"/>
            <p:cNvSpPr/>
            <p:nvPr/>
          </p:nvSpPr>
          <p:spPr>
            <a:xfrm>
              <a:off x="0" y="0"/>
              <a:ext cx="8408832" cy="1588719"/>
            </a:xfrm>
            <a:custGeom>
              <a:avLst/>
              <a:gdLst/>
              <a:ahLst/>
              <a:cxnLst/>
              <a:rect l="l" t="t" r="r" b="b"/>
              <a:pathLst>
                <a:path w="8408832" h="1588719">
                  <a:moveTo>
                    <a:pt x="0" y="0"/>
                  </a:moveTo>
                  <a:lnTo>
                    <a:pt x="8408832" y="0"/>
                  </a:lnTo>
                  <a:lnTo>
                    <a:pt x="8408832" y="1588719"/>
                  </a:lnTo>
                  <a:lnTo>
                    <a:pt x="0" y="1588719"/>
                  </a:lnTo>
                  <a:close/>
                </a:path>
              </a:pathLst>
            </a:custGeom>
            <a:solidFill>
              <a:srgbClr val="000000">
                <a:alpha val="0"/>
              </a:srgbClr>
            </a:solidFill>
          </p:spPr>
          <p:txBody>
            <a:bodyPr/>
            <a:lstStyle/>
            <a:p>
              <a:endParaRPr lang="nl-NL"/>
            </a:p>
          </p:txBody>
        </p:sp>
        <p:sp>
          <p:nvSpPr>
            <p:cNvPr id="6" name="TextBox 6"/>
            <p:cNvSpPr txBox="1"/>
            <p:nvPr/>
          </p:nvSpPr>
          <p:spPr>
            <a:xfrm>
              <a:off x="0" y="-57150"/>
              <a:ext cx="8408832" cy="1645869"/>
            </a:xfrm>
            <a:prstGeom prst="rect">
              <a:avLst/>
            </a:prstGeom>
          </p:spPr>
          <p:txBody>
            <a:bodyPr lIns="0" tIns="0" rIns="0" bIns="0" rtlCol="0" anchor="ctr"/>
            <a:lstStyle/>
            <a:p>
              <a:pPr algn="l">
                <a:lnSpc>
                  <a:spcPts val="7128"/>
                </a:lnSpc>
              </a:pPr>
              <a:r>
                <a:rPr lang="en-US" sz="6600">
                  <a:solidFill>
                    <a:srgbClr val="F49D2E"/>
                  </a:solidFill>
                  <a:latin typeface="Impact"/>
                  <a:ea typeface="Impact"/>
                  <a:cs typeface="Impact"/>
                  <a:sym typeface="Impact"/>
                </a:rPr>
                <a:t>HOE DOEN WE DIT?</a:t>
              </a:r>
            </a:p>
          </p:txBody>
        </p:sp>
      </p:grpSp>
      <p:grpSp>
        <p:nvGrpSpPr>
          <p:cNvPr id="7" name="Group 7"/>
          <p:cNvGrpSpPr>
            <a:grpSpLocks noChangeAspect="1"/>
          </p:cNvGrpSpPr>
          <p:nvPr/>
        </p:nvGrpSpPr>
        <p:grpSpPr>
          <a:xfrm>
            <a:off x="10645341" y="0"/>
            <a:ext cx="10637165" cy="10493163"/>
            <a:chOff x="0" y="0"/>
            <a:chExt cx="2434438" cy="2401481"/>
          </a:xfrm>
        </p:grpSpPr>
        <p:sp>
          <p:nvSpPr>
            <p:cNvPr id="8" name="Freeform 8"/>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6"/>
              <a:stretch>
                <a:fillRect l="-45794" t="-21269" r="-33642"/>
              </a:stretch>
            </a:blipFill>
          </p:spPr>
          <p:txBody>
            <a:bodyPr/>
            <a:lstStyle/>
            <a:p>
              <a:endParaRPr lang="nl-NL"/>
            </a:p>
          </p:txBody>
        </p:sp>
      </p:grpSp>
      <p:sp>
        <p:nvSpPr>
          <p:cNvPr id="9" name="TextBox 9"/>
          <p:cNvSpPr txBox="1"/>
          <p:nvPr/>
        </p:nvSpPr>
        <p:spPr>
          <a:xfrm>
            <a:off x="1063440" y="2574276"/>
            <a:ext cx="9295444" cy="4848225"/>
          </a:xfrm>
          <a:prstGeom prst="rect">
            <a:avLst/>
          </a:prstGeom>
        </p:spPr>
        <p:txBody>
          <a:bodyPr lIns="0" tIns="0" rIns="0" bIns="0" rtlCol="0" anchor="t">
            <a:spAutoFit/>
          </a:bodyPr>
          <a:lstStyle/>
          <a:p>
            <a:pPr marL="542925" lvl="1" indent="-271462" algn="l">
              <a:lnSpc>
                <a:spcPts val="4200"/>
              </a:lnSpc>
              <a:buFont typeface="Arial"/>
              <a:buChar char="•"/>
            </a:pPr>
            <a:r>
              <a:rPr lang="en-US" sz="3000">
                <a:solidFill>
                  <a:srgbClr val="001E2E"/>
                </a:solidFill>
                <a:latin typeface="Arial"/>
                <a:ea typeface="Arial"/>
                <a:cs typeface="Arial"/>
                <a:sym typeface="Arial"/>
              </a:rPr>
              <a:t>Met heel veel vrijwilligers (iedereen kan meedoen!)</a:t>
            </a:r>
          </a:p>
          <a:p>
            <a:pPr marL="542925" lvl="1" indent="-271462" algn="l">
              <a:lnSpc>
                <a:spcPts val="4200"/>
              </a:lnSpc>
              <a:buFont typeface="Arial"/>
              <a:buChar char="•"/>
            </a:pPr>
            <a:r>
              <a:rPr lang="en-US" sz="3000">
                <a:solidFill>
                  <a:srgbClr val="001E2E"/>
                </a:solidFill>
                <a:latin typeface="Arial"/>
                <a:ea typeface="Arial"/>
                <a:cs typeface="Arial"/>
                <a:sym typeface="Arial"/>
              </a:rPr>
              <a:t>Met een betaalde regio-coördinator per provincie/gemeente</a:t>
            </a:r>
          </a:p>
          <a:p>
            <a:pPr marL="542925" lvl="1" indent="-271462" algn="l">
              <a:lnSpc>
                <a:spcPts val="4200"/>
              </a:lnSpc>
              <a:buFont typeface="Arial"/>
              <a:buChar char="•"/>
            </a:pPr>
            <a:r>
              <a:rPr lang="en-US" sz="3000">
                <a:solidFill>
                  <a:srgbClr val="001E2E"/>
                </a:solidFill>
                <a:latin typeface="Arial"/>
                <a:ea typeface="Arial"/>
                <a:cs typeface="Arial"/>
                <a:sym typeface="Arial"/>
              </a:rPr>
              <a:t>Met een landelijk team </a:t>
            </a:r>
          </a:p>
          <a:p>
            <a:pPr marL="542925" lvl="1" indent="-271462" algn="l">
              <a:lnSpc>
                <a:spcPts val="4200"/>
              </a:lnSpc>
              <a:buFont typeface="Arial"/>
              <a:buChar char="•"/>
            </a:pPr>
            <a:r>
              <a:rPr lang="en-US" sz="3000">
                <a:solidFill>
                  <a:srgbClr val="001E2E"/>
                </a:solidFill>
                <a:latin typeface="Arial"/>
                <a:ea typeface="Arial"/>
                <a:cs typeface="Arial"/>
                <a:sym typeface="Arial"/>
              </a:rPr>
              <a:t>Door de zaailingen gratis weg te geven aan iedereen die wil planten</a:t>
            </a:r>
          </a:p>
          <a:p>
            <a:pPr marL="542925" lvl="1" indent="-271462" algn="l">
              <a:lnSpc>
                <a:spcPts val="4200"/>
              </a:lnSpc>
              <a:buFont typeface="Arial"/>
              <a:buChar char="•"/>
            </a:pPr>
            <a:r>
              <a:rPr lang="en-US" sz="3000">
                <a:solidFill>
                  <a:srgbClr val="001E2E"/>
                </a:solidFill>
                <a:latin typeface="Arial"/>
                <a:ea typeface="Arial"/>
                <a:cs typeface="Arial"/>
                <a:sym typeface="Arial"/>
              </a:rPr>
              <a:t>Middels de Bomenplanner (app)</a:t>
            </a:r>
          </a:p>
          <a:p>
            <a:pPr marL="542925" lvl="1" indent="-271462" algn="l">
              <a:lnSpc>
                <a:spcPts val="4200"/>
              </a:lnSpc>
              <a:buFont typeface="Arial"/>
              <a:buChar char="•"/>
            </a:pPr>
            <a:r>
              <a:rPr lang="en-US" sz="3000">
                <a:solidFill>
                  <a:srgbClr val="001E2E"/>
                </a:solidFill>
                <a:latin typeface="Arial"/>
                <a:ea typeface="Arial"/>
                <a:cs typeface="Arial"/>
                <a:sym typeface="Arial"/>
              </a:rPr>
              <a:t>Geen ingewikkelde contracten</a:t>
            </a:r>
          </a:p>
          <a:p>
            <a:pPr marL="542925" lvl="1" indent="-271462" algn="l">
              <a:lnSpc>
                <a:spcPts val="4200"/>
              </a:lnSpc>
            </a:pPr>
            <a:endParaRPr lang="en-US" sz="3000">
              <a:solidFill>
                <a:srgbClr val="001E2E"/>
              </a:solidFill>
              <a:latin typeface="Arial"/>
              <a:ea typeface="Arial"/>
              <a:cs typeface="Arial"/>
              <a:sym typeface="Arial"/>
            </a:endParaRPr>
          </a:p>
        </p:txBody>
      </p:sp>
      <p:sp>
        <p:nvSpPr>
          <p:cNvPr id="10" name="Freeform 10"/>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7"/>
            <a:stretch>
              <a:fillRect/>
            </a:stretch>
          </a:blipFill>
        </p:spPr>
        <p:txBody>
          <a:bodyPr/>
          <a:lstStyle/>
          <a:p>
            <a:endParaRPr lang="nl-NL"/>
          </a:p>
        </p:txBody>
      </p:sp>
      <p:sp>
        <p:nvSpPr>
          <p:cNvPr id="11" name="Freeform 11"/>
          <p:cNvSpPr/>
          <p:nvPr/>
        </p:nvSpPr>
        <p:spPr>
          <a:xfrm>
            <a:off x="7733437" y="6020478"/>
            <a:ext cx="2783027" cy="4174540"/>
          </a:xfrm>
          <a:custGeom>
            <a:avLst/>
            <a:gdLst/>
            <a:ahLst/>
            <a:cxnLst/>
            <a:rect l="l" t="t" r="r" b="b"/>
            <a:pathLst>
              <a:path w="2783027" h="4174540">
                <a:moveTo>
                  <a:pt x="0" y="0"/>
                </a:moveTo>
                <a:lnTo>
                  <a:pt x="2783026" y="0"/>
                </a:lnTo>
                <a:lnTo>
                  <a:pt x="2783026" y="4174540"/>
                </a:lnTo>
                <a:lnTo>
                  <a:pt x="0" y="4174540"/>
                </a:lnTo>
                <a:lnTo>
                  <a:pt x="0" y="0"/>
                </a:lnTo>
                <a:close/>
              </a:path>
            </a:pathLst>
          </a:custGeom>
          <a:blipFill>
            <a:blip r:embed="rId8"/>
            <a:stretch>
              <a:fillRect/>
            </a:stretch>
          </a:blipFill>
        </p:spPr>
        <p:txBody>
          <a:bodyPr/>
          <a:lstStyle/>
          <a:p>
            <a:endParaRPr lang="nl-NL"/>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2">
              <a:extLst>
                <a:ext uri="{96DAC541-7B7A-43D3-8B79-37D633B846F1}">
                  <asvg:svgBlip xmlns:asvg="http://schemas.microsoft.com/office/drawing/2016/SVG/main" r:embed="rId3"/>
                </a:ext>
              </a:extLst>
            </a:blip>
            <a:stretch>
              <a:fillRect t="-56" b="-56"/>
            </a:stretch>
          </a:blipFill>
        </p:spPr>
        <p:txBody>
          <a:bodyPr/>
          <a:lstStyle/>
          <a:p>
            <a:endParaRPr lang="nl-NL"/>
          </a:p>
        </p:txBody>
      </p:sp>
      <p:grpSp>
        <p:nvGrpSpPr>
          <p:cNvPr id="3" name="Group 3"/>
          <p:cNvGrpSpPr/>
          <p:nvPr/>
        </p:nvGrpSpPr>
        <p:grpSpPr>
          <a:xfrm>
            <a:off x="972000" y="269189"/>
            <a:ext cx="14859000" cy="2073234"/>
            <a:chOff x="0" y="0"/>
            <a:chExt cx="19812000" cy="2764312"/>
          </a:xfrm>
        </p:grpSpPr>
        <p:sp>
          <p:nvSpPr>
            <p:cNvPr id="4" name="Freeform 4"/>
            <p:cNvSpPr/>
            <p:nvPr/>
          </p:nvSpPr>
          <p:spPr>
            <a:xfrm>
              <a:off x="0" y="0"/>
              <a:ext cx="19812000" cy="2764312"/>
            </a:xfrm>
            <a:custGeom>
              <a:avLst/>
              <a:gdLst/>
              <a:ahLst/>
              <a:cxnLst/>
              <a:rect l="l" t="t" r="r" b="b"/>
              <a:pathLst>
                <a:path w="19812000" h="2764312">
                  <a:moveTo>
                    <a:pt x="0" y="0"/>
                  </a:moveTo>
                  <a:lnTo>
                    <a:pt x="19812000" y="0"/>
                  </a:lnTo>
                  <a:lnTo>
                    <a:pt x="19812000" y="2764312"/>
                  </a:lnTo>
                  <a:lnTo>
                    <a:pt x="0" y="2764312"/>
                  </a:lnTo>
                  <a:close/>
                </a:path>
              </a:pathLst>
            </a:custGeom>
            <a:solidFill>
              <a:srgbClr val="000000">
                <a:alpha val="0"/>
              </a:srgbClr>
            </a:solidFill>
          </p:spPr>
          <p:txBody>
            <a:bodyPr/>
            <a:lstStyle/>
            <a:p>
              <a:endParaRPr lang="nl-NL"/>
            </a:p>
          </p:txBody>
        </p:sp>
        <p:sp>
          <p:nvSpPr>
            <p:cNvPr id="5" name="TextBox 5"/>
            <p:cNvSpPr txBox="1"/>
            <p:nvPr/>
          </p:nvSpPr>
          <p:spPr>
            <a:xfrm>
              <a:off x="0" y="-57150"/>
              <a:ext cx="19812000" cy="2821462"/>
            </a:xfrm>
            <a:prstGeom prst="rect">
              <a:avLst/>
            </a:prstGeom>
          </p:spPr>
          <p:txBody>
            <a:bodyPr lIns="0" tIns="0" rIns="0" bIns="0" rtlCol="0" anchor="ctr"/>
            <a:lstStyle/>
            <a:p>
              <a:pPr algn="l">
                <a:lnSpc>
                  <a:spcPts val="7128"/>
                </a:lnSpc>
              </a:pPr>
              <a:r>
                <a:rPr lang="en-US" sz="6600">
                  <a:solidFill>
                    <a:srgbClr val="F49D2E"/>
                  </a:solidFill>
                  <a:latin typeface="Impact"/>
                  <a:ea typeface="Impact"/>
                  <a:cs typeface="Impact"/>
                  <a:sym typeface="Impact"/>
                </a:rPr>
                <a:t>CIRCULAIR GROENBEHEER: EEN WIN-WIN!</a:t>
              </a:r>
            </a:p>
          </p:txBody>
        </p:sp>
      </p:grpSp>
      <p:sp>
        <p:nvSpPr>
          <p:cNvPr id="6" name="TextBox 6"/>
          <p:cNvSpPr txBox="1"/>
          <p:nvPr/>
        </p:nvSpPr>
        <p:spPr>
          <a:xfrm>
            <a:off x="1063440" y="2324100"/>
            <a:ext cx="14676120" cy="6924675"/>
          </a:xfrm>
          <a:prstGeom prst="rect">
            <a:avLst/>
          </a:prstGeom>
        </p:spPr>
        <p:txBody>
          <a:bodyPr lIns="0" tIns="0" rIns="0" bIns="0" rtlCol="0" anchor="t">
            <a:spAutoFit/>
          </a:bodyPr>
          <a:lstStyle/>
          <a:p>
            <a:pPr marL="542925" lvl="1" indent="-271462" algn="l">
              <a:lnSpc>
                <a:spcPts val="3600"/>
              </a:lnSpc>
              <a:buFont typeface="Arial"/>
              <a:buChar char="•"/>
            </a:pPr>
            <a:r>
              <a:rPr lang="en-US" sz="3000" b="1" dirty="0">
                <a:solidFill>
                  <a:srgbClr val="000000"/>
                </a:solidFill>
                <a:latin typeface="Arial Bold"/>
                <a:ea typeface="Arial Bold"/>
                <a:cs typeface="Arial Bold"/>
                <a:sym typeface="Arial Bold"/>
              </a:rPr>
              <a:t>We </a:t>
            </a:r>
            <a:r>
              <a:rPr lang="en-US" sz="3000" b="1" dirty="0" err="1">
                <a:solidFill>
                  <a:srgbClr val="000000"/>
                </a:solidFill>
                <a:latin typeface="Arial Bold"/>
                <a:ea typeface="Arial Bold"/>
                <a:cs typeface="Arial Bold"/>
                <a:sym typeface="Arial Bold"/>
              </a:rPr>
              <a:t>halen</a:t>
            </a:r>
            <a:r>
              <a:rPr lang="en-US" sz="3000" b="1" dirty="0">
                <a:solidFill>
                  <a:srgbClr val="000000"/>
                </a:solidFill>
                <a:latin typeface="Arial Bold"/>
                <a:ea typeface="Arial Bold"/>
                <a:cs typeface="Arial Bold"/>
                <a:sym typeface="Arial Bold"/>
              </a:rPr>
              <a:t> </a:t>
            </a:r>
            <a:r>
              <a:rPr lang="en-US" sz="3000" b="1" dirty="0" err="1">
                <a:solidFill>
                  <a:srgbClr val="000000"/>
                </a:solidFill>
                <a:latin typeface="Arial Bold"/>
                <a:ea typeface="Arial Bold"/>
                <a:cs typeface="Arial Bold"/>
                <a:sym typeface="Arial Bold"/>
              </a:rPr>
              <a:t>ongewenste</a:t>
            </a:r>
            <a:r>
              <a:rPr lang="en-US" sz="3000" b="1" dirty="0">
                <a:solidFill>
                  <a:srgbClr val="000000"/>
                </a:solidFill>
                <a:latin typeface="Arial Bold"/>
                <a:ea typeface="Arial Bold"/>
                <a:cs typeface="Arial Bold"/>
                <a:sym typeface="Arial Bold"/>
              </a:rPr>
              <a:t> </a:t>
            </a:r>
            <a:r>
              <a:rPr lang="en-US" sz="3000" b="1" dirty="0" err="1">
                <a:solidFill>
                  <a:srgbClr val="000000"/>
                </a:solidFill>
                <a:latin typeface="Arial Bold"/>
                <a:ea typeface="Arial Bold"/>
                <a:cs typeface="Arial Bold"/>
                <a:sym typeface="Arial Bold"/>
              </a:rPr>
              <a:t>soorten</a:t>
            </a:r>
            <a:r>
              <a:rPr lang="en-US" sz="3000" b="1" dirty="0">
                <a:solidFill>
                  <a:srgbClr val="000000"/>
                </a:solidFill>
                <a:latin typeface="Arial Bold"/>
                <a:ea typeface="Arial Bold"/>
                <a:cs typeface="Arial Bold"/>
                <a:sym typeface="Arial Bold"/>
              </a:rPr>
              <a:t> </a:t>
            </a:r>
            <a:r>
              <a:rPr lang="en-US" sz="3000" b="1" dirty="0" err="1">
                <a:solidFill>
                  <a:srgbClr val="000000"/>
                </a:solidFill>
                <a:latin typeface="Arial Bold"/>
                <a:ea typeface="Arial Bold"/>
                <a:cs typeface="Arial Bold"/>
                <a:sym typeface="Arial Bold"/>
              </a:rPr>
              <a:t>weg</a:t>
            </a:r>
            <a:r>
              <a:rPr lang="en-US" sz="3000" b="1" dirty="0">
                <a:solidFill>
                  <a:srgbClr val="000000"/>
                </a:solidFill>
                <a:latin typeface="Arial Bold"/>
                <a:ea typeface="Arial Bold"/>
                <a:cs typeface="Arial Bold"/>
                <a:sym typeface="Arial Bold"/>
              </a:rPr>
              <a:t> </a:t>
            </a:r>
            <a:r>
              <a:rPr lang="en-US" sz="3000" b="1" dirty="0" err="1">
                <a:solidFill>
                  <a:srgbClr val="000000"/>
                </a:solidFill>
                <a:latin typeface="Arial Bold"/>
                <a:ea typeface="Arial Bold"/>
                <a:cs typeface="Arial Bold"/>
                <a:sym typeface="Arial Bold"/>
              </a:rPr>
              <a:t>uit</a:t>
            </a:r>
            <a:r>
              <a:rPr lang="en-US" sz="3000" b="1" dirty="0">
                <a:solidFill>
                  <a:srgbClr val="000000"/>
                </a:solidFill>
                <a:latin typeface="Arial Bold"/>
                <a:ea typeface="Arial Bold"/>
                <a:cs typeface="Arial Bold"/>
                <a:sym typeface="Arial Bold"/>
              </a:rPr>
              <a:t> </a:t>
            </a:r>
            <a:r>
              <a:rPr lang="en-US" sz="3000" b="1" dirty="0" err="1">
                <a:solidFill>
                  <a:srgbClr val="000000"/>
                </a:solidFill>
                <a:latin typeface="Arial Bold"/>
                <a:ea typeface="Arial Bold"/>
                <a:cs typeface="Arial Bold"/>
                <a:sym typeface="Arial Bold"/>
              </a:rPr>
              <a:t>een</a:t>
            </a:r>
            <a:r>
              <a:rPr lang="en-US" sz="3000" b="1" dirty="0">
                <a:solidFill>
                  <a:srgbClr val="000000"/>
                </a:solidFill>
                <a:latin typeface="Arial Bold"/>
                <a:ea typeface="Arial Bold"/>
                <a:cs typeface="Arial Bold"/>
                <a:sym typeface="Arial Bold"/>
              </a:rPr>
              <a:t> </a:t>
            </a:r>
            <a:r>
              <a:rPr lang="en-US" sz="3000" b="1" dirty="0" err="1">
                <a:solidFill>
                  <a:srgbClr val="000000"/>
                </a:solidFill>
                <a:latin typeface="Arial Bold"/>
                <a:ea typeface="Arial Bold"/>
                <a:cs typeface="Arial Bold"/>
                <a:sym typeface="Arial Bold"/>
              </a:rPr>
              <a:t>gebied</a:t>
            </a:r>
            <a:r>
              <a:rPr lang="en-US" sz="3000" b="1" dirty="0">
                <a:solidFill>
                  <a:srgbClr val="000000"/>
                </a:solidFill>
                <a:latin typeface="Arial Bold"/>
                <a:ea typeface="Arial Bold"/>
                <a:cs typeface="Arial Bold"/>
                <a:sym typeface="Arial Bold"/>
              </a:rPr>
              <a:t> </a:t>
            </a:r>
          </a:p>
          <a:p>
            <a:pPr marL="542925" lvl="1" indent="-271462" algn="l">
              <a:lnSpc>
                <a:spcPts val="3600"/>
              </a:lnSpc>
            </a:pPr>
            <a:r>
              <a:rPr lang="en-US" sz="3000" dirty="0">
                <a:solidFill>
                  <a:srgbClr val="000000"/>
                </a:solidFill>
                <a:latin typeface="Arial"/>
                <a:ea typeface="Arial"/>
                <a:cs typeface="Arial"/>
                <a:sym typeface="Arial"/>
              </a:rPr>
              <a:t>  We </a:t>
            </a:r>
            <a:r>
              <a:rPr lang="en-US" sz="3000" dirty="0" err="1">
                <a:solidFill>
                  <a:srgbClr val="000000"/>
                </a:solidFill>
                <a:latin typeface="Arial"/>
                <a:ea typeface="Arial"/>
                <a:cs typeface="Arial"/>
                <a:sym typeface="Arial"/>
              </a:rPr>
              <a:t>gaan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uit</a:t>
            </a:r>
            <a:r>
              <a:rPr lang="en-US" sz="3000" dirty="0">
                <a:solidFill>
                  <a:srgbClr val="000000"/>
                </a:solidFill>
                <a:latin typeface="Arial"/>
                <a:ea typeface="Arial"/>
                <a:cs typeface="Arial"/>
                <a:sym typeface="Arial"/>
              </a:rPr>
              <a:t> van het </a:t>
            </a:r>
            <a:r>
              <a:rPr lang="en-US" sz="3000" dirty="0" err="1">
                <a:solidFill>
                  <a:srgbClr val="000000"/>
                </a:solidFill>
                <a:latin typeface="Arial"/>
                <a:ea typeface="Arial"/>
                <a:cs typeface="Arial"/>
                <a:sym typeface="Arial"/>
              </a:rPr>
              <a:t>beheerplan</a:t>
            </a:r>
            <a:r>
              <a:rPr lang="en-US" sz="3000" dirty="0">
                <a:solidFill>
                  <a:srgbClr val="000000"/>
                </a:solidFill>
                <a:latin typeface="Arial"/>
                <a:ea typeface="Arial"/>
                <a:cs typeface="Arial"/>
                <a:sym typeface="Arial"/>
              </a:rPr>
              <a:t> van de </a:t>
            </a:r>
            <a:r>
              <a:rPr lang="en-US" sz="3000" dirty="0" err="1">
                <a:solidFill>
                  <a:srgbClr val="000000"/>
                </a:solidFill>
                <a:latin typeface="Arial"/>
                <a:ea typeface="Arial"/>
                <a:cs typeface="Arial"/>
                <a:sym typeface="Arial"/>
              </a:rPr>
              <a:t>terreinbeheerder</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Plekken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waar</a:t>
            </a:r>
            <a:r>
              <a:rPr lang="en-US" sz="3000" dirty="0">
                <a:solidFill>
                  <a:srgbClr val="000000"/>
                </a:solidFill>
                <a:latin typeface="Arial"/>
                <a:ea typeface="Arial"/>
                <a:cs typeface="Arial"/>
                <a:sym typeface="Arial"/>
              </a:rPr>
              <a:t> er </a:t>
            </a:r>
            <a:r>
              <a:rPr lang="en-US" sz="3000" dirty="0" err="1">
                <a:solidFill>
                  <a:srgbClr val="000000"/>
                </a:solidFill>
                <a:latin typeface="Arial"/>
                <a:ea typeface="Arial"/>
                <a:cs typeface="Arial"/>
                <a:sym typeface="Arial"/>
              </a:rPr>
              <a:t>heideontwikkeling</a:t>
            </a:r>
            <a:r>
              <a:rPr lang="en-US" sz="3000" dirty="0">
                <a:solidFill>
                  <a:srgbClr val="000000"/>
                </a:solidFill>
                <a:latin typeface="Arial"/>
                <a:ea typeface="Arial"/>
                <a:cs typeface="Arial"/>
                <a:sym typeface="Arial"/>
              </a:rPr>
              <a:t> is, </a:t>
            </a:r>
            <a:r>
              <a:rPr lang="en-US" sz="3000" dirty="0" err="1">
                <a:solidFill>
                  <a:srgbClr val="000000"/>
                </a:solidFill>
                <a:latin typeface="Arial"/>
                <a:ea typeface="Arial"/>
                <a:cs typeface="Arial"/>
                <a:sym typeface="Arial"/>
              </a:rPr>
              <a:t>binnen</a:t>
            </a:r>
            <a:r>
              <a:rPr lang="en-US" sz="3000" dirty="0">
                <a:solidFill>
                  <a:srgbClr val="000000"/>
                </a:solidFill>
                <a:latin typeface="Arial"/>
                <a:ea typeface="Arial"/>
                <a:cs typeface="Arial"/>
                <a:sym typeface="Arial"/>
              </a:rPr>
              <a:t> 1 meter van </a:t>
            </a:r>
            <a:r>
              <a:rPr lang="en-US" sz="3000" dirty="0" err="1">
                <a:solidFill>
                  <a:srgbClr val="000000"/>
                </a:solidFill>
                <a:latin typeface="Arial"/>
                <a:ea typeface="Arial"/>
                <a:cs typeface="Arial"/>
                <a:sym typeface="Arial"/>
              </a:rPr>
              <a:t>een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wandelpad</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sloopterreinen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dunnen</a:t>
            </a:r>
            <a:r>
              <a:rPr lang="en-US" sz="3000" dirty="0">
                <a:solidFill>
                  <a:srgbClr val="000000"/>
                </a:solidFill>
                <a:latin typeface="Arial"/>
                <a:ea typeface="Arial"/>
                <a:cs typeface="Arial"/>
                <a:sym typeface="Arial"/>
              </a:rPr>
              <a:t> van </a:t>
            </a:r>
            <a:r>
              <a:rPr lang="en-US" sz="3000" dirty="0" err="1">
                <a:solidFill>
                  <a:srgbClr val="000000"/>
                </a:solidFill>
                <a:latin typeface="Arial"/>
                <a:ea typeface="Arial"/>
                <a:cs typeface="Arial"/>
                <a:sym typeface="Arial"/>
              </a:rPr>
              <a:t>bepaalde</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soorten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poelen</a:t>
            </a:r>
            <a:r>
              <a:rPr lang="en-US" sz="3000" dirty="0">
                <a:solidFill>
                  <a:srgbClr val="000000"/>
                </a:solidFill>
                <a:latin typeface="Arial"/>
                <a:ea typeface="Arial"/>
                <a:cs typeface="Arial"/>
                <a:sym typeface="Arial"/>
              </a:rPr>
              <a:t>, etc. </a:t>
            </a:r>
          </a:p>
          <a:p>
            <a:pPr marL="542925" lvl="1" indent="-271462" algn="l">
              <a:lnSpc>
                <a:spcPts val="3600"/>
              </a:lnSpc>
            </a:pPr>
            <a:endParaRPr lang="en-US" sz="3000" dirty="0">
              <a:solidFill>
                <a:srgbClr val="000000"/>
              </a:solidFill>
              <a:latin typeface="Arial"/>
              <a:ea typeface="Arial"/>
              <a:cs typeface="Arial"/>
              <a:sym typeface="Arial"/>
            </a:endParaRPr>
          </a:p>
          <a:p>
            <a:pPr marL="542925" lvl="1" indent="-271462" algn="l">
              <a:lnSpc>
                <a:spcPts val="3600"/>
              </a:lnSpc>
              <a:buFont typeface="Arial"/>
              <a:buChar char="•"/>
            </a:pPr>
            <a:r>
              <a:rPr lang="en-US" sz="3000" b="1" dirty="0">
                <a:solidFill>
                  <a:srgbClr val="000000"/>
                </a:solidFill>
                <a:latin typeface="Arial Bold"/>
                <a:ea typeface="Arial Bold"/>
                <a:cs typeface="Arial Bold"/>
                <a:sym typeface="Arial Bold"/>
              </a:rPr>
              <a:t>We </a:t>
            </a:r>
            <a:r>
              <a:rPr lang="en-US" sz="3000" b="1" dirty="0" err="1">
                <a:solidFill>
                  <a:srgbClr val="000000"/>
                </a:solidFill>
                <a:latin typeface="Arial Bold"/>
                <a:ea typeface="Arial Bold"/>
                <a:cs typeface="Arial Bold"/>
                <a:sym typeface="Arial Bold"/>
              </a:rPr>
              <a:t>focussen</a:t>
            </a:r>
            <a:r>
              <a:rPr lang="en-US" sz="3000" b="1" dirty="0">
                <a:solidFill>
                  <a:srgbClr val="000000"/>
                </a:solidFill>
                <a:latin typeface="Arial Bold"/>
                <a:ea typeface="Arial Bold"/>
                <a:cs typeface="Arial Bold"/>
                <a:sym typeface="Arial Bold"/>
              </a:rPr>
              <a:t> </a:t>
            </a:r>
            <a:r>
              <a:rPr lang="en-US" sz="3000" b="1" dirty="0" err="1">
                <a:solidFill>
                  <a:srgbClr val="000000"/>
                </a:solidFill>
                <a:latin typeface="Arial Bold"/>
                <a:ea typeface="Arial Bold"/>
                <a:cs typeface="Arial Bold"/>
                <a:sym typeface="Arial Bold"/>
              </a:rPr>
              <a:t>ons</a:t>
            </a:r>
            <a:r>
              <a:rPr lang="en-US" sz="3000" b="1" dirty="0">
                <a:solidFill>
                  <a:srgbClr val="000000"/>
                </a:solidFill>
                <a:latin typeface="Arial Bold"/>
                <a:ea typeface="Arial Bold"/>
                <a:cs typeface="Arial Bold"/>
                <a:sym typeface="Arial Bold"/>
              </a:rPr>
              <a:t> op het </a:t>
            </a:r>
            <a:r>
              <a:rPr lang="en-US" sz="3000" b="1" dirty="0" err="1">
                <a:solidFill>
                  <a:srgbClr val="000000"/>
                </a:solidFill>
                <a:latin typeface="Arial Bold"/>
                <a:ea typeface="Arial Bold"/>
                <a:cs typeface="Arial Bold"/>
                <a:sym typeface="Arial Bold"/>
              </a:rPr>
              <a:t>verplanten</a:t>
            </a:r>
            <a:r>
              <a:rPr lang="en-US" sz="3000" b="1" dirty="0">
                <a:solidFill>
                  <a:srgbClr val="000000"/>
                </a:solidFill>
                <a:latin typeface="Arial Bold"/>
                <a:ea typeface="Arial Bold"/>
                <a:cs typeface="Arial Bold"/>
                <a:sym typeface="Arial Bold"/>
              </a:rPr>
              <a:t> van </a:t>
            </a:r>
            <a:r>
              <a:rPr lang="en-US" sz="3000" b="1" dirty="0" err="1">
                <a:solidFill>
                  <a:srgbClr val="000000"/>
                </a:solidFill>
                <a:latin typeface="Arial Bold"/>
                <a:ea typeface="Arial Bold"/>
                <a:cs typeface="Arial Bold"/>
                <a:sym typeface="Arial Bold"/>
              </a:rPr>
              <a:t>inheemse</a:t>
            </a:r>
            <a:r>
              <a:rPr lang="en-US" sz="3000" b="1" dirty="0">
                <a:solidFill>
                  <a:srgbClr val="000000"/>
                </a:solidFill>
                <a:latin typeface="Arial Bold"/>
                <a:ea typeface="Arial Bold"/>
                <a:cs typeface="Arial Bold"/>
                <a:sym typeface="Arial Bold"/>
              </a:rPr>
              <a:t> </a:t>
            </a:r>
            <a:r>
              <a:rPr lang="en-US" sz="3000" b="1" dirty="0" err="1">
                <a:solidFill>
                  <a:srgbClr val="000000"/>
                </a:solidFill>
                <a:latin typeface="Arial Bold"/>
                <a:ea typeface="Arial Bold"/>
                <a:cs typeface="Arial Bold"/>
                <a:sym typeface="Arial Bold"/>
              </a:rPr>
              <a:t>soorten</a:t>
            </a:r>
            <a:endParaRPr lang="en-US" sz="3000" b="1" dirty="0">
              <a:solidFill>
                <a:srgbClr val="000000"/>
              </a:solidFill>
              <a:latin typeface="Arial Bold"/>
              <a:ea typeface="Arial Bold"/>
              <a:cs typeface="Arial Bold"/>
              <a:sym typeface="Arial Bold"/>
            </a:endParaRPr>
          </a:p>
          <a:p>
            <a:pPr marL="542925" lvl="1" indent="-271462" algn="l">
              <a:lnSpc>
                <a:spcPts val="3600"/>
              </a:lnSpc>
            </a:pP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Niet</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elke</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soort</a:t>
            </a:r>
            <a:r>
              <a:rPr lang="en-US" sz="3000" dirty="0">
                <a:solidFill>
                  <a:srgbClr val="000000"/>
                </a:solidFill>
                <a:latin typeface="Arial"/>
                <a:ea typeface="Arial"/>
                <a:cs typeface="Arial"/>
                <a:sym typeface="Arial"/>
              </a:rPr>
              <a:t> is even </a:t>
            </a:r>
            <a:r>
              <a:rPr lang="en-US" sz="3000" dirty="0" err="1">
                <a:solidFill>
                  <a:srgbClr val="000000"/>
                </a:solidFill>
                <a:latin typeface="Arial"/>
                <a:ea typeface="Arial"/>
                <a:cs typeface="Arial"/>
                <a:sym typeface="Arial"/>
              </a:rPr>
              <a:t>interessant</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voor</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ons</a:t>
            </a:r>
            <a:r>
              <a:rPr lang="en-US" sz="3000" dirty="0">
                <a:solidFill>
                  <a:srgbClr val="000000"/>
                </a:solidFill>
                <a:latin typeface="Arial"/>
                <a:ea typeface="Arial"/>
                <a:cs typeface="Arial"/>
                <a:sym typeface="Arial"/>
              </a:rPr>
              <a:t>. Hoe </a:t>
            </a:r>
            <a:r>
              <a:rPr lang="en-US" sz="3000" dirty="0" err="1">
                <a:solidFill>
                  <a:srgbClr val="000000"/>
                </a:solidFill>
                <a:latin typeface="Arial"/>
                <a:ea typeface="Arial"/>
                <a:cs typeface="Arial"/>
                <a:sym typeface="Arial"/>
              </a:rPr>
              <a:t>meer</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verschillende</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soorten</a:t>
            </a:r>
            <a:r>
              <a:rPr lang="en-US" sz="3000" dirty="0">
                <a:solidFill>
                  <a:srgbClr val="000000"/>
                </a:solidFill>
                <a:latin typeface="Arial"/>
                <a:ea typeface="Arial"/>
                <a:cs typeface="Arial"/>
                <a:sym typeface="Arial"/>
              </a:rPr>
              <a:t> we </a:t>
            </a:r>
            <a:r>
              <a:rPr lang="en-US" sz="3000" dirty="0" err="1">
                <a:solidFill>
                  <a:srgbClr val="000000"/>
                </a:solidFill>
                <a:latin typeface="Arial"/>
                <a:ea typeface="Arial"/>
                <a:cs typeface="Arial"/>
                <a:sym typeface="Arial"/>
              </a:rPr>
              <a:t>kunnen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oogsten</a:t>
            </a:r>
            <a:r>
              <a:rPr lang="en-US" sz="3000" dirty="0">
                <a:solidFill>
                  <a:srgbClr val="000000"/>
                </a:solidFill>
                <a:latin typeface="Arial"/>
                <a:ea typeface="Arial"/>
                <a:cs typeface="Arial"/>
                <a:sym typeface="Arial"/>
              </a:rPr>
              <a:t> hoe </a:t>
            </a:r>
            <a:r>
              <a:rPr lang="en-US" sz="3000" dirty="0" err="1">
                <a:solidFill>
                  <a:srgbClr val="000000"/>
                </a:solidFill>
                <a:latin typeface="Arial"/>
                <a:ea typeface="Arial"/>
                <a:cs typeface="Arial"/>
                <a:sym typeface="Arial"/>
              </a:rPr>
              <a:t>beter</a:t>
            </a:r>
            <a:r>
              <a:rPr lang="en-US" sz="3000" dirty="0">
                <a:solidFill>
                  <a:srgbClr val="000000"/>
                </a:solidFill>
                <a:latin typeface="Arial"/>
                <a:ea typeface="Arial"/>
                <a:cs typeface="Arial"/>
                <a:sym typeface="Arial"/>
              </a:rPr>
              <a:t>. Maar we </a:t>
            </a:r>
            <a:r>
              <a:rPr lang="en-US" sz="3000" dirty="0" err="1">
                <a:solidFill>
                  <a:srgbClr val="000000"/>
                </a:solidFill>
                <a:latin typeface="Arial"/>
                <a:ea typeface="Arial"/>
                <a:cs typeface="Arial"/>
                <a:sym typeface="Arial"/>
              </a:rPr>
              <a:t>gaan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uit</a:t>
            </a:r>
            <a:r>
              <a:rPr lang="en-US" sz="3000" dirty="0">
                <a:solidFill>
                  <a:srgbClr val="000000"/>
                </a:solidFill>
                <a:latin typeface="Arial"/>
                <a:ea typeface="Arial"/>
                <a:cs typeface="Arial"/>
                <a:sym typeface="Arial"/>
              </a:rPr>
              <a:t> van de win-win. We </a:t>
            </a:r>
            <a:r>
              <a:rPr lang="en-US" sz="3000" dirty="0" err="1">
                <a:solidFill>
                  <a:srgbClr val="000000"/>
                </a:solidFill>
                <a:latin typeface="Arial"/>
                <a:ea typeface="Arial"/>
                <a:cs typeface="Arial"/>
                <a:sym typeface="Arial"/>
              </a:rPr>
              <a:t>oogsten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alles</a:t>
            </a:r>
            <a:r>
              <a:rPr lang="en-US" sz="3000" dirty="0">
                <a:solidFill>
                  <a:srgbClr val="000000"/>
                </a:solidFill>
                <a:latin typeface="Arial"/>
                <a:ea typeface="Arial"/>
                <a:cs typeface="Arial"/>
                <a:sym typeface="Arial"/>
              </a:rPr>
              <a:t>, maar </a:t>
            </a:r>
            <a:r>
              <a:rPr lang="en-US" sz="3000" dirty="0" err="1">
                <a:solidFill>
                  <a:srgbClr val="000000"/>
                </a:solidFill>
                <a:latin typeface="Arial"/>
                <a:ea typeface="Arial"/>
                <a:cs typeface="Arial"/>
                <a:sym typeface="Arial"/>
              </a:rPr>
              <a:t>delen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niet</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alles</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uit</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Zowel</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inheems</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als</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uitheems</a:t>
            </a:r>
            <a:r>
              <a:rPr lang="en-US" sz="3000" dirty="0">
                <a:solidFill>
                  <a:srgbClr val="000000"/>
                </a:solidFill>
                <a:latin typeface="Arial"/>
                <a:ea typeface="Arial"/>
                <a:cs typeface="Arial"/>
                <a:sym typeface="Arial"/>
              </a:rPr>
              <a:t>. We </a:t>
            </a:r>
            <a:r>
              <a:rPr lang="en-US" sz="3000" dirty="0" err="1">
                <a:solidFill>
                  <a:srgbClr val="000000"/>
                </a:solidFill>
                <a:latin typeface="Arial"/>
                <a:ea typeface="Arial"/>
                <a:cs typeface="Arial"/>
                <a:sym typeface="Arial"/>
              </a:rPr>
              <a:t>trekken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ook</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invasieve</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exoten</a:t>
            </a:r>
            <a:r>
              <a:rPr lang="en-US" sz="3000" dirty="0">
                <a:solidFill>
                  <a:srgbClr val="000000"/>
                </a:solidFill>
                <a:latin typeface="Arial"/>
                <a:ea typeface="Arial"/>
                <a:cs typeface="Arial"/>
                <a:sym typeface="Arial"/>
              </a:rPr>
              <a:t> mee </a:t>
            </a:r>
            <a:r>
              <a:rPr lang="en-US" sz="3000" dirty="0" err="1">
                <a:solidFill>
                  <a:srgbClr val="000000"/>
                </a:solidFill>
                <a:latin typeface="Arial"/>
                <a:ea typeface="Arial"/>
                <a:cs typeface="Arial"/>
                <a:sym typeface="Arial"/>
              </a:rPr>
              <a:t>uit</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wanneer</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gewenst</a:t>
            </a:r>
            <a:r>
              <a:rPr lang="en-US" sz="3000" dirty="0">
                <a:solidFill>
                  <a:srgbClr val="000000"/>
                </a:solidFill>
                <a:latin typeface="Arial"/>
                <a:ea typeface="Arial"/>
                <a:cs typeface="Arial"/>
                <a:sym typeface="Arial"/>
              </a:rPr>
              <a:t>. </a:t>
            </a:r>
          </a:p>
          <a:p>
            <a:pPr marL="542925" lvl="1" indent="-271462" algn="l">
              <a:lnSpc>
                <a:spcPts val="3600"/>
              </a:lnSpc>
            </a:pPr>
            <a:endParaRPr lang="en-US" sz="3000" dirty="0">
              <a:solidFill>
                <a:srgbClr val="000000"/>
              </a:solidFill>
              <a:latin typeface="Arial"/>
              <a:ea typeface="Arial"/>
              <a:cs typeface="Arial"/>
              <a:sym typeface="Arial"/>
            </a:endParaRPr>
          </a:p>
          <a:p>
            <a:pPr marL="542925" lvl="1" indent="-271462" algn="l">
              <a:lnSpc>
                <a:spcPts val="3600"/>
              </a:lnSpc>
              <a:buFont typeface="Arial"/>
              <a:buChar char="•"/>
            </a:pPr>
            <a:r>
              <a:rPr lang="en-US" sz="3000" b="1" dirty="0">
                <a:solidFill>
                  <a:srgbClr val="000000"/>
                </a:solidFill>
                <a:latin typeface="Arial Bold"/>
                <a:ea typeface="Arial Bold"/>
                <a:cs typeface="Arial Bold"/>
                <a:sym typeface="Arial Bold"/>
              </a:rPr>
              <a:t>We laten het </a:t>
            </a:r>
            <a:r>
              <a:rPr lang="en-US" sz="3000" b="1" dirty="0" err="1">
                <a:solidFill>
                  <a:srgbClr val="000000"/>
                </a:solidFill>
                <a:latin typeface="Arial Bold"/>
                <a:ea typeface="Arial Bold"/>
                <a:cs typeface="Arial Bold"/>
                <a:sym typeface="Arial Bold"/>
              </a:rPr>
              <a:t>gebied</a:t>
            </a:r>
            <a:r>
              <a:rPr lang="en-US" sz="3000" b="1" dirty="0">
                <a:solidFill>
                  <a:srgbClr val="000000"/>
                </a:solidFill>
                <a:latin typeface="Arial Bold"/>
                <a:ea typeface="Arial Bold"/>
                <a:cs typeface="Arial Bold"/>
                <a:sym typeface="Arial Bold"/>
              </a:rPr>
              <a:t> net zo </a:t>
            </a:r>
            <a:r>
              <a:rPr lang="en-US" sz="3000" b="1" dirty="0" err="1">
                <a:solidFill>
                  <a:srgbClr val="000000"/>
                </a:solidFill>
                <a:latin typeface="Arial Bold"/>
                <a:ea typeface="Arial Bold"/>
                <a:cs typeface="Arial Bold"/>
                <a:sym typeface="Arial Bold"/>
              </a:rPr>
              <a:t>mooi</a:t>
            </a:r>
            <a:r>
              <a:rPr lang="en-US" sz="3000" b="1" dirty="0">
                <a:solidFill>
                  <a:srgbClr val="000000"/>
                </a:solidFill>
                <a:latin typeface="Arial Bold"/>
                <a:ea typeface="Arial Bold"/>
                <a:cs typeface="Arial Bold"/>
                <a:sym typeface="Arial Bold"/>
              </a:rPr>
              <a:t> achter </a:t>
            </a:r>
            <a:r>
              <a:rPr lang="en-US" sz="3000" b="1" dirty="0" err="1">
                <a:solidFill>
                  <a:srgbClr val="000000"/>
                </a:solidFill>
                <a:latin typeface="Arial Bold"/>
                <a:ea typeface="Arial Bold"/>
                <a:cs typeface="Arial Bold"/>
                <a:sym typeface="Arial Bold"/>
              </a:rPr>
              <a:t>als</a:t>
            </a:r>
            <a:r>
              <a:rPr lang="en-US" sz="3000" b="1" dirty="0">
                <a:solidFill>
                  <a:srgbClr val="000000"/>
                </a:solidFill>
                <a:latin typeface="Arial Bold"/>
                <a:ea typeface="Arial Bold"/>
                <a:cs typeface="Arial Bold"/>
                <a:sym typeface="Arial Bold"/>
              </a:rPr>
              <a:t> we </a:t>
            </a:r>
            <a:r>
              <a:rPr lang="en-US" sz="3000" b="1" dirty="0" err="1">
                <a:solidFill>
                  <a:srgbClr val="000000"/>
                </a:solidFill>
                <a:latin typeface="Arial Bold"/>
                <a:ea typeface="Arial Bold"/>
                <a:cs typeface="Arial Bold"/>
                <a:sym typeface="Arial Bold"/>
              </a:rPr>
              <a:t>vonden</a:t>
            </a:r>
            <a:endParaRPr lang="en-US" sz="3000" b="1" dirty="0">
              <a:solidFill>
                <a:srgbClr val="000000"/>
              </a:solidFill>
              <a:latin typeface="Arial Bold"/>
              <a:ea typeface="Arial Bold"/>
              <a:cs typeface="Arial Bold"/>
              <a:sym typeface="Arial Bold"/>
            </a:endParaRPr>
          </a:p>
          <a:p>
            <a:pPr marL="542925" lvl="1" indent="-271462" algn="l">
              <a:lnSpc>
                <a:spcPts val="3600"/>
              </a:lnSpc>
            </a:pPr>
            <a:r>
              <a:rPr lang="en-US" sz="3000" dirty="0">
                <a:solidFill>
                  <a:srgbClr val="000000"/>
                </a:solidFill>
                <a:latin typeface="Arial"/>
                <a:ea typeface="Arial"/>
                <a:cs typeface="Arial"/>
                <a:sym typeface="Arial"/>
              </a:rPr>
              <a:t>  We </a:t>
            </a:r>
            <a:r>
              <a:rPr lang="en-US" sz="3000" dirty="0" err="1">
                <a:solidFill>
                  <a:srgbClr val="000000"/>
                </a:solidFill>
                <a:latin typeface="Arial"/>
                <a:ea typeface="Arial"/>
                <a:cs typeface="Arial"/>
                <a:sym typeface="Arial"/>
              </a:rPr>
              <a:t>oogsten</a:t>
            </a:r>
            <a:r>
              <a:rPr lang="en-US" sz="3000" dirty="0">
                <a:solidFill>
                  <a:srgbClr val="000000"/>
                </a:solidFill>
                <a:latin typeface="Arial"/>
                <a:ea typeface="Arial"/>
                <a:cs typeface="Arial"/>
                <a:sym typeface="Arial"/>
              </a:rPr>
              <a:t> met </a:t>
            </a:r>
            <a:r>
              <a:rPr lang="en-US" sz="3000" dirty="0" err="1">
                <a:solidFill>
                  <a:srgbClr val="000000"/>
                </a:solidFill>
                <a:latin typeface="Arial"/>
                <a:ea typeface="Arial"/>
                <a:cs typeface="Arial"/>
                <a:sym typeface="Arial"/>
              </a:rPr>
              <a:t>droge</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wortel</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dus</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geen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kuilen</a:t>
            </a:r>
            <a:r>
              <a:rPr lang="en-US" sz="3000" dirty="0">
                <a:solidFill>
                  <a:srgbClr val="000000"/>
                </a:solidFill>
                <a:latin typeface="Arial"/>
                <a:ea typeface="Arial"/>
                <a:cs typeface="Arial"/>
                <a:sym typeface="Arial"/>
              </a:rPr>
              <a:t>. We </a:t>
            </a:r>
            <a:r>
              <a:rPr lang="en-US" sz="3000" dirty="0" err="1">
                <a:solidFill>
                  <a:srgbClr val="000000"/>
                </a:solidFill>
                <a:latin typeface="Arial"/>
                <a:ea typeface="Arial"/>
                <a:cs typeface="Arial"/>
                <a:sym typeface="Arial"/>
              </a:rPr>
              <a:t>werken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voorzichtig</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en</a:t>
            </a:r>
            <a:r>
              <a:rPr lang="en-US" sz="3000" dirty="0">
                <a:solidFill>
                  <a:srgbClr val="000000"/>
                </a:solidFill>
                <a:latin typeface="Arial"/>
                <a:ea typeface="Arial"/>
                <a:cs typeface="Arial"/>
                <a:sym typeface="Arial"/>
              </a:rPr>
              <a:t> laten </a:t>
            </a:r>
            <a:r>
              <a:rPr lang="en-US" sz="3000" dirty="0" err="1">
                <a:solidFill>
                  <a:srgbClr val="000000"/>
                </a:solidFill>
                <a:latin typeface="Arial"/>
                <a:ea typeface="Arial"/>
                <a:cs typeface="Arial"/>
                <a:sym typeface="Arial"/>
              </a:rPr>
              <a:t>geen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afval</a:t>
            </a:r>
            <a:r>
              <a:rPr lang="en-US" sz="3000" dirty="0">
                <a:solidFill>
                  <a:srgbClr val="000000"/>
                </a:solidFill>
                <a:latin typeface="Arial"/>
                <a:ea typeface="Arial"/>
                <a:cs typeface="Arial"/>
                <a:sym typeface="Arial"/>
              </a:rPr>
              <a:t> achter. Al </a:t>
            </a:r>
            <a:r>
              <a:rPr lang="en-US" sz="3000" dirty="0" err="1">
                <a:solidFill>
                  <a:srgbClr val="000000"/>
                </a:solidFill>
                <a:latin typeface="Arial"/>
                <a:ea typeface="Arial"/>
                <a:cs typeface="Arial"/>
                <a:sym typeface="Arial"/>
              </a:rPr>
              <a:t>onze</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vrijwilligers</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willen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iets</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moois</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doen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voor</a:t>
            </a:r>
            <a:r>
              <a:rPr lang="en-US" sz="3000" dirty="0">
                <a:solidFill>
                  <a:srgbClr val="000000"/>
                </a:solidFill>
                <a:latin typeface="Arial"/>
                <a:ea typeface="Arial"/>
                <a:cs typeface="Arial"/>
                <a:sym typeface="Arial"/>
              </a:rPr>
              <a:t> de </a:t>
            </a:r>
            <a:r>
              <a:rPr lang="en-US" sz="3000" dirty="0" err="1">
                <a:solidFill>
                  <a:srgbClr val="000000"/>
                </a:solidFill>
                <a:latin typeface="Arial"/>
                <a:ea typeface="Arial"/>
                <a:cs typeface="Arial"/>
                <a:sym typeface="Arial"/>
              </a:rPr>
              <a:t>natuur</a:t>
            </a:r>
            <a:r>
              <a:rPr lang="en-US" sz="3000" dirty="0">
                <a:solidFill>
                  <a:srgbClr val="000000"/>
                </a:solidFill>
                <a:latin typeface="Arial"/>
                <a:ea typeface="Arial"/>
                <a:cs typeface="Arial"/>
                <a:sym typeface="Arial"/>
              </a:rPr>
              <a:t>.</a:t>
            </a:r>
          </a:p>
          <a:p>
            <a:pPr marL="542925" lvl="1" indent="-271462" algn="l">
              <a:lnSpc>
                <a:spcPts val="3600"/>
              </a:lnSpc>
            </a:pPr>
            <a:endParaRPr lang="en-US" sz="3000" dirty="0">
              <a:solidFill>
                <a:srgbClr val="000000"/>
              </a:solidFill>
              <a:latin typeface="Arial"/>
              <a:ea typeface="Arial"/>
              <a:cs typeface="Arial"/>
              <a:sym typeface="Arial"/>
            </a:endParaRPr>
          </a:p>
        </p:txBody>
      </p:sp>
      <p:sp>
        <p:nvSpPr>
          <p:cNvPr id="7" name="Freeform 7"/>
          <p:cNvSpPr/>
          <p:nvPr/>
        </p:nvSpPr>
        <p:spPr>
          <a:xfrm>
            <a:off x="14511528" y="9189510"/>
            <a:ext cx="3413248" cy="682650"/>
          </a:xfrm>
          <a:custGeom>
            <a:avLst/>
            <a:gdLst/>
            <a:ahLst/>
            <a:cxnLst/>
            <a:rect l="l" t="t" r="r" b="b"/>
            <a:pathLst>
              <a:path w="3413248" h="682650">
                <a:moveTo>
                  <a:pt x="0" y="0"/>
                </a:moveTo>
                <a:lnTo>
                  <a:pt x="3413248" y="0"/>
                </a:lnTo>
                <a:lnTo>
                  <a:pt x="3413248" y="682650"/>
                </a:lnTo>
                <a:lnTo>
                  <a:pt x="0" y="682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1226" y="-2077869"/>
            <a:ext cx="22118440" cy="12487701"/>
          </a:xfrm>
          <a:custGeom>
            <a:avLst/>
            <a:gdLst/>
            <a:ahLst/>
            <a:cxnLst/>
            <a:rect l="l" t="t" r="r" b="b"/>
            <a:pathLst>
              <a:path w="22118440" h="12487701">
                <a:moveTo>
                  <a:pt x="0" y="0"/>
                </a:moveTo>
                <a:lnTo>
                  <a:pt x="22118441" y="0"/>
                </a:lnTo>
                <a:lnTo>
                  <a:pt x="22118441" y="12487701"/>
                </a:lnTo>
                <a:lnTo>
                  <a:pt x="0" y="12487701"/>
                </a:lnTo>
                <a:lnTo>
                  <a:pt x="0" y="0"/>
                </a:lnTo>
                <a:close/>
              </a:path>
            </a:pathLst>
          </a:custGeom>
          <a:blipFill>
            <a:blip r:embed="rId3">
              <a:extLst>
                <a:ext uri="{96DAC541-7B7A-43D3-8B79-37D633B846F1}">
                  <asvg:svgBlip xmlns:asvg="http://schemas.microsoft.com/office/drawing/2016/SVG/main" r:embed="rId4"/>
                </a:ext>
              </a:extLst>
            </a:blip>
            <a:stretch>
              <a:fillRect t="-56" b="-56"/>
            </a:stretch>
          </a:blipFill>
        </p:spPr>
        <p:txBody>
          <a:bodyPr/>
          <a:lstStyle/>
          <a:p>
            <a:endParaRPr lang="nl-NL"/>
          </a:p>
        </p:txBody>
      </p:sp>
      <p:sp>
        <p:nvSpPr>
          <p:cNvPr id="3" name="Freeform 3"/>
          <p:cNvSpPr/>
          <p:nvPr/>
        </p:nvSpPr>
        <p:spPr>
          <a:xfrm>
            <a:off x="14547273" y="9299596"/>
            <a:ext cx="3341757" cy="514972"/>
          </a:xfrm>
          <a:custGeom>
            <a:avLst/>
            <a:gdLst/>
            <a:ahLst/>
            <a:cxnLst/>
            <a:rect l="l" t="t" r="r" b="b"/>
            <a:pathLst>
              <a:path w="3341757" h="514972">
                <a:moveTo>
                  <a:pt x="0" y="0"/>
                </a:moveTo>
                <a:lnTo>
                  <a:pt x="3341757" y="0"/>
                </a:lnTo>
                <a:lnTo>
                  <a:pt x="3341757" y="514973"/>
                </a:lnTo>
                <a:lnTo>
                  <a:pt x="0" y="514973"/>
                </a:lnTo>
                <a:lnTo>
                  <a:pt x="0" y="0"/>
                </a:lnTo>
                <a:close/>
              </a:path>
            </a:pathLst>
          </a:custGeom>
          <a:blipFill>
            <a:blip r:embed="rId5">
              <a:extLst>
                <a:ext uri="{96DAC541-7B7A-43D3-8B79-37D633B846F1}">
                  <asvg:svgBlip xmlns:asvg="http://schemas.microsoft.com/office/drawing/2016/SVG/main" r:embed="rId6"/>
                </a:ext>
              </a:extLst>
            </a:blip>
            <a:stretch>
              <a:fillRect t="-841" b="-841"/>
            </a:stretch>
          </a:blipFill>
        </p:spPr>
        <p:txBody>
          <a:bodyPr/>
          <a:lstStyle/>
          <a:p>
            <a:endParaRPr lang="nl-NL"/>
          </a:p>
        </p:txBody>
      </p:sp>
      <p:sp>
        <p:nvSpPr>
          <p:cNvPr id="4" name="TextBox 4"/>
          <p:cNvSpPr txBox="1"/>
          <p:nvPr/>
        </p:nvSpPr>
        <p:spPr>
          <a:xfrm>
            <a:off x="1145252" y="2352675"/>
            <a:ext cx="8959346" cy="6981825"/>
          </a:xfrm>
          <a:prstGeom prst="rect">
            <a:avLst/>
          </a:prstGeom>
        </p:spPr>
        <p:txBody>
          <a:bodyPr lIns="0" tIns="0" rIns="0" bIns="0" rtlCol="0" anchor="t">
            <a:spAutoFit/>
          </a:bodyPr>
          <a:lstStyle/>
          <a:p>
            <a:pPr marL="542925" lvl="1" indent="-271462" algn="l">
              <a:lnSpc>
                <a:spcPts val="4200"/>
              </a:lnSpc>
              <a:buFont typeface="Arial"/>
              <a:buChar char="•"/>
            </a:pPr>
            <a:r>
              <a:rPr lang="en-US" sz="3000" dirty="0" err="1">
                <a:solidFill>
                  <a:srgbClr val="000000"/>
                </a:solidFill>
                <a:latin typeface="Arial"/>
                <a:ea typeface="Arial"/>
                <a:cs typeface="Arial"/>
                <a:sym typeface="Arial"/>
              </a:rPr>
              <a:t>Natuurgebieden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stadsparken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uitdunnen</a:t>
            </a:r>
            <a:r>
              <a:rPr lang="en-US" sz="3000" dirty="0">
                <a:solidFill>
                  <a:srgbClr val="000000"/>
                </a:solidFill>
                <a:latin typeface="Arial"/>
                <a:ea typeface="Arial"/>
                <a:cs typeface="Arial"/>
                <a:sym typeface="Arial"/>
              </a:rPr>
              <a:t>, </a:t>
            </a:r>
          </a:p>
          <a:p>
            <a:pPr marL="542925" lvl="1" indent="-271462" algn="l">
              <a:lnSpc>
                <a:spcPts val="4200"/>
              </a:lnSpc>
            </a:pPr>
            <a:r>
              <a:rPr lang="en-US" sz="3000" dirty="0" err="1">
                <a:solidFill>
                  <a:srgbClr val="000000"/>
                </a:solidFill>
                <a:latin typeface="Arial"/>
                <a:ea typeface="Arial"/>
                <a:cs typeface="Arial"/>
                <a:sym typeface="Arial"/>
              </a:rPr>
              <a:t>opschot</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te</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dicht</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bij</a:t>
            </a:r>
            <a:r>
              <a:rPr lang="en-US" sz="3000" dirty="0">
                <a:solidFill>
                  <a:srgbClr val="000000"/>
                </a:solidFill>
                <a:latin typeface="Arial"/>
                <a:ea typeface="Arial"/>
                <a:cs typeface="Arial"/>
                <a:sym typeface="Arial"/>
              </a:rPr>
              <a:t> pad, </a:t>
            </a:r>
            <a:r>
              <a:rPr lang="en-US" sz="3000" dirty="0" err="1">
                <a:solidFill>
                  <a:srgbClr val="000000"/>
                </a:solidFill>
                <a:latin typeface="Arial"/>
                <a:ea typeface="Arial"/>
                <a:cs typeface="Arial"/>
                <a:sym typeface="Arial"/>
              </a:rPr>
              <a:t>ongewenste</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soorten</a:t>
            </a:r>
            <a:endParaRPr lang="en-US" sz="3000" dirty="0">
              <a:solidFill>
                <a:srgbClr val="000000"/>
              </a:solidFill>
              <a:latin typeface="Arial"/>
              <a:ea typeface="Arial"/>
              <a:cs typeface="Arial"/>
              <a:sym typeface="Arial"/>
            </a:endParaRPr>
          </a:p>
          <a:p>
            <a:pPr marL="542925" lvl="1" indent="-271462" algn="l">
              <a:lnSpc>
                <a:spcPts val="4200"/>
              </a:lnSpc>
              <a:buFont typeface="Arial"/>
              <a:buChar char="•"/>
            </a:pPr>
            <a:r>
              <a:rPr lang="en-US" sz="3000" dirty="0" err="1">
                <a:solidFill>
                  <a:srgbClr val="000000"/>
                </a:solidFill>
                <a:latin typeface="Arial"/>
                <a:ea typeface="Arial"/>
                <a:cs typeface="Arial"/>
                <a:sym typeface="Arial"/>
              </a:rPr>
              <a:t>Gemeente</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groenbeheer</a:t>
            </a:r>
            <a:r>
              <a:rPr lang="en-US" sz="3000" dirty="0">
                <a:solidFill>
                  <a:srgbClr val="000000"/>
                </a:solidFill>
                <a:latin typeface="Arial"/>
                <a:ea typeface="Arial"/>
                <a:cs typeface="Arial"/>
                <a:sym typeface="Arial"/>
              </a:rPr>
              <a:t>, </a:t>
            </a:r>
          </a:p>
          <a:p>
            <a:pPr marL="542925" lvl="1" indent="-271462" algn="l">
              <a:lnSpc>
                <a:spcPts val="4200"/>
              </a:lnSpc>
            </a:pPr>
            <a:r>
              <a:rPr lang="en-US" sz="3000" dirty="0" err="1">
                <a:solidFill>
                  <a:srgbClr val="000000"/>
                </a:solidFill>
                <a:latin typeface="Arial"/>
                <a:ea typeface="Arial"/>
                <a:cs typeface="Arial"/>
                <a:sym typeface="Arial"/>
              </a:rPr>
              <a:t>Staatsbosbeheer</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Landschappen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Struikroven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Natuurmonumenten</a:t>
            </a:r>
            <a:endParaRPr lang="en-US" sz="3000" dirty="0">
              <a:solidFill>
                <a:srgbClr val="000000"/>
              </a:solidFill>
              <a:latin typeface="Arial"/>
              <a:ea typeface="Arial"/>
              <a:cs typeface="Arial"/>
              <a:sym typeface="Arial"/>
            </a:endParaRPr>
          </a:p>
          <a:p>
            <a:pPr marL="542925" lvl="1" indent="-271462" algn="l">
              <a:lnSpc>
                <a:spcPts val="4200"/>
              </a:lnSpc>
              <a:buFont typeface="Arial"/>
              <a:buChar char="•"/>
            </a:pPr>
            <a:r>
              <a:rPr lang="en-US" sz="3000" dirty="0" err="1">
                <a:solidFill>
                  <a:srgbClr val="000000"/>
                </a:solidFill>
                <a:latin typeface="Arial"/>
                <a:ea typeface="Arial"/>
                <a:cs typeface="Arial"/>
                <a:sym typeface="Arial"/>
              </a:rPr>
              <a:t>Landgoederen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helpen</a:t>
            </a:r>
            <a:r>
              <a:rPr lang="en-US" sz="3000" dirty="0">
                <a:solidFill>
                  <a:srgbClr val="000000"/>
                </a:solidFill>
                <a:latin typeface="Arial"/>
                <a:ea typeface="Arial"/>
                <a:cs typeface="Arial"/>
                <a:sym typeface="Arial"/>
              </a:rPr>
              <a:t> met </a:t>
            </a:r>
            <a:r>
              <a:rPr lang="en-US" sz="3000" dirty="0" err="1">
                <a:solidFill>
                  <a:srgbClr val="000000"/>
                </a:solidFill>
                <a:latin typeface="Arial"/>
                <a:ea typeface="Arial"/>
                <a:cs typeface="Arial"/>
                <a:sym typeface="Arial"/>
              </a:rPr>
              <a:t>achterstallig</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onderhoud</a:t>
            </a:r>
            <a:endParaRPr lang="en-US" sz="3000" dirty="0">
              <a:solidFill>
                <a:srgbClr val="000000"/>
              </a:solidFill>
              <a:latin typeface="Arial"/>
              <a:ea typeface="Arial"/>
              <a:cs typeface="Arial"/>
              <a:sym typeface="Arial"/>
            </a:endParaRPr>
          </a:p>
          <a:p>
            <a:pPr marL="542925" lvl="1" indent="-271462" algn="l">
              <a:lnSpc>
                <a:spcPts val="4200"/>
              </a:lnSpc>
              <a:buFont typeface="Arial"/>
              <a:buChar char="•"/>
            </a:pPr>
            <a:r>
              <a:rPr lang="en-US" sz="3000" dirty="0" err="1">
                <a:solidFill>
                  <a:srgbClr val="000000"/>
                </a:solidFill>
                <a:latin typeface="Arial"/>
                <a:ea typeface="Arial"/>
                <a:cs typeface="Arial"/>
                <a:sym typeface="Arial"/>
              </a:rPr>
              <a:t>Achtertuinen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doneer-een-zaailing</a:t>
            </a:r>
            <a:endParaRPr lang="en-US" sz="3000" dirty="0">
              <a:solidFill>
                <a:srgbClr val="000000"/>
              </a:solidFill>
              <a:latin typeface="Arial"/>
              <a:ea typeface="Arial"/>
              <a:cs typeface="Arial"/>
              <a:sym typeface="Arial"/>
            </a:endParaRPr>
          </a:p>
          <a:p>
            <a:pPr marL="542925" lvl="1" indent="-271462" algn="l">
              <a:lnSpc>
                <a:spcPts val="4200"/>
              </a:lnSpc>
              <a:buFont typeface="Arial"/>
              <a:buChar char="•"/>
            </a:pPr>
            <a:r>
              <a:rPr lang="en-US" sz="3000" dirty="0" err="1">
                <a:solidFill>
                  <a:srgbClr val="000000"/>
                </a:solidFill>
                <a:latin typeface="Arial"/>
                <a:ea typeface="Arial"/>
                <a:cs typeface="Arial"/>
                <a:sym typeface="Arial"/>
              </a:rPr>
              <a:t>Bouwterreinen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braakliggend</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terrein</a:t>
            </a:r>
            <a:r>
              <a:rPr lang="en-US" sz="3000" dirty="0">
                <a:solidFill>
                  <a:srgbClr val="000000"/>
                </a:solidFill>
                <a:latin typeface="Arial"/>
                <a:ea typeface="Arial"/>
                <a:cs typeface="Arial"/>
                <a:sym typeface="Arial"/>
              </a:rPr>
              <a:t>)</a:t>
            </a:r>
          </a:p>
          <a:p>
            <a:pPr marL="542925" lvl="1" indent="-271462" algn="l">
              <a:lnSpc>
                <a:spcPts val="4200"/>
              </a:lnSpc>
              <a:buFont typeface="Arial"/>
              <a:buChar char="•"/>
            </a:pPr>
            <a:r>
              <a:rPr lang="en-US" sz="3000" dirty="0" err="1">
                <a:solidFill>
                  <a:srgbClr val="000000"/>
                </a:solidFill>
                <a:latin typeface="Arial"/>
                <a:ea typeface="Arial"/>
                <a:cs typeface="Arial"/>
                <a:sym typeface="Arial"/>
              </a:rPr>
              <a:t>Bungalowparken</a:t>
            </a:r>
            <a:r>
              <a:rPr lang="en-US" sz="3000" dirty="0">
                <a:solidFill>
                  <a:srgbClr val="000000"/>
                </a:solidFill>
                <a:latin typeface="Arial"/>
                <a:ea typeface="Arial"/>
                <a:cs typeface="Arial"/>
                <a:sym typeface="Arial"/>
              </a:rPr>
              <a:t>, </a:t>
            </a:r>
            <a:r>
              <a:rPr lang="en-US" sz="3000" dirty="0" err="1">
                <a:solidFill>
                  <a:srgbClr val="000000"/>
                </a:solidFill>
                <a:latin typeface="Arial"/>
                <a:ea typeface="Arial"/>
                <a:cs typeface="Arial"/>
                <a:sym typeface="Arial"/>
              </a:rPr>
              <a:t>campings</a:t>
            </a:r>
            <a:endParaRPr lang="en-US" sz="3000" dirty="0">
              <a:solidFill>
                <a:srgbClr val="000000"/>
              </a:solidFill>
              <a:latin typeface="Arial"/>
              <a:ea typeface="Arial"/>
              <a:cs typeface="Arial"/>
              <a:sym typeface="Arial"/>
            </a:endParaRPr>
          </a:p>
          <a:p>
            <a:pPr marL="542925" lvl="1" indent="-271462" algn="l">
              <a:lnSpc>
                <a:spcPts val="4200"/>
              </a:lnSpc>
              <a:buFont typeface="Arial"/>
              <a:buChar char="•"/>
            </a:pPr>
            <a:r>
              <a:rPr lang="en-US" sz="3000" dirty="0">
                <a:solidFill>
                  <a:srgbClr val="000000"/>
                </a:solidFill>
                <a:latin typeface="Arial"/>
                <a:ea typeface="Arial"/>
                <a:cs typeface="Arial"/>
                <a:sym typeface="Arial"/>
              </a:rPr>
              <a:t>Wegbermen</a:t>
            </a:r>
          </a:p>
          <a:p>
            <a:pPr marL="542925" lvl="1" indent="-271462" algn="l">
              <a:lnSpc>
                <a:spcPts val="4200"/>
              </a:lnSpc>
              <a:buFont typeface="Arial"/>
              <a:buChar char="•"/>
            </a:pPr>
            <a:r>
              <a:rPr lang="en-US" sz="3000" dirty="0" err="1">
                <a:solidFill>
                  <a:srgbClr val="000000"/>
                </a:solidFill>
                <a:latin typeface="Arial"/>
                <a:ea typeface="Arial"/>
                <a:cs typeface="Arial"/>
                <a:sym typeface="Arial"/>
              </a:rPr>
              <a:t>Knotploegen</a:t>
            </a:r>
            <a:endParaRPr lang="en-US" sz="3000" dirty="0">
              <a:solidFill>
                <a:srgbClr val="000000"/>
              </a:solidFill>
              <a:latin typeface="Arial"/>
              <a:ea typeface="Arial"/>
              <a:cs typeface="Arial"/>
              <a:sym typeface="Arial"/>
            </a:endParaRPr>
          </a:p>
          <a:p>
            <a:pPr marL="542925" lvl="1" indent="-271462" algn="l">
              <a:lnSpc>
                <a:spcPts val="4200"/>
              </a:lnSpc>
              <a:buFont typeface="Arial"/>
              <a:buChar char="•"/>
            </a:pPr>
            <a:r>
              <a:rPr lang="en-US" sz="3000" dirty="0" err="1">
                <a:solidFill>
                  <a:srgbClr val="000000"/>
                </a:solidFill>
                <a:latin typeface="Arial"/>
                <a:ea typeface="Arial"/>
                <a:cs typeface="Arial"/>
                <a:sym typeface="Arial"/>
              </a:rPr>
              <a:t>Restpartijen</a:t>
            </a:r>
            <a:r>
              <a:rPr lang="en-US" sz="3000" dirty="0">
                <a:solidFill>
                  <a:srgbClr val="000000"/>
                </a:solidFill>
                <a:latin typeface="Arial"/>
                <a:ea typeface="Arial"/>
                <a:cs typeface="Arial"/>
                <a:sym typeface="Arial"/>
              </a:rPr>
              <a:t> van </a:t>
            </a:r>
            <a:r>
              <a:rPr lang="en-US" sz="3000" dirty="0" err="1">
                <a:solidFill>
                  <a:srgbClr val="000000"/>
                </a:solidFill>
                <a:latin typeface="Arial"/>
                <a:ea typeface="Arial"/>
                <a:cs typeface="Arial"/>
                <a:sym typeface="Arial"/>
              </a:rPr>
              <a:t>kwekers</a:t>
            </a:r>
            <a:endParaRPr lang="en-US" sz="3000" dirty="0">
              <a:solidFill>
                <a:srgbClr val="000000"/>
              </a:solidFill>
              <a:latin typeface="Arial"/>
              <a:ea typeface="Arial"/>
              <a:cs typeface="Arial"/>
              <a:sym typeface="Arial"/>
            </a:endParaRPr>
          </a:p>
        </p:txBody>
      </p:sp>
      <p:grpSp>
        <p:nvGrpSpPr>
          <p:cNvPr id="5" name="Group 5"/>
          <p:cNvGrpSpPr/>
          <p:nvPr/>
        </p:nvGrpSpPr>
        <p:grpSpPr>
          <a:xfrm>
            <a:off x="1040477" y="800102"/>
            <a:ext cx="8854261" cy="1186815"/>
            <a:chOff x="0" y="0"/>
            <a:chExt cx="11805682" cy="1582420"/>
          </a:xfrm>
        </p:grpSpPr>
        <p:sp>
          <p:nvSpPr>
            <p:cNvPr id="6" name="Freeform 6"/>
            <p:cNvSpPr/>
            <p:nvPr/>
          </p:nvSpPr>
          <p:spPr>
            <a:xfrm>
              <a:off x="0" y="0"/>
              <a:ext cx="11805682" cy="1582420"/>
            </a:xfrm>
            <a:custGeom>
              <a:avLst/>
              <a:gdLst/>
              <a:ahLst/>
              <a:cxnLst/>
              <a:rect l="l" t="t" r="r" b="b"/>
              <a:pathLst>
                <a:path w="11805682" h="1582420">
                  <a:moveTo>
                    <a:pt x="0" y="0"/>
                  </a:moveTo>
                  <a:lnTo>
                    <a:pt x="11805682" y="0"/>
                  </a:lnTo>
                  <a:lnTo>
                    <a:pt x="11805682" y="1582420"/>
                  </a:lnTo>
                  <a:lnTo>
                    <a:pt x="0" y="1582420"/>
                  </a:lnTo>
                  <a:close/>
                </a:path>
              </a:pathLst>
            </a:custGeom>
            <a:solidFill>
              <a:srgbClr val="000000">
                <a:alpha val="0"/>
              </a:srgbClr>
            </a:solidFill>
          </p:spPr>
          <p:txBody>
            <a:bodyPr/>
            <a:lstStyle/>
            <a:p>
              <a:endParaRPr lang="nl-NL"/>
            </a:p>
          </p:txBody>
        </p:sp>
        <p:sp>
          <p:nvSpPr>
            <p:cNvPr id="7" name="TextBox 7"/>
            <p:cNvSpPr txBox="1"/>
            <p:nvPr/>
          </p:nvSpPr>
          <p:spPr>
            <a:xfrm>
              <a:off x="0" y="9525"/>
              <a:ext cx="11805682" cy="1572895"/>
            </a:xfrm>
            <a:prstGeom prst="rect">
              <a:avLst/>
            </a:prstGeom>
          </p:spPr>
          <p:txBody>
            <a:bodyPr lIns="0" tIns="0" rIns="0" bIns="0" rtlCol="0" anchor="b"/>
            <a:lstStyle/>
            <a:p>
              <a:pPr algn="l">
                <a:lnSpc>
                  <a:spcPts val="6415"/>
                </a:lnSpc>
              </a:pPr>
              <a:r>
                <a:rPr lang="en-US" sz="6600">
                  <a:solidFill>
                    <a:srgbClr val="14B2A8"/>
                  </a:solidFill>
                  <a:latin typeface="Impact"/>
                  <a:ea typeface="Impact"/>
                  <a:cs typeface="Impact"/>
                  <a:sym typeface="Impact"/>
                </a:rPr>
                <a:t>OOGSTLOCATIES</a:t>
              </a:r>
            </a:p>
          </p:txBody>
        </p:sp>
      </p:grpSp>
      <p:grpSp>
        <p:nvGrpSpPr>
          <p:cNvPr id="8" name="Group 8"/>
          <p:cNvGrpSpPr>
            <a:grpSpLocks noChangeAspect="1"/>
          </p:cNvGrpSpPr>
          <p:nvPr/>
        </p:nvGrpSpPr>
        <p:grpSpPr>
          <a:xfrm>
            <a:off x="9144000" y="-83331"/>
            <a:ext cx="10637165" cy="10493163"/>
            <a:chOff x="0" y="0"/>
            <a:chExt cx="2434438" cy="2401481"/>
          </a:xfrm>
        </p:grpSpPr>
        <p:sp>
          <p:nvSpPr>
            <p:cNvPr id="9" name="Freeform 9"/>
            <p:cNvSpPr/>
            <p:nvPr/>
          </p:nvSpPr>
          <p:spPr>
            <a:xfrm>
              <a:off x="0" y="0"/>
              <a:ext cx="2434463" cy="2401443"/>
            </a:xfrm>
            <a:custGeom>
              <a:avLst/>
              <a:gdLst/>
              <a:ahLst/>
              <a:cxnLst/>
              <a:rect l="l" t="t" r="r" b="b"/>
              <a:pathLst>
                <a:path w="2434463" h="2401443">
                  <a:moveTo>
                    <a:pt x="224282" y="0"/>
                  </a:moveTo>
                  <a:lnTo>
                    <a:pt x="0" y="2378837"/>
                  </a:lnTo>
                  <a:lnTo>
                    <a:pt x="518795" y="2401443"/>
                  </a:lnTo>
                  <a:lnTo>
                    <a:pt x="2422652" y="2401443"/>
                  </a:lnTo>
                  <a:lnTo>
                    <a:pt x="2434463" y="0"/>
                  </a:lnTo>
                  <a:close/>
                </a:path>
              </a:pathLst>
            </a:custGeom>
            <a:blipFill>
              <a:blip r:embed="rId7"/>
              <a:stretch>
                <a:fillRect l="-17457" r="-30820"/>
              </a:stretch>
            </a:blipFill>
          </p:spPr>
          <p:txBody>
            <a:bodyPr/>
            <a:lstStyle/>
            <a:p>
              <a:endParaRPr lang="nl-NL"/>
            </a:p>
          </p:txBody>
        </p:sp>
      </p:grpSp>
      <p:sp>
        <p:nvSpPr>
          <p:cNvPr id="10" name="Freeform 10"/>
          <p:cNvSpPr/>
          <p:nvPr/>
        </p:nvSpPr>
        <p:spPr>
          <a:xfrm>
            <a:off x="14565426" y="9258300"/>
            <a:ext cx="3305453" cy="510948"/>
          </a:xfrm>
          <a:custGeom>
            <a:avLst/>
            <a:gdLst/>
            <a:ahLst/>
            <a:cxnLst/>
            <a:rect l="l" t="t" r="r" b="b"/>
            <a:pathLst>
              <a:path w="3305453" h="510948">
                <a:moveTo>
                  <a:pt x="0" y="0"/>
                </a:moveTo>
                <a:lnTo>
                  <a:pt x="3305453" y="0"/>
                </a:lnTo>
                <a:lnTo>
                  <a:pt x="3305453" y="510948"/>
                </a:lnTo>
                <a:lnTo>
                  <a:pt x="0" y="510948"/>
                </a:lnTo>
                <a:lnTo>
                  <a:pt x="0" y="0"/>
                </a:lnTo>
                <a:close/>
              </a:path>
            </a:pathLst>
          </a:custGeom>
          <a:blipFill>
            <a:blip r:embed="rId8"/>
            <a:stretch>
              <a:fillRect/>
            </a:stretch>
          </a:blipFill>
        </p:spPr>
        <p:txBody>
          <a:bodyPr/>
          <a:lstStyle/>
          <a:p>
            <a:endParaRPr lang="nl-NL"/>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1126</Words>
  <Application>Microsoft Office PowerPoint</Application>
  <PresentationFormat>Aangepast</PresentationFormat>
  <Paragraphs>190</Paragraphs>
  <Slides>19</Slides>
  <Notes>10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19</vt:i4>
      </vt:variant>
    </vt:vector>
  </HeadingPairs>
  <TitlesOfParts>
    <vt:vector size="25" baseType="lpstr">
      <vt:lpstr>Arial</vt:lpstr>
      <vt:lpstr>Arial Bold</vt:lpstr>
      <vt:lpstr>Impact</vt:lpstr>
      <vt:lpstr>TT Chocolates Bold</vt:lpstr>
      <vt:lpstr>Calibri</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PPP MBN S6 (voor stadsecologen).pptx</dc:title>
  <dc:creator>Dinotra Heymans | Urgenda</dc:creator>
  <cp:lastModifiedBy>Dinotra Heymans | Urgenda</cp:lastModifiedBy>
  <cp:revision>2</cp:revision>
  <dcterms:created xsi:type="dcterms:W3CDTF">2006-08-16T00:00:00Z</dcterms:created>
  <dcterms:modified xsi:type="dcterms:W3CDTF">2025-11-13T14:28:05Z</dcterms:modified>
  <dc:identifier>DAGqIj3gx-Q</dc:identifier>
</cp:coreProperties>
</file>