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rial MT Pro" panose="020B0604020202020204" charset="0"/>
      <p:regular r:id="rId22"/>
    </p:embeddedFont>
    <p:embeddedFont>
      <p:font typeface="Arial MT Pro Bold" panose="020B0604020202020204" charset="0"/>
      <p:regular r:id="rId23"/>
    </p:embeddedFont>
    <p:embeddedFont>
      <p:font typeface="Arial MT Pro Bold Italics" panose="020B0604020202020204" charset="0"/>
      <p:regular r:id="rId24"/>
    </p:embeddedFont>
    <p:embeddedFont>
      <p:font typeface="Arial MT Pro Italics" panose="020B0604020202020204" charset="0"/>
      <p:regular r:id="rId25"/>
    </p:embeddedFont>
    <p:embeddedFont>
      <p:font typeface="Caveat" panose="020B0604020202020204" charset="0"/>
      <p:regular r:id="rId26"/>
    </p:embeddedFont>
    <p:embeddedFont>
      <p:font typeface="Caveat Bold" panose="020B0604020202020204" charset="0"/>
      <p:regular r:id="rId27"/>
    </p:embeddedFont>
    <p:embeddedFont>
      <p:font typeface="Impact" panose="020B0806030902050204" pitchFamily="3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9887" autoAdjust="0"/>
  </p:normalViewPr>
  <p:slideViewPr>
    <p:cSldViewPr>
      <p:cViewPr varScale="1">
        <p:scale>
          <a:sx n="51" d="100"/>
          <a:sy n="51" d="100"/>
        </p:scale>
        <p:origin x="1229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13.01.2026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Biodiversiteit = soortenrijkdom</a:t>
            </a:r>
          </a:p>
          <a:p>
            <a:pPr marL="171450" indent="-171450">
              <a:buFontTx/>
              <a:buChar char="-"/>
            </a:pPr>
            <a:r>
              <a:rPr lang="nl-NL" dirty="0"/>
              <a:t>Alle soorten dieren, insecten, planten en micro-organismen op onze aarde.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71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Video </a:t>
            </a:r>
            <a:r>
              <a:rPr lang="en-US" sz="1200" i="1" dirty="0" err="1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stoppen</a:t>
            </a:r>
            <a:r>
              <a:rPr lang="en-US" sz="1200" i="1" dirty="0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bij</a:t>
            </a:r>
            <a:r>
              <a:rPr lang="en-US" sz="1200" i="1" dirty="0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 3:33</a:t>
            </a:r>
            <a:r>
              <a:rPr lang="nl-NL" sz="1200" i="1" dirty="0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 minuten</a:t>
            </a:r>
            <a:endParaRPr lang="en-US" sz="1200" i="1" dirty="0">
              <a:solidFill>
                <a:srgbClr val="000000"/>
              </a:solidFill>
              <a:latin typeface="Arial MT Pro Italics"/>
              <a:ea typeface="Arial MT Pro Italics"/>
              <a:cs typeface="Arial MT Pro Italics"/>
              <a:sym typeface="Arial MT Pro Itali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3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Antwoorden: wortels, stam (schors, bast), takken, twijgen, bladeren, </a:t>
            </a:r>
            <a:r>
              <a:rPr lang="nl-NL" dirty="0" err="1"/>
              <a:t>kronendak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784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Functie:</a:t>
            </a:r>
          </a:p>
          <a:p>
            <a:pPr marL="171450" indent="-171450">
              <a:buFontTx/>
              <a:buChar char="-"/>
            </a:pPr>
            <a:r>
              <a:rPr lang="nl-NL" dirty="0"/>
              <a:t>Produceren zuurstof</a:t>
            </a:r>
          </a:p>
          <a:p>
            <a:pPr marL="171450" indent="-171450">
              <a:buFontTx/>
              <a:buChar char="-"/>
            </a:pPr>
            <a:r>
              <a:rPr lang="nl-NL" dirty="0"/>
              <a:t> Bestrijden hittestress</a:t>
            </a:r>
          </a:p>
          <a:p>
            <a:pPr marL="171450" indent="-171450">
              <a:buFontTx/>
              <a:buChar char="-"/>
            </a:pPr>
            <a:r>
              <a:rPr lang="nl-NL" dirty="0"/>
              <a:t>Opvangen regenwater</a:t>
            </a:r>
          </a:p>
          <a:p>
            <a:pPr marL="171450" indent="-171450">
              <a:buFontTx/>
              <a:buChar char="-"/>
            </a:pPr>
            <a:r>
              <a:rPr lang="nl-NL" dirty="0"/>
              <a:t>Biodiversiteit</a:t>
            </a:r>
          </a:p>
          <a:p>
            <a:pPr marL="171450" indent="-171450">
              <a:buFontTx/>
              <a:buChar char="-"/>
            </a:pPr>
            <a:r>
              <a:rPr lang="nl-NL" dirty="0"/>
              <a:t>Zuiveren lucht door vastleggen stikstofdioxide en fijnstof</a:t>
            </a:r>
          </a:p>
          <a:p>
            <a:pPr marL="171450" indent="-171450">
              <a:buFontTx/>
              <a:buChar char="-"/>
            </a:pPr>
            <a:r>
              <a:rPr lang="nl-NL" dirty="0"/>
              <a:t>Gezondere mensen: onderzoek heeft bewezen dat mensen gelukkiger en gezonder zijn wanneer zij wonen in een bomenrijke omgeving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0" indent="0">
              <a:buFontTx/>
              <a:buNone/>
            </a:pPr>
            <a:r>
              <a:rPr lang="nl-NL" dirty="0"/>
              <a:t>Onderdelen: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Wortels: 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houden de boom in leven. Ze absorberen water, zuurstof en voedingsstoffen uit de bodem. En zorgen voor stabiliteit.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Stam: verbindt de wortels met de kroon zodat de voedingsstoffen vervoert kunnen worden. Bepaalt de hoogte van de boom.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Takken hebben twijgen, waaraan de bladeren groeien. Zij zorgen ervoor de bladeren zo goed mogelijk in het in het licht te krijgen. Hierdoor kan fotosynthese plaatsvinden.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err="1"/>
              <a:t>Kronendak</a:t>
            </a:r>
            <a:r>
              <a:rPr lang="nl-NL" dirty="0"/>
              <a:t>: leefgebied voor dieren en insecten. Voedselbron: bladeren, bloemen, vruchten.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3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Herkenningspunten: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Knoppen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Schors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Bladeren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Wat ligt er op de grond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Silhouet van de boom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60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Video </a:t>
            </a:r>
            <a:r>
              <a:rPr lang="en-US" sz="1200" i="1" dirty="0" err="1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stoppen</a:t>
            </a:r>
            <a:r>
              <a:rPr lang="en-US" sz="1200" i="1" dirty="0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bij</a:t>
            </a:r>
            <a:r>
              <a:rPr lang="en-US" sz="1200" i="1" dirty="0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 2:18</a:t>
            </a:r>
            <a:r>
              <a:rPr lang="nl-NL" sz="1200" i="1" dirty="0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 minuten</a:t>
            </a:r>
            <a:endParaRPr lang="en-US" sz="1200" i="1" dirty="0">
              <a:solidFill>
                <a:srgbClr val="000000"/>
              </a:solidFill>
              <a:latin typeface="Arial MT Pro Italics"/>
              <a:ea typeface="Arial MT Pro Italics"/>
              <a:cs typeface="Arial MT Pro Italics"/>
              <a:sym typeface="Arial MT Pro Itali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189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Antwoord:</a:t>
            </a:r>
          </a:p>
          <a:p>
            <a:pPr marL="171450" indent="-171450">
              <a:buFontTx/>
              <a:buChar char="-"/>
            </a:pPr>
            <a:r>
              <a:rPr lang="nl-NL" dirty="0"/>
              <a:t>Vruchten worden opgegeten en elders uitgepoept</a:t>
            </a:r>
          </a:p>
          <a:p>
            <a:pPr marL="171450" indent="-171450">
              <a:buFontTx/>
              <a:buChar char="-"/>
            </a:pPr>
            <a:r>
              <a:rPr lang="nl-NL" dirty="0"/>
              <a:t>Zaden waaien weg (denk aan helikoptertjes van de Esdoorn)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888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Antwoorden:</a:t>
            </a:r>
          </a:p>
          <a:p>
            <a:pPr marL="171450" indent="-171450">
              <a:buFontTx/>
              <a:buChar char="-"/>
            </a:pPr>
            <a:r>
              <a:rPr lang="nl-NL" dirty="0"/>
              <a:t>Zonder bladeren en takken = stam</a:t>
            </a:r>
          </a:p>
          <a:p>
            <a:pPr marL="171450" indent="-171450">
              <a:buFontTx/>
              <a:buChar char="-"/>
            </a:pPr>
            <a:r>
              <a:rPr lang="nl-NL" dirty="0"/>
              <a:t>Met bladeren en takken = kroon of boomkroon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31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Antwoord: B. Twijg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17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38.png"/><Relationship Id="rId5" Type="http://schemas.openxmlformats.org/officeDocument/2006/relationships/image" Target="../media/image8.png"/><Relationship Id="rId10" Type="http://schemas.openxmlformats.org/officeDocument/2006/relationships/image" Target="../media/image37.svg"/><Relationship Id="rId4" Type="http://schemas.openxmlformats.org/officeDocument/2006/relationships/image" Target="../media/image7.sv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43.png"/><Relationship Id="rId5" Type="http://schemas.openxmlformats.org/officeDocument/2006/relationships/image" Target="../media/image8.png"/><Relationship Id="rId10" Type="http://schemas.openxmlformats.org/officeDocument/2006/relationships/image" Target="../media/image16.svg"/><Relationship Id="rId4" Type="http://schemas.openxmlformats.org/officeDocument/2006/relationships/image" Target="../media/image7.sv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47.png"/><Relationship Id="rId5" Type="http://schemas.openxmlformats.org/officeDocument/2006/relationships/image" Target="../media/image8.png"/><Relationship Id="rId10" Type="http://schemas.openxmlformats.org/officeDocument/2006/relationships/image" Target="../media/image46.svg"/><Relationship Id="rId4" Type="http://schemas.openxmlformats.org/officeDocument/2006/relationships/image" Target="../media/image7.sv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svg"/><Relationship Id="rId7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K0OlgN5RAa8?si=sUdaLx-Qo_ZEJVsl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4.jpeg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hyperlink" Target="https://schooltv.nl/video-item/bomen-planten-met-zaailingen-kleine-bomen-worden-groot" TargetMode="External"/><Relationship Id="rId4" Type="http://schemas.openxmlformats.org/officeDocument/2006/relationships/image" Target="../media/image7.svg"/><Relationship Id="rId9" Type="http://schemas.openxmlformats.org/officeDocument/2006/relationships/image" Target="../media/image12.sv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7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7.sv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7.sv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hyperlink" Target="https://www.youtube.com/watch?v=lKPSDW2GyB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3350" b="227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3816310" y="7915458"/>
            <a:ext cx="10655374" cy="1901251"/>
          </a:xfrm>
          <a:custGeom>
            <a:avLst/>
            <a:gdLst/>
            <a:ahLst/>
            <a:cxnLst/>
            <a:rect l="l" t="t" r="r" b="b"/>
            <a:pathLst>
              <a:path w="10655374" h="1901251">
                <a:moveTo>
                  <a:pt x="0" y="0"/>
                </a:moveTo>
                <a:lnTo>
                  <a:pt x="10655375" y="0"/>
                </a:lnTo>
                <a:lnTo>
                  <a:pt x="10655375" y="1901251"/>
                </a:lnTo>
                <a:lnTo>
                  <a:pt x="0" y="1901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34" b="-33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>
            <a:off x="-1287413" y="2149314"/>
            <a:ext cx="10842903" cy="6121722"/>
          </a:xfrm>
          <a:custGeom>
            <a:avLst/>
            <a:gdLst/>
            <a:ahLst/>
            <a:cxnLst/>
            <a:rect l="l" t="t" r="r" b="b"/>
            <a:pathLst>
              <a:path w="10842903" h="6121722">
                <a:moveTo>
                  <a:pt x="0" y="0"/>
                </a:moveTo>
                <a:lnTo>
                  <a:pt x="10842903" y="0"/>
                </a:lnTo>
                <a:lnTo>
                  <a:pt x="10842903" y="6121722"/>
                </a:lnTo>
                <a:lnTo>
                  <a:pt x="0" y="6121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73" b="-73"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1028699" y="985838"/>
            <a:ext cx="4502207" cy="1234401"/>
            <a:chOff x="-1" y="-57149"/>
            <a:chExt cx="6002942" cy="16458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2173" cy="1588719"/>
            </a:xfrm>
            <a:custGeom>
              <a:avLst/>
              <a:gdLst/>
              <a:ahLst/>
              <a:cxnLst/>
              <a:rect l="l" t="t" r="r" b="b"/>
              <a:pathLst>
                <a:path w="5092173" h="1588719">
                  <a:moveTo>
                    <a:pt x="0" y="0"/>
                  </a:moveTo>
                  <a:lnTo>
                    <a:pt x="5092173" y="0"/>
                  </a:lnTo>
                  <a:lnTo>
                    <a:pt x="5092173" y="1588719"/>
                  </a:lnTo>
                  <a:lnTo>
                    <a:pt x="0" y="15887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" y="-57149"/>
              <a:ext cx="6002942" cy="16458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dirty="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QUIZ! VRAAG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747773" y="9436759"/>
            <a:ext cx="2177004" cy="435401"/>
          </a:xfrm>
          <a:custGeom>
            <a:avLst/>
            <a:gdLst/>
            <a:ahLst/>
            <a:cxnLst/>
            <a:rect l="l" t="t" r="r" b="b"/>
            <a:pathLst>
              <a:path w="2177004" h="435401">
                <a:moveTo>
                  <a:pt x="0" y="0"/>
                </a:moveTo>
                <a:lnTo>
                  <a:pt x="2177003" y="0"/>
                </a:lnTo>
                <a:lnTo>
                  <a:pt x="2177003" y="435401"/>
                </a:lnTo>
                <a:lnTo>
                  <a:pt x="0" y="4354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1277747">
            <a:off x="2480939" y="6379549"/>
            <a:ext cx="3651847" cy="2478691"/>
          </a:xfrm>
          <a:custGeom>
            <a:avLst/>
            <a:gdLst/>
            <a:ahLst/>
            <a:cxnLst/>
            <a:rect l="l" t="t" r="r" b="b"/>
            <a:pathLst>
              <a:path w="3651847" h="2478691">
                <a:moveTo>
                  <a:pt x="0" y="0"/>
                </a:moveTo>
                <a:lnTo>
                  <a:pt x="3651847" y="0"/>
                </a:lnTo>
                <a:lnTo>
                  <a:pt x="3651847" y="2478691"/>
                </a:lnTo>
                <a:lnTo>
                  <a:pt x="0" y="2478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>
            <a:off x="5530907" y="553742"/>
            <a:ext cx="1076900" cy="1825253"/>
          </a:xfrm>
          <a:custGeom>
            <a:avLst/>
            <a:gdLst/>
            <a:ahLst/>
            <a:cxnLst/>
            <a:rect l="l" t="t" r="r" b="b"/>
            <a:pathLst>
              <a:path w="1076900" h="1825253">
                <a:moveTo>
                  <a:pt x="0" y="0"/>
                </a:moveTo>
                <a:lnTo>
                  <a:pt x="1076899" y="0"/>
                </a:lnTo>
                <a:lnTo>
                  <a:pt x="1076899" y="1825253"/>
                </a:lnTo>
                <a:lnTo>
                  <a:pt x="0" y="18252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1578101">
            <a:off x="10708618" y="1255680"/>
            <a:ext cx="4073715" cy="3875121"/>
          </a:xfrm>
          <a:custGeom>
            <a:avLst/>
            <a:gdLst/>
            <a:ahLst/>
            <a:cxnLst/>
            <a:rect l="l" t="t" r="r" b="b"/>
            <a:pathLst>
              <a:path w="4073715" h="3875121">
                <a:moveTo>
                  <a:pt x="0" y="0"/>
                </a:moveTo>
                <a:lnTo>
                  <a:pt x="4073715" y="0"/>
                </a:lnTo>
                <a:lnTo>
                  <a:pt x="4073715" y="3875121"/>
                </a:lnTo>
                <a:lnTo>
                  <a:pt x="0" y="38751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875504">
            <a:off x="13571209" y="2956776"/>
            <a:ext cx="3366023" cy="5540779"/>
          </a:xfrm>
          <a:custGeom>
            <a:avLst/>
            <a:gdLst/>
            <a:ahLst/>
            <a:cxnLst/>
            <a:rect l="l" t="t" r="r" b="b"/>
            <a:pathLst>
              <a:path w="3366023" h="5540779">
                <a:moveTo>
                  <a:pt x="0" y="0"/>
                </a:moveTo>
                <a:lnTo>
                  <a:pt x="3366023" y="0"/>
                </a:lnTo>
                <a:lnTo>
                  <a:pt x="3366023" y="5540779"/>
                </a:lnTo>
                <a:lnTo>
                  <a:pt x="0" y="5540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4981178">
            <a:off x="378763" y="273660"/>
            <a:ext cx="770486" cy="664544"/>
          </a:xfrm>
          <a:custGeom>
            <a:avLst/>
            <a:gdLst/>
            <a:ahLst/>
            <a:cxnLst/>
            <a:rect l="l" t="t" r="r" b="b"/>
            <a:pathLst>
              <a:path w="770486" h="664544">
                <a:moveTo>
                  <a:pt x="0" y="0"/>
                </a:moveTo>
                <a:lnTo>
                  <a:pt x="770486" y="0"/>
                </a:lnTo>
                <a:lnTo>
                  <a:pt x="770486" y="664544"/>
                </a:lnTo>
                <a:lnTo>
                  <a:pt x="0" y="6645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>
            <a:off x="285262" y="8915424"/>
            <a:ext cx="1486876" cy="1042672"/>
          </a:xfrm>
          <a:custGeom>
            <a:avLst/>
            <a:gdLst/>
            <a:ahLst/>
            <a:cxnLst/>
            <a:rect l="l" t="t" r="r" b="b"/>
            <a:pathLst>
              <a:path w="1486876" h="1042672">
                <a:moveTo>
                  <a:pt x="0" y="0"/>
                </a:moveTo>
                <a:lnTo>
                  <a:pt x="1486876" y="0"/>
                </a:lnTo>
                <a:lnTo>
                  <a:pt x="1486876" y="1042671"/>
                </a:lnTo>
                <a:lnTo>
                  <a:pt x="0" y="10426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TextBox 13"/>
          <p:cNvSpPr txBox="1"/>
          <p:nvPr/>
        </p:nvSpPr>
        <p:spPr>
          <a:xfrm>
            <a:off x="1028700" y="2455195"/>
            <a:ext cx="7132277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2800" i="1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Hoeveel weten jullie al..?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342269"/>
            <a:ext cx="9004413" cy="249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De takken van een boom dragen het blad, de bloem en de vrucht.</a:t>
            </a:r>
          </a:p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In de vrucht zitten de zaden die worden verspreid en waaruit weer nieuwe bomen groeien!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15959" y="7051454"/>
            <a:ext cx="6730621" cy="1546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6"/>
              </a:lnSpc>
            </a:pPr>
            <a:r>
              <a:rPr lang="en-US" sz="5192" b="1">
                <a:solidFill>
                  <a:srgbClr val="000000"/>
                </a:solidFill>
                <a:latin typeface="Caveat Bold"/>
                <a:ea typeface="Caveat Bold"/>
                <a:cs typeface="Caveat Bold"/>
                <a:sym typeface="Caveat Bold"/>
              </a:rPr>
              <a:t>Hoe verspreiden</a:t>
            </a:r>
          </a:p>
          <a:p>
            <a:pPr algn="l">
              <a:lnSpc>
                <a:spcPts val="6126"/>
              </a:lnSpc>
            </a:pPr>
            <a:r>
              <a:rPr lang="en-US" sz="5192" b="1">
                <a:solidFill>
                  <a:srgbClr val="000000"/>
                </a:solidFill>
                <a:latin typeface="Caveat Bold"/>
                <a:ea typeface="Caveat Bold"/>
                <a:cs typeface="Caveat Bold"/>
                <a:sym typeface="Caveat Bold"/>
              </a:rPr>
              <a:t>deze vruchten zich eigenlijk?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1028700" y="985838"/>
            <a:ext cx="4381500" cy="1234401"/>
            <a:chOff x="0" y="-57149"/>
            <a:chExt cx="5842000" cy="16458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2173" cy="1588719"/>
            </a:xfrm>
            <a:custGeom>
              <a:avLst/>
              <a:gdLst/>
              <a:ahLst/>
              <a:cxnLst/>
              <a:rect l="l" t="t" r="r" b="b"/>
              <a:pathLst>
                <a:path w="5092173" h="1588719">
                  <a:moveTo>
                    <a:pt x="0" y="0"/>
                  </a:moveTo>
                  <a:lnTo>
                    <a:pt x="5092173" y="0"/>
                  </a:lnTo>
                  <a:lnTo>
                    <a:pt x="5092173" y="1588719"/>
                  </a:lnTo>
                  <a:lnTo>
                    <a:pt x="0" y="15887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49"/>
              <a:ext cx="5842000" cy="16458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dirty="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QUIZ! VRAAG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747773" y="9436759"/>
            <a:ext cx="2177004" cy="435401"/>
          </a:xfrm>
          <a:custGeom>
            <a:avLst/>
            <a:gdLst/>
            <a:ahLst/>
            <a:cxnLst/>
            <a:rect l="l" t="t" r="r" b="b"/>
            <a:pathLst>
              <a:path w="2177004" h="435401">
                <a:moveTo>
                  <a:pt x="0" y="0"/>
                </a:moveTo>
                <a:lnTo>
                  <a:pt x="2177003" y="0"/>
                </a:lnTo>
                <a:lnTo>
                  <a:pt x="2177003" y="435401"/>
                </a:lnTo>
                <a:lnTo>
                  <a:pt x="0" y="4354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>
            <a:off x="10304725" y="9258300"/>
            <a:ext cx="8040425" cy="944750"/>
          </a:xfrm>
          <a:custGeom>
            <a:avLst/>
            <a:gdLst/>
            <a:ahLst/>
            <a:cxnLst/>
            <a:rect l="l" t="t" r="r" b="b"/>
            <a:pathLst>
              <a:path w="8040425" h="944750">
                <a:moveTo>
                  <a:pt x="0" y="0"/>
                </a:moveTo>
                <a:lnTo>
                  <a:pt x="8040425" y="0"/>
                </a:lnTo>
                <a:lnTo>
                  <a:pt x="8040425" y="944750"/>
                </a:lnTo>
                <a:lnTo>
                  <a:pt x="0" y="944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>
            <a:off x="10885556" y="385948"/>
            <a:ext cx="6437390" cy="9050812"/>
          </a:xfrm>
          <a:custGeom>
            <a:avLst/>
            <a:gdLst/>
            <a:ahLst/>
            <a:cxnLst/>
            <a:rect l="l" t="t" r="r" b="b"/>
            <a:pathLst>
              <a:path w="6437390" h="9050812">
                <a:moveTo>
                  <a:pt x="0" y="0"/>
                </a:moveTo>
                <a:lnTo>
                  <a:pt x="6437390" y="0"/>
                </a:lnTo>
                <a:lnTo>
                  <a:pt x="6437390" y="9050811"/>
                </a:lnTo>
                <a:lnTo>
                  <a:pt x="0" y="90508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1277747">
            <a:off x="712810" y="6353490"/>
            <a:ext cx="3651847" cy="2478691"/>
          </a:xfrm>
          <a:custGeom>
            <a:avLst/>
            <a:gdLst/>
            <a:ahLst/>
            <a:cxnLst/>
            <a:rect l="l" t="t" r="r" b="b"/>
            <a:pathLst>
              <a:path w="3651847" h="2478691">
                <a:moveTo>
                  <a:pt x="0" y="0"/>
                </a:moveTo>
                <a:lnTo>
                  <a:pt x="3651847" y="0"/>
                </a:lnTo>
                <a:lnTo>
                  <a:pt x="3651847" y="2478691"/>
                </a:lnTo>
                <a:lnTo>
                  <a:pt x="0" y="24786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>
            <a:off x="5284296" y="553742"/>
            <a:ext cx="1517242" cy="1825253"/>
          </a:xfrm>
          <a:custGeom>
            <a:avLst/>
            <a:gdLst/>
            <a:ahLst/>
            <a:cxnLst/>
            <a:rect l="l" t="t" r="r" b="b"/>
            <a:pathLst>
              <a:path w="1517242" h="1825253">
                <a:moveTo>
                  <a:pt x="0" y="0"/>
                </a:moveTo>
                <a:lnTo>
                  <a:pt x="1517242" y="0"/>
                </a:lnTo>
                <a:lnTo>
                  <a:pt x="1517242" y="1825253"/>
                </a:lnTo>
                <a:lnTo>
                  <a:pt x="0" y="18252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TextBox 11"/>
          <p:cNvSpPr txBox="1"/>
          <p:nvPr/>
        </p:nvSpPr>
        <p:spPr>
          <a:xfrm>
            <a:off x="1028700" y="3342269"/>
            <a:ext cx="9004413" cy="1871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Je kunt een boom bijna door 2en delen:</a:t>
            </a:r>
          </a:p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Het gedeelte met de bladeren en takken, en het gedeelte zonder bladeren en takken.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47830" y="5581750"/>
            <a:ext cx="6103704" cy="209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6"/>
              </a:lnSpc>
            </a:pPr>
            <a:r>
              <a:rPr lang="en-US" sz="4708" b="1">
                <a:solidFill>
                  <a:srgbClr val="000000"/>
                </a:solidFill>
                <a:latin typeface="Caveat Bold"/>
                <a:ea typeface="Caveat Bold"/>
                <a:cs typeface="Caveat Bold"/>
                <a:sym typeface="Caveat Bold"/>
              </a:rPr>
              <a:t>Hoe noem je het </a:t>
            </a:r>
          </a:p>
          <a:p>
            <a:pPr algn="l">
              <a:lnSpc>
                <a:spcPts val="5556"/>
              </a:lnSpc>
            </a:pPr>
            <a:r>
              <a:rPr lang="en-US" sz="4708" b="1">
                <a:solidFill>
                  <a:srgbClr val="000000"/>
                </a:solidFill>
                <a:latin typeface="Caveat Bold"/>
                <a:ea typeface="Caveat Bold"/>
                <a:cs typeface="Caveat Bold"/>
                <a:sym typeface="Caveat Bold"/>
              </a:rPr>
              <a:t>gedeelte </a:t>
            </a:r>
            <a:r>
              <a:rPr lang="en-US" sz="4708" b="1" u="sng">
                <a:solidFill>
                  <a:srgbClr val="000000"/>
                </a:solidFill>
                <a:latin typeface="Caveat Bold"/>
                <a:ea typeface="Caveat Bold"/>
                <a:cs typeface="Caveat Bold"/>
                <a:sym typeface="Caveat Bold"/>
              </a:rPr>
              <a:t>zonder</a:t>
            </a:r>
            <a:r>
              <a:rPr lang="en-US" sz="4708" b="1">
                <a:solidFill>
                  <a:srgbClr val="000000"/>
                </a:solidFill>
                <a:latin typeface="Caveat Bold"/>
                <a:ea typeface="Caveat Bold"/>
                <a:cs typeface="Caveat Bold"/>
                <a:sym typeface="Caveat Bold"/>
              </a:rPr>
              <a:t> de bladeren en takken?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47830" y="7562564"/>
            <a:ext cx="6103704" cy="209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6"/>
              </a:lnSpc>
            </a:pPr>
            <a:r>
              <a:rPr lang="en-US" sz="4708" b="1">
                <a:solidFill>
                  <a:srgbClr val="000000"/>
                </a:solidFill>
                <a:latin typeface="Caveat Bold"/>
                <a:ea typeface="Caveat Bold"/>
                <a:cs typeface="Caveat Bold"/>
                <a:sym typeface="Caveat Bold"/>
              </a:rPr>
              <a:t>En hoe noem je het </a:t>
            </a:r>
          </a:p>
          <a:p>
            <a:pPr algn="l">
              <a:lnSpc>
                <a:spcPts val="5556"/>
              </a:lnSpc>
            </a:pPr>
            <a:r>
              <a:rPr lang="en-US" sz="4708" b="1">
                <a:solidFill>
                  <a:srgbClr val="000000"/>
                </a:solidFill>
                <a:latin typeface="Caveat Bold"/>
                <a:ea typeface="Caveat Bold"/>
                <a:cs typeface="Caveat Bold"/>
                <a:sym typeface="Caveat Bold"/>
              </a:rPr>
              <a:t>gedeelte </a:t>
            </a:r>
            <a:r>
              <a:rPr lang="en-US" sz="4708" b="1" u="sng">
                <a:solidFill>
                  <a:srgbClr val="000000"/>
                </a:solidFill>
                <a:latin typeface="Caveat Bold"/>
                <a:ea typeface="Caveat Bold"/>
                <a:cs typeface="Caveat Bold"/>
                <a:sym typeface="Caveat Bold"/>
              </a:rPr>
              <a:t>met</a:t>
            </a:r>
            <a:r>
              <a:rPr lang="en-US" sz="4708" b="1">
                <a:solidFill>
                  <a:srgbClr val="000000"/>
                </a:solidFill>
                <a:latin typeface="Caveat Bold"/>
                <a:ea typeface="Caveat Bold"/>
                <a:cs typeface="Caveat Bold"/>
                <a:sym typeface="Caveat Bold"/>
              </a:rPr>
              <a:t> de bladeren en takken?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1028700" y="985838"/>
            <a:ext cx="4107454" cy="1234401"/>
            <a:chOff x="0" y="-57149"/>
            <a:chExt cx="5476605" cy="16458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2173" cy="1588719"/>
            </a:xfrm>
            <a:custGeom>
              <a:avLst/>
              <a:gdLst/>
              <a:ahLst/>
              <a:cxnLst/>
              <a:rect l="l" t="t" r="r" b="b"/>
              <a:pathLst>
                <a:path w="5092173" h="1588719">
                  <a:moveTo>
                    <a:pt x="0" y="0"/>
                  </a:moveTo>
                  <a:lnTo>
                    <a:pt x="5092173" y="0"/>
                  </a:lnTo>
                  <a:lnTo>
                    <a:pt x="5092173" y="1588719"/>
                  </a:lnTo>
                  <a:lnTo>
                    <a:pt x="0" y="15887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49"/>
              <a:ext cx="5476605" cy="16458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dirty="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QUIZ! VRAAG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747773" y="9436759"/>
            <a:ext cx="2177004" cy="435401"/>
          </a:xfrm>
          <a:custGeom>
            <a:avLst/>
            <a:gdLst/>
            <a:ahLst/>
            <a:cxnLst/>
            <a:rect l="l" t="t" r="r" b="b"/>
            <a:pathLst>
              <a:path w="2177004" h="435401">
                <a:moveTo>
                  <a:pt x="0" y="0"/>
                </a:moveTo>
                <a:lnTo>
                  <a:pt x="2177003" y="0"/>
                </a:lnTo>
                <a:lnTo>
                  <a:pt x="2177003" y="435401"/>
                </a:lnTo>
                <a:lnTo>
                  <a:pt x="0" y="4354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1277747">
            <a:off x="712810" y="5611157"/>
            <a:ext cx="3651847" cy="2478691"/>
          </a:xfrm>
          <a:custGeom>
            <a:avLst/>
            <a:gdLst/>
            <a:ahLst/>
            <a:cxnLst/>
            <a:rect l="l" t="t" r="r" b="b"/>
            <a:pathLst>
              <a:path w="3651847" h="2478691">
                <a:moveTo>
                  <a:pt x="0" y="0"/>
                </a:moveTo>
                <a:lnTo>
                  <a:pt x="3651847" y="0"/>
                </a:lnTo>
                <a:lnTo>
                  <a:pt x="3651847" y="2478692"/>
                </a:lnTo>
                <a:lnTo>
                  <a:pt x="0" y="24786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>
            <a:off x="5284296" y="553742"/>
            <a:ext cx="1464766" cy="1825253"/>
          </a:xfrm>
          <a:custGeom>
            <a:avLst/>
            <a:gdLst/>
            <a:ahLst/>
            <a:cxnLst/>
            <a:rect l="l" t="t" r="r" b="b"/>
            <a:pathLst>
              <a:path w="1464766" h="1825253">
                <a:moveTo>
                  <a:pt x="0" y="0"/>
                </a:moveTo>
                <a:lnTo>
                  <a:pt x="1464766" y="0"/>
                </a:lnTo>
                <a:lnTo>
                  <a:pt x="1464766" y="1825253"/>
                </a:lnTo>
                <a:lnTo>
                  <a:pt x="0" y="18252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9208223">
            <a:off x="7740607" y="525442"/>
            <a:ext cx="13285383" cy="6908399"/>
          </a:xfrm>
          <a:custGeom>
            <a:avLst/>
            <a:gdLst/>
            <a:ahLst/>
            <a:cxnLst/>
            <a:rect l="l" t="t" r="r" b="b"/>
            <a:pathLst>
              <a:path w="13285383" h="6908399">
                <a:moveTo>
                  <a:pt x="0" y="0"/>
                </a:moveTo>
                <a:lnTo>
                  <a:pt x="13285383" y="0"/>
                </a:lnTo>
                <a:lnTo>
                  <a:pt x="13285383" y="6908399"/>
                </a:lnTo>
                <a:lnTo>
                  <a:pt x="0" y="6908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1028700" y="3342269"/>
            <a:ext cx="9004413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Een tak jonger dan 3 jaar noem je een: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47830" y="5404113"/>
            <a:ext cx="6103704" cy="139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6"/>
              </a:lnSpc>
            </a:pPr>
            <a:r>
              <a:rPr lang="en-US" sz="4708" b="1">
                <a:solidFill>
                  <a:srgbClr val="000000"/>
                </a:solidFill>
                <a:latin typeface="Caveat Bold"/>
                <a:ea typeface="Caveat Bold"/>
                <a:cs typeface="Caveat Bold"/>
                <a:sym typeface="Caveat Bold"/>
              </a:rPr>
              <a:t>A. Knop</a:t>
            </a:r>
          </a:p>
          <a:p>
            <a:pPr algn="l">
              <a:lnSpc>
                <a:spcPts val="5556"/>
              </a:lnSpc>
            </a:pPr>
            <a:r>
              <a:rPr lang="en-US" sz="4708" b="1">
                <a:solidFill>
                  <a:srgbClr val="000000"/>
                </a:solidFill>
                <a:latin typeface="Caveat Bold"/>
                <a:ea typeface="Caveat Bold"/>
                <a:cs typeface="Caveat Bold"/>
                <a:sym typeface="Caveat Bold"/>
              </a:rPr>
              <a:t>B. Twijg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-43083" y="6851011"/>
            <a:ext cx="18410298" cy="3533001"/>
          </a:xfrm>
          <a:custGeom>
            <a:avLst/>
            <a:gdLst/>
            <a:ahLst/>
            <a:cxnLst/>
            <a:rect l="l" t="t" r="r" b="b"/>
            <a:pathLst>
              <a:path w="18410298" h="3533001">
                <a:moveTo>
                  <a:pt x="0" y="0"/>
                </a:moveTo>
                <a:lnTo>
                  <a:pt x="18410298" y="0"/>
                </a:lnTo>
                <a:lnTo>
                  <a:pt x="18410298" y="3533001"/>
                </a:lnTo>
                <a:lnTo>
                  <a:pt x="0" y="35330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4312" r="-831" b="-84312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>
            <a:off x="14545572" y="9269661"/>
            <a:ext cx="3379204" cy="522348"/>
          </a:xfrm>
          <a:custGeom>
            <a:avLst/>
            <a:gdLst/>
            <a:ahLst/>
            <a:cxnLst/>
            <a:rect l="l" t="t" r="r" b="b"/>
            <a:pathLst>
              <a:path w="3379204" h="522348">
                <a:moveTo>
                  <a:pt x="0" y="0"/>
                </a:moveTo>
                <a:lnTo>
                  <a:pt x="3379204" y="0"/>
                </a:lnTo>
                <a:lnTo>
                  <a:pt x="3379204" y="522348"/>
                </a:lnTo>
                <a:lnTo>
                  <a:pt x="0" y="5223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5695755" cy="1191539"/>
            <a:chOff x="0" y="0"/>
            <a:chExt cx="7594340" cy="1588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594340" cy="1588719"/>
            </a:xfrm>
            <a:custGeom>
              <a:avLst/>
              <a:gdLst/>
              <a:ahLst/>
              <a:cxnLst/>
              <a:rect l="l" t="t" r="r" b="b"/>
              <a:pathLst>
                <a:path w="7594340" h="1588719">
                  <a:moveTo>
                    <a:pt x="0" y="0"/>
                  </a:moveTo>
                  <a:lnTo>
                    <a:pt x="7594340" y="0"/>
                  </a:lnTo>
                  <a:lnTo>
                    <a:pt x="7594340" y="1588719"/>
                  </a:lnTo>
                  <a:lnTo>
                    <a:pt x="0" y="15887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7594340" cy="164586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BIODIVERSITEIT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1159761">
            <a:off x="6786325" y="791025"/>
            <a:ext cx="2455822" cy="1666889"/>
          </a:xfrm>
          <a:custGeom>
            <a:avLst/>
            <a:gdLst/>
            <a:ahLst/>
            <a:cxnLst/>
            <a:rect l="l" t="t" r="r" b="b"/>
            <a:pathLst>
              <a:path w="2455822" h="1666889">
                <a:moveTo>
                  <a:pt x="0" y="0"/>
                </a:moveTo>
                <a:lnTo>
                  <a:pt x="2455822" y="0"/>
                </a:lnTo>
                <a:lnTo>
                  <a:pt x="2455822" y="1666889"/>
                </a:lnTo>
                <a:lnTo>
                  <a:pt x="0" y="166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1063440" y="3191367"/>
            <a:ext cx="469746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Waar denken jullie aan bij: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23124" y="2979295"/>
            <a:ext cx="391945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001E2E"/>
                </a:solidFill>
                <a:latin typeface="Caveat"/>
                <a:ea typeface="Caveat"/>
                <a:cs typeface="Caveat"/>
                <a:sym typeface="Caveat"/>
              </a:rPr>
              <a:t>biodiversiteit?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92083" y="4060130"/>
            <a:ext cx="774035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Wie heeft veel biodiversiteit thuis?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92083" y="4755455"/>
            <a:ext cx="7512876" cy="1404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1"/>
              </a:lnSpc>
            </a:pPr>
            <a:r>
              <a:rPr lang="en-US" sz="4693">
                <a:solidFill>
                  <a:srgbClr val="001E2E"/>
                </a:solidFill>
                <a:latin typeface="Caveat"/>
                <a:ea typeface="Caveat"/>
                <a:cs typeface="Caveat"/>
                <a:sym typeface="Caveat"/>
              </a:rPr>
              <a:t>Wat groeit en bloeit er dan bij jullie?</a:t>
            </a:r>
          </a:p>
          <a:p>
            <a:pPr algn="l">
              <a:lnSpc>
                <a:spcPts val="5631"/>
              </a:lnSpc>
            </a:pPr>
            <a:r>
              <a:rPr lang="en-US" sz="4693">
                <a:solidFill>
                  <a:srgbClr val="001E2E"/>
                </a:solidFill>
                <a:latin typeface="Caveat"/>
                <a:ea typeface="Caveat"/>
                <a:cs typeface="Caveat"/>
                <a:sym typeface="Caveat"/>
              </a:rPr>
              <a:t>Of bij de buren? Of in de wijk?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14511528" y="9189510"/>
            <a:ext cx="3413248" cy="682650"/>
          </a:xfrm>
          <a:custGeom>
            <a:avLst/>
            <a:gdLst/>
            <a:ahLst/>
            <a:cxnLst/>
            <a:rect l="l" t="t" r="r" b="b"/>
            <a:pathLst>
              <a:path w="3413248" h="682650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6441143" cy="2096414"/>
            <a:chOff x="0" y="0"/>
            <a:chExt cx="8588191" cy="27952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88191" cy="2795219"/>
            </a:xfrm>
            <a:custGeom>
              <a:avLst/>
              <a:gdLst/>
              <a:ahLst/>
              <a:cxnLst/>
              <a:rect l="l" t="t" r="r" b="b"/>
              <a:pathLst>
                <a:path w="8588191" h="2795219">
                  <a:moveTo>
                    <a:pt x="0" y="0"/>
                  </a:moveTo>
                  <a:lnTo>
                    <a:pt x="8588191" y="0"/>
                  </a:lnTo>
                  <a:lnTo>
                    <a:pt x="8588191" y="2795219"/>
                  </a:lnTo>
                  <a:lnTo>
                    <a:pt x="0" y="27952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588191" cy="285236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WE GAAN</a:t>
              </a:r>
            </a:p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NOTEN OPKWEKEN!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1024328" y="0"/>
            <a:ext cx="7263672" cy="10287000"/>
          </a:xfrm>
          <a:custGeom>
            <a:avLst/>
            <a:gdLst/>
            <a:ahLst/>
            <a:cxnLst/>
            <a:rect l="l" t="t" r="r" b="b"/>
            <a:pathLst>
              <a:path w="7263672" h="10287000">
                <a:moveTo>
                  <a:pt x="0" y="0"/>
                </a:moveTo>
                <a:lnTo>
                  <a:pt x="7263672" y="0"/>
                </a:lnTo>
                <a:lnTo>
                  <a:pt x="7263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>
            <a:off x="1028700" y="5290056"/>
            <a:ext cx="4464972" cy="3968244"/>
          </a:xfrm>
          <a:custGeom>
            <a:avLst/>
            <a:gdLst/>
            <a:ahLst/>
            <a:cxnLst/>
            <a:rect l="l" t="t" r="r" b="b"/>
            <a:pathLst>
              <a:path w="4464972" h="3968244">
                <a:moveTo>
                  <a:pt x="0" y="0"/>
                </a:moveTo>
                <a:lnTo>
                  <a:pt x="4464972" y="0"/>
                </a:lnTo>
                <a:lnTo>
                  <a:pt x="4464972" y="3968244"/>
                </a:lnTo>
                <a:lnTo>
                  <a:pt x="0" y="39682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606678">
            <a:off x="5024481" y="3777157"/>
            <a:ext cx="4961897" cy="4906075"/>
          </a:xfrm>
          <a:custGeom>
            <a:avLst/>
            <a:gdLst/>
            <a:ahLst/>
            <a:cxnLst/>
            <a:rect l="l" t="t" r="r" b="b"/>
            <a:pathLst>
              <a:path w="4961897" h="4906075">
                <a:moveTo>
                  <a:pt x="0" y="0"/>
                </a:moveTo>
                <a:lnTo>
                  <a:pt x="4961897" y="0"/>
                </a:lnTo>
                <a:lnTo>
                  <a:pt x="4961897" y="4906075"/>
                </a:lnTo>
                <a:lnTo>
                  <a:pt x="0" y="49060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14511528" y="9189510"/>
            <a:ext cx="3413248" cy="682650"/>
          </a:xfrm>
          <a:custGeom>
            <a:avLst/>
            <a:gdLst/>
            <a:ahLst/>
            <a:cxnLst/>
            <a:rect l="l" t="t" r="r" b="b"/>
            <a:pathLst>
              <a:path w="3413248" h="682650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4" name="Group 4"/>
          <p:cNvGrpSpPr/>
          <p:nvPr/>
        </p:nvGrpSpPr>
        <p:grpSpPr>
          <a:xfrm>
            <a:off x="1028700" y="985838"/>
            <a:ext cx="13068300" cy="1234401"/>
            <a:chOff x="0" y="-57149"/>
            <a:chExt cx="17424400" cy="16458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84752" cy="1588719"/>
            </a:xfrm>
            <a:custGeom>
              <a:avLst/>
              <a:gdLst/>
              <a:ahLst/>
              <a:cxnLst/>
              <a:rect l="l" t="t" r="r" b="b"/>
              <a:pathLst>
                <a:path w="16284752" h="1588719">
                  <a:moveTo>
                    <a:pt x="0" y="0"/>
                  </a:moveTo>
                  <a:lnTo>
                    <a:pt x="16284752" y="0"/>
                  </a:lnTo>
                  <a:lnTo>
                    <a:pt x="16284752" y="1588719"/>
                  </a:lnTo>
                  <a:lnTo>
                    <a:pt x="0" y="15887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49"/>
              <a:ext cx="17424400" cy="16458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dirty="0">
                  <a:solidFill>
                    <a:srgbClr val="14B9AB"/>
                  </a:solidFill>
                  <a:latin typeface="Impact"/>
                  <a:ea typeface="Impact"/>
                  <a:cs typeface="Impact"/>
                  <a:sym typeface="Impact"/>
                </a:rPr>
                <a:t>VOLGENDE KEER: ZAAILINGEN OOGSTEN!</a:t>
              </a:r>
            </a:p>
          </p:txBody>
        </p:sp>
      </p:grpSp>
      <p:sp>
        <p:nvSpPr>
          <p:cNvPr id="7" name="Freeform 7">
            <a:hlinkClick r:id="rId6" tooltip="https://youtu.be/K0OlgN5RAa8?si=sUdaLx-Qo_ZEJVsl"/>
          </p:cNvPr>
          <p:cNvSpPr/>
          <p:nvPr/>
        </p:nvSpPr>
        <p:spPr>
          <a:xfrm>
            <a:off x="2931950" y="2189878"/>
            <a:ext cx="12424101" cy="6999632"/>
          </a:xfrm>
          <a:custGeom>
            <a:avLst/>
            <a:gdLst/>
            <a:ahLst/>
            <a:cxnLst/>
            <a:rect l="l" t="t" r="r" b="b"/>
            <a:pathLst>
              <a:path w="12424101" h="6999632">
                <a:moveTo>
                  <a:pt x="0" y="0"/>
                </a:moveTo>
                <a:lnTo>
                  <a:pt x="12424100" y="0"/>
                </a:lnTo>
                <a:lnTo>
                  <a:pt x="12424100" y="6999632"/>
                </a:lnTo>
                <a:lnTo>
                  <a:pt x="0" y="69996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>
            <a:off x="8417962" y="6530268"/>
            <a:ext cx="1452077" cy="1024374"/>
          </a:xfrm>
          <a:custGeom>
            <a:avLst/>
            <a:gdLst/>
            <a:ahLst/>
            <a:cxnLst/>
            <a:rect l="l" t="t" r="r" b="b"/>
            <a:pathLst>
              <a:path w="1452077" h="1024374">
                <a:moveTo>
                  <a:pt x="0" y="0"/>
                </a:moveTo>
                <a:lnTo>
                  <a:pt x="1452076" y="0"/>
                </a:lnTo>
                <a:lnTo>
                  <a:pt x="1452076" y="1024374"/>
                </a:lnTo>
                <a:lnTo>
                  <a:pt x="0" y="10243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65982"/>
            <a:chOff x="0" y="0"/>
            <a:chExt cx="24384000" cy="555464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 t="41511" b="28115"/>
            <a:stretch>
              <a:fillRect/>
            </a:stretch>
          </p:blipFill>
          <p:spPr>
            <a:xfrm>
              <a:off x="0" y="0"/>
              <a:ext cx="24384000" cy="5554642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714500" y="4281660"/>
            <a:ext cx="14495318" cy="1266480"/>
            <a:chOff x="0" y="0"/>
            <a:chExt cx="19327090" cy="168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327090" cy="1688640"/>
            </a:xfrm>
            <a:custGeom>
              <a:avLst/>
              <a:gdLst/>
              <a:ahLst/>
              <a:cxnLst/>
              <a:rect l="l" t="t" r="r" b="b"/>
              <a:pathLst>
                <a:path w="19327090" h="1688640">
                  <a:moveTo>
                    <a:pt x="0" y="0"/>
                  </a:moveTo>
                  <a:lnTo>
                    <a:pt x="19327090" y="0"/>
                  </a:lnTo>
                  <a:lnTo>
                    <a:pt x="19327090" y="1688640"/>
                  </a:lnTo>
                  <a:lnTo>
                    <a:pt x="0" y="16886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9327090" cy="17457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14B2A8"/>
                  </a:solidFill>
                  <a:latin typeface="Impact"/>
                  <a:ea typeface="Impact"/>
                  <a:cs typeface="Impact"/>
                  <a:sym typeface="Impact"/>
                </a:rPr>
                <a:t>MEER BOMEN NU IN EEN NOTENOP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4511528" y="9189510"/>
            <a:ext cx="3413248" cy="682650"/>
          </a:xfrm>
          <a:custGeom>
            <a:avLst/>
            <a:gdLst/>
            <a:ahLst/>
            <a:cxnLst/>
            <a:rect l="l" t="t" r="r" b="b"/>
            <a:pathLst>
              <a:path w="3413248" h="682650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1400175" y="5395740"/>
            <a:ext cx="15859125" cy="32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l">
              <a:lnSpc>
                <a:spcPts val="43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Samen met 100.000en vrijwilligers, beheerders en organisaties zaailingen redden in de winter</a:t>
            </a:r>
          </a:p>
          <a:p>
            <a:pPr marL="604521" lvl="1" indent="-302261" algn="l">
              <a:lnSpc>
                <a:spcPts val="43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Zaailingen redden van plekken waar ze niet groot kunnen worden tot boom of struik</a:t>
            </a:r>
          </a:p>
          <a:p>
            <a:pPr marL="604521" lvl="1" indent="-302261" algn="l">
              <a:lnSpc>
                <a:spcPts val="43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Deze zaailingen uitdelen aan mensen waar ze een nieuwe thuis krijgen en groot kunnen worden</a:t>
            </a:r>
          </a:p>
          <a:p>
            <a:pPr marL="604521" lvl="1" indent="-302261" algn="l">
              <a:lnSpc>
                <a:spcPts val="43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Alle leeftijden kunnen meedoen!</a:t>
            </a:r>
          </a:p>
          <a:p>
            <a:pPr marL="604521" lvl="1" indent="-302261" algn="l">
              <a:lnSpc>
                <a:spcPts val="43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Meer bomen zorgt voor: biodiversiteit, tegengaan klimaatverandering, mensen met zorgen kunnen ECHT aan de slag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07995" y="6892547"/>
            <a:ext cx="2183431" cy="75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4"/>
              </a:lnSpc>
            </a:pPr>
            <a:r>
              <a:rPr lang="en-US" sz="4099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Ook jullie!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72957"/>
            <a:ext cx="7220185" cy="1191539"/>
            <a:chOff x="0" y="0"/>
            <a:chExt cx="9626914" cy="15887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626914" cy="1588719"/>
            </a:xfrm>
            <a:custGeom>
              <a:avLst/>
              <a:gdLst/>
              <a:ahLst/>
              <a:cxnLst/>
              <a:rect l="l" t="t" r="r" b="b"/>
              <a:pathLst>
                <a:path w="9626914" h="1588719">
                  <a:moveTo>
                    <a:pt x="0" y="0"/>
                  </a:moveTo>
                  <a:lnTo>
                    <a:pt x="9626914" y="0"/>
                  </a:lnTo>
                  <a:lnTo>
                    <a:pt x="9626914" y="1588719"/>
                  </a:lnTo>
                  <a:lnTo>
                    <a:pt x="0" y="15887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9626914" cy="164586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HOE WIJ WERKEN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4006920" y="528280"/>
            <a:ext cx="3917856" cy="2345816"/>
          </a:xfrm>
          <a:custGeom>
            <a:avLst/>
            <a:gdLst/>
            <a:ahLst/>
            <a:cxnLst/>
            <a:rect l="l" t="t" r="r" b="b"/>
            <a:pathLst>
              <a:path w="3917856" h="2345816">
                <a:moveTo>
                  <a:pt x="0" y="0"/>
                </a:moveTo>
                <a:lnTo>
                  <a:pt x="3917856" y="0"/>
                </a:lnTo>
                <a:lnTo>
                  <a:pt x="3917856" y="2345817"/>
                </a:lnTo>
                <a:lnTo>
                  <a:pt x="0" y="2345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>
            <a:off x="14511528" y="9189510"/>
            <a:ext cx="3413248" cy="682650"/>
          </a:xfrm>
          <a:custGeom>
            <a:avLst/>
            <a:gdLst/>
            <a:ahLst/>
            <a:cxnLst/>
            <a:rect l="l" t="t" r="r" b="b"/>
            <a:pathLst>
              <a:path w="3413248" h="682650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TextBox 8"/>
          <p:cNvSpPr txBox="1"/>
          <p:nvPr/>
        </p:nvSpPr>
        <p:spPr>
          <a:xfrm>
            <a:off x="1028700" y="4223111"/>
            <a:ext cx="11960624" cy="467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31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We redden (scheppen ze uit) zaailingen die geen</a:t>
            </a:r>
          </a:p>
          <a:p>
            <a:pPr algn="l">
              <a:lnSpc>
                <a:spcPts val="531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     overlevingskans hebben.</a:t>
            </a:r>
          </a:p>
          <a:p>
            <a:pPr algn="l">
              <a:lnSpc>
                <a:spcPts val="531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     </a:t>
            </a:r>
            <a:r>
              <a:rPr lang="en-US" sz="3000" i="1" u="sng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Altijd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3000" i="1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in overleg met de beheerder!</a:t>
            </a:r>
          </a:p>
          <a:p>
            <a:pPr marL="647700" lvl="1" indent="-323850" algn="l">
              <a:lnSpc>
                <a:spcPts val="531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In de winter wanneer bomen en struiken in winterrust staan.</a:t>
            </a:r>
          </a:p>
          <a:p>
            <a:pPr marL="647700" lvl="1" indent="-323850" algn="l">
              <a:lnSpc>
                <a:spcPts val="531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De geredde zaailingen worden op een andere plek (in de buurt) geplant of gratis uitgedeeld.</a:t>
            </a:r>
          </a:p>
          <a:p>
            <a:pPr algn="l">
              <a:lnSpc>
                <a:spcPts val="5310"/>
              </a:lnSpc>
            </a:pPr>
            <a:r>
              <a:rPr lang="en-US" sz="30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     </a:t>
            </a:r>
            <a:r>
              <a:rPr lang="en-US" sz="3000" i="1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Hier krijgen zij een tweede kans om volwassen te worden!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336094" y="2673003"/>
            <a:ext cx="4951906" cy="6547223"/>
          </a:xfrm>
          <a:custGeom>
            <a:avLst/>
            <a:gdLst/>
            <a:ahLst/>
            <a:cxnLst/>
            <a:rect l="l" t="t" r="r" b="b"/>
            <a:pathLst>
              <a:path w="4951906" h="6547223">
                <a:moveTo>
                  <a:pt x="4951906" y="0"/>
                </a:moveTo>
                <a:lnTo>
                  <a:pt x="0" y="0"/>
                </a:lnTo>
                <a:lnTo>
                  <a:pt x="0" y="6547222"/>
                </a:lnTo>
                <a:lnTo>
                  <a:pt x="4951906" y="6547222"/>
                </a:lnTo>
                <a:lnTo>
                  <a:pt x="4951906" y="0"/>
                </a:lnTo>
                <a:close/>
              </a:path>
            </a:pathLst>
          </a:custGeom>
          <a:blipFill>
            <a:blip r:embed="rId7"/>
            <a:stretch>
              <a:fillRect l="-56507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0" name="Group 10"/>
          <p:cNvGrpSpPr/>
          <p:nvPr/>
        </p:nvGrpSpPr>
        <p:grpSpPr>
          <a:xfrm>
            <a:off x="1063440" y="2416897"/>
            <a:ext cx="12648807" cy="370923"/>
            <a:chOff x="0" y="0"/>
            <a:chExt cx="3331373" cy="976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31373" cy="97692"/>
            </a:xfrm>
            <a:custGeom>
              <a:avLst/>
              <a:gdLst/>
              <a:ahLst/>
              <a:cxnLst/>
              <a:rect l="l" t="t" r="r" b="b"/>
              <a:pathLst>
                <a:path w="3331373" h="97692">
                  <a:moveTo>
                    <a:pt x="0" y="0"/>
                  </a:moveTo>
                  <a:lnTo>
                    <a:pt x="3331373" y="0"/>
                  </a:lnTo>
                  <a:lnTo>
                    <a:pt x="3331373" y="97692"/>
                  </a:lnTo>
                  <a:lnTo>
                    <a:pt x="0" y="97692"/>
                  </a:lnTo>
                  <a:close/>
                </a:path>
              </a:pathLst>
            </a:custGeom>
            <a:solidFill>
              <a:srgbClr val="F59D4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3331373" cy="14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63440" y="2293072"/>
            <a:ext cx="12648807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i="1">
                <a:solidFill>
                  <a:srgbClr val="000000"/>
                </a:solidFill>
                <a:latin typeface="Arial MT Pro Bold Italics"/>
                <a:ea typeface="Arial MT Pro Bold Italics"/>
                <a:cs typeface="Arial MT Pro Bold Italics"/>
                <a:sym typeface="Arial MT Pro Bold Italics"/>
              </a:rPr>
              <a:t>De meeste </a:t>
            </a:r>
            <a:r>
              <a:rPr lang="en-US" sz="3000" b="1" i="1">
                <a:solidFill>
                  <a:srgbClr val="231F20"/>
                </a:solidFill>
                <a:latin typeface="Arial MT Pro Bold Italics"/>
                <a:ea typeface="Arial MT Pro Bold Italics"/>
                <a:cs typeface="Arial MT Pro Bold Italics"/>
                <a:sym typeface="Arial MT Pro Bold Italics"/>
              </a:rPr>
              <a:t>zaailingen overleven het niet. Daar gaan we wat aan doen!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526555" y="1217300"/>
            <a:ext cx="2878588" cy="12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2"/>
              </a:lnSpc>
            </a:pPr>
            <a:r>
              <a:rPr lang="en-US" sz="2068" b="1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Onze droom: </a:t>
            </a:r>
          </a:p>
          <a:p>
            <a:pPr algn="ctr">
              <a:lnSpc>
                <a:spcPts val="2482"/>
              </a:lnSpc>
            </a:pPr>
            <a:r>
              <a:rPr lang="en-US" sz="2068" b="1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Dat het de normaalste manier van werken wordt!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3642107"/>
            <a:ext cx="12307394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Meer Bomen Nu heeft de oplossing: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4321" y="189568"/>
            <a:ext cx="18193988" cy="11030105"/>
          </a:xfrm>
          <a:custGeom>
            <a:avLst/>
            <a:gdLst/>
            <a:ahLst/>
            <a:cxnLst/>
            <a:rect l="l" t="t" r="r" b="b"/>
            <a:pathLst>
              <a:path w="18193988" h="11030105">
                <a:moveTo>
                  <a:pt x="0" y="0"/>
                </a:moveTo>
                <a:lnTo>
                  <a:pt x="18193987" y="0"/>
                </a:lnTo>
                <a:lnTo>
                  <a:pt x="18193987" y="11030105"/>
                </a:lnTo>
                <a:lnTo>
                  <a:pt x="0" y="110301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 descr="Afbeelding met schermopname, groen, Rechthoek  Automatisch gegenereerde beschrijving"/>
          <p:cNvSpPr/>
          <p:nvPr/>
        </p:nvSpPr>
        <p:spPr>
          <a:xfrm>
            <a:off x="-4734804" y="-54864"/>
            <a:ext cx="10198250" cy="2297834"/>
          </a:xfrm>
          <a:custGeom>
            <a:avLst/>
            <a:gdLst/>
            <a:ahLst/>
            <a:cxnLst/>
            <a:rect l="l" t="t" r="r" b="b"/>
            <a:pathLst>
              <a:path w="10198250" h="2297834">
                <a:moveTo>
                  <a:pt x="0" y="0"/>
                </a:moveTo>
                <a:lnTo>
                  <a:pt x="10198249" y="0"/>
                </a:lnTo>
                <a:lnTo>
                  <a:pt x="10198249" y="2297834"/>
                </a:lnTo>
                <a:lnTo>
                  <a:pt x="0" y="22978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44" t="-79730" b="-709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>
            <a:off x="1606092" y="1259548"/>
            <a:ext cx="15653208" cy="7767905"/>
          </a:xfrm>
          <a:custGeom>
            <a:avLst/>
            <a:gdLst/>
            <a:ahLst/>
            <a:cxnLst/>
            <a:rect l="l" t="t" r="r" b="b"/>
            <a:pathLst>
              <a:path w="15653208" h="7767905">
                <a:moveTo>
                  <a:pt x="0" y="0"/>
                </a:moveTo>
                <a:lnTo>
                  <a:pt x="15653208" y="0"/>
                </a:lnTo>
                <a:lnTo>
                  <a:pt x="15653208" y="7767904"/>
                </a:lnTo>
                <a:lnTo>
                  <a:pt x="0" y="776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/>
          <p:nvPr/>
        </p:nvSpPr>
        <p:spPr>
          <a:xfrm>
            <a:off x="769838" y="429342"/>
            <a:ext cx="4416013" cy="1196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 METHODE</a:t>
            </a:r>
          </a:p>
        </p:txBody>
      </p:sp>
      <p:sp>
        <p:nvSpPr>
          <p:cNvPr id="7" name="Freeform 7"/>
          <p:cNvSpPr/>
          <p:nvPr/>
        </p:nvSpPr>
        <p:spPr>
          <a:xfrm>
            <a:off x="14511528" y="9189510"/>
            <a:ext cx="3413248" cy="682650"/>
          </a:xfrm>
          <a:custGeom>
            <a:avLst/>
            <a:gdLst/>
            <a:ahLst/>
            <a:cxnLst/>
            <a:rect l="l" t="t" r="r" b="b"/>
            <a:pathLst>
              <a:path w="3413248" h="682650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1737554" y="3163540"/>
            <a:ext cx="3855526" cy="1782547"/>
            <a:chOff x="0" y="0"/>
            <a:chExt cx="5092173" cy="2354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2173" cy="2354293"/>
            </a:xfrm>
            <a:custGeom>
              <a:avLst/>
              <a:gdLst/>
              <a:ahLst/>
              <a:cxnLst/>
              <a:rect l="l" t="t" r="r" b="b"/>
              <a:pathLst>
                <a:path w="5092173" h="2354293">
                  <a:moveTo>
                    <a:pt x="0" y="0"/>
                  </a:moveTo>
                  <a:lnTo>
                    <a:pt x="5092173" y="0"/>
                  </a:lnTo>
                  <a:lnTo>
                    <a:pt x="5092173" y="2354293"/>
                  </a:lnTo>
                  <a:lnTo>
                    <a:pt x="0" y="23542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5092173" cy="24304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0692"/>
                </a:lnSpc>
              </a:pPr>
              <a:r>
                <a:rPr lang="en-US" sz="99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EINDE!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747773" y="9436759"/>
            <a:ext cx="2177004" cy="435401"/>
          </a:xfrm>
          <a:custGeom>
            <a:avLst/>
            <a:gdLst/>
            <a:ahLst/>
            <a:cxnLst/>
            <a:rect l="l" t="t" r="r" b="b"/>
            <a:pathLst>
              <a:path w="2177004" h="435401">
                <a:moveTo>
                  <a:pt x="0" y="0"/>
                </a:moveTo>
                <a:lnTo>
                  <a:pt x="2177003" y="0"/>
                </a:lnTo>
                <a:lnTo>
                  <a:pt x="2177003" y="435401"/>
                </a:lnTo>
                <a:lnTo>
                  <a:pt x="0" y="435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>
            <a:off x="7795725" y="9258300"/>
            <a:ext cx="8040425" cy="944750"/>
          </a:xfrm>
          <a:custGeom>
            <a:avLst/>
            <a:gdLst/>
            <a:ahLst/>
            <a:cxnLst/>
            <a:rect l="l" t="t" r="r" b="b"/>
            <a:pathLst>
              <a:path w="8040425" h="944750">
                <a:moveTo>
                  <a:pt x="0" y="0"/>
                </a:moveTo>
                <a:lnTo>
                  <a:pt x="8040425" y="0"/>
                </a:lnTo>
                <a:lnTo>
                  <a:pt x="8040425" y="944750"/>
                </a:lnTo>
                <a:lnTo>
                  <a:pt x="0" y="944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>
            <a:off x="8376556" y="385948"/>
            <a:ext cx="6437390" cy="9050812"/>
          </a:xfrm>
          <a:custGeom>
            <a:avLst/>
            <a:gdLst/>
            <a:ahLst/>
            <a:cxnLst/>
            <a:rect l="l" t="t" r="r" b="b"/>
            <a:pathLst>
              <a:path w="6437390" h="9050812">
                <a:moveTo>
                  <a:pt x="0" y="0"/>
                </a:moveTo>
                <a:lnTo>
                  <a:pt x="6437390" y="0"/>
                </a:lnTo>
                <a:lnTo>
                  <a:pt x="6437390" y="9050811"/>
                </a:lnTo>
                <a:lnTo>
                  <a:pt x="0" y="9050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1737554" y="4660336"/>
            <a:ext cx="9004413" cy="89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39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Zijn er nog vragen?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1025890" y="985838"/>
            <a:ext cx="6898910" cy="1234401"/>
            <a:chOff x="0" y="-57149"/>
            <a:chExt cx="9198547" cy="16458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93452" cy="1588719"/>
            </a:xfrm>
            <a:custGeom>
              <a:avLst/>
              <a:gdLst/>
              <a:ahLst/>
              <a:cxnLst/>
              <a:rect l="l" t="t" r="r" b="b"/>
              <a:pathLst>
                <a:path w="8693452" h="1588719">
                  <a:moveTo>
                    <a:pt x="0" y="0"/>
                  </a:moveTo>
                  <a:lnTo>
                    <a:pt x="8693452" y="0"/>
                  </a:lnTo>
                  <a:lnTo>
                    <a:pt x="8693452" y="1588719"/>
                  </a:lnTo>
                  <a:lnTo>
                    <a:pt x="0" y="15887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49"/>
              <a:ext cx="9198547" cy="16458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dirty="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WAT IS EEN ZAAILING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4511528" y="9189510"/>
            <a:ext cx="3413248" cy="682650"/>
          </a:xfrm>
          <a:custGeom>
            <a:avLst/>
            <a:gdLst/>
            <a:ahLst/>
            <a:cxnLst/>
            <a:rect l="l" t="t" r="r" b="b"/>
            <a:pathLst>
              <a:path w="3413248" h="682650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7" name="Group 7"/>
          <p:cNvGrpSpPr/>
          <p:nvPr/>
        </p:nvGrpSpPr>
        <p:grpSpPr>
          <a:xfrm>
            <a:off x="13558682" y="-156011"/>
            <a:ext cx="6908861" cy="6815331"/>
            <a:chOff x="0" y="0"/>
            <a:chExt cx="9211814" cy="9087108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0"/>
              <a:ext cx="9211814" cy="9087108"/>
              <a:chOff x="0" y="0"/>
              <a:chExt cx="2434438" cy="240148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434463" cy="2401443"/>
              </a:xfrm>
              <a:custGeom>
                <a:avLst/>
                <a:gdLst/>
                <a:ahLst/>
                <a:cxnLst/>
                <a:rect l="l" t="t" r="r" b="b"/>
                <a:pathLst>
                  <a:path w="2434463" h="2401443">
                    <a:moveTo>
                      <a:pt x="224282" y="0"/>
                    </a:moveTo>
                    <a:lnTo>
                      <a:pt x="0" y="2378837"/>
                    </a:lnTo>
                    <a:lnTo>
                      <a:pt x="518795" y="2401443"/>
                    </a:lnTo>
                    <a:lnTo>
                      <a:pt x="2422652" y="2401443"/>
                    </a:lnTo>
                    <a:lnTo>
                      <a:pt x="2434463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70384" t="-33774" r="-34588" b="-4461"/>
                </a:stretch>
              </a:blipFill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10" name="Freeform 10"/>
            <p:cNvSpPr/>
            <p:nvPr/>
          </p:nvSpPr>
          <p:spPr>
            <a:xfrm rot="6981741">
              <a:off x="2683181" y="4911048"/>
              <a:ext cx="1939746" cy="2128665"/>
            </a:xfrm>
            <a:custGeom>
              <a:avLst/>
              <a:gdLst/>
              <a:ahLst/>
              <a:cxnLst/>
              <a:rect l="l" t="t" r="r" b="b"/>
              <a:pathLst>
                <a:path w="1939746" h="2128665">
                  <a:moveTo>
                    <a:pt x="0" y="0"/>
                  </a:moveTo>
                  <a:lnTo>
                    <a:pt x="1939747" y="0"/>
                  </a:lnTo>
                  <a:lnTo>
                    <a:pt x="1939747" y="2128666"/>
                  </a:lnTo>
                  <a:lnTo>
                    <a:pt x="0" y="2128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1" name="Freeform 11">
            <a:hlinkClick r:id="rId10" tooltip="https://schooltv.nl/video-item/bomen-planten-met-zaailingen-kleine-bomen-worden-groot"/>
          </p:cNvPr>
          <p:cNvSpPr/>
          <p:nvPr/>
        </p:nvSpPr>
        <p:spPr>
          <a:xfrm>
            <a:off x="11872733" y="6757684"/>
            <a:ext cx="6415267" cy="3529316"/>
          </a:xfrm>
          <a:custGeom>
            <a:avLst/>
            <a:gdLst/>
            <a:ahLst/>
            <a:cxnLst/>
            <a:rect l="l" t="t" r="r" b="b"/>
            <a:pathLst>
              <a:path w="6415267" h="3529316">
                <a:moveTo>
                  <a:pt x="0" y="0"/>
                </a:moveTo>
                <a:lnTo>
                  <a:pt x="6415267" y="0"/>
                </a:lnTo>
                <a:lnTo>
                  <a:pt x="6415267" y="3529316"/>
                </a:lnTo>
                <a:lnTo>
                  <a:pt x="0" y="3529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>
            <a:off x="13977456" y="7963078"/>
            <a:ext cx="1452077" cy="1024374"/>
          </a:xfrm>
          <a:custGeom>
            <a:avLst/>
            <a:gdLst/>
            <a:ahLst/>
            <a:cxnLst/>
            <a:rect l="l" t="t" r="r" b="b"/>
            <a:pathLst>
              <a:path w="1452077" h="1024374">
                <a:moveTo>
                  <a:pt x="0" y="0"/>
                </a:moveTo>
                <a:lnTo>
                  <a:pt x="1452077" y="0"/>
                </a:lnTo>
                <a:lnTo>
                  <a:pt x="1452077" y="1024374"/>
                </a:lnTo>
                <a:lnTo>
                  <a:pt x="0" y="10243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TextBox 13"/>
          <p:cNvSpPr txBox="1"/>
          <p:nvPr/>
        </p:nvSpPr>
        <p:spPr>
          <a:xfrm>
            <a:off x="1025890" y="3255097"/>
            <a:ext cx="10166514" cy="558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l">
              <a:lnSpc>
                <a:spcPts val="49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Zaailingen zijn de nakomelingen van bomen en struiken.</a:t>
            </a:r>
          </a:p>
          <a:p>
            <a:pPr marL="604521" lvl="1" indent="-302261" algn="l">
              <a:lnSpc>
                <a:spcPts val="49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Een boom maakt jaarlijks honderden zaailingen.</a:t>
            </a:r>
          </a:p>
          <a:p>
            <a:pPr marL="604521" lvl="1" indent="-302261" algn="l">
              <a:lnSpc>
                <a:spcPts val="49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Niet alle zaailingen overleven het:</a:t>
            </a:r>
          </a:p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     - Er is geen overlevingskans op de plek waar ze groeien</a:t>
            </a:r>
          </a:p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        (te donker, teveel andere vegetatie)</a:t>
            </a:r>
          </a:p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     - Ze worden opgegeten door wild</a:t>
            </a:r>
          </a:p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     - Ze groeien langs paden/ wegen wat voor gevaarlijke</a:t>
            </a:r>
          </a:p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       verkeerssituaties zorgt</a:t>
            </a:r>
          </a:p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     - Bepaalde gebieden moeten open blijven (denk aan heide)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63440" y="2581275"/>
            <a:ext cx="9886917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i="1" dirty="0" err="1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Handig</a:t>
            </a:r>
            <a:r>
              <a:rPr lang="en-US" sz="3000" i="1" dirty="0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 om </a:t>
            </a:r>
            <a:r>
              <a:rPr lang="en-US" sz="3000" i="1" dirty="0" err="1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te</a:t>
            </a:r>
            <a:r>
              <a:rPr lang="en-US" sz="3000" i="1" dirty="0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weten</a:t>
            </a:r>
            <a:r>
              <a:rPr lang="en-US" sz="3000" i="1" dirty="0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 wat het is</a:t>
            </a:r>
          </a:p>
        </p:txBody>
      </p:sp>
      <p:sp>
        <p:nvSpPr>
          <p:cNvPr id="15" name="Freeform 15"/>
          <p:cNvSpPr/>
          <p:nvPr/>
        </p:nvSpPr>
        <p:spPr>
          <a:xfrm rot="1496393">
            <a:off x="7807460" y="717293"/>
            <a:ext cx="2673080" cy="1814353"/>
          </a:xfrm>
          <a:custGeom>
            <a:avLst/>
            <a:gdLst/>
            <a:ahLst/>
            <a:cxnLst/>
            <a:rect l="l" t="t" r="r" b="b"/>
            <a:pathLst>
              <a:path w="2673080" h="1814353">
                <a:moveTo>
                  <a:pt x="0" y="0"/>
                </a:moveTo>
                <a:lnTo>
                  <a:pt x="2673080" y="0"/>
                </a:lnTo>
                <a:lnTo>
                  <a:pt x="2673080" y="1814353"/>
                </a:lnTo>
                <a:lnTo>
                  <a:pt x="0" y="18143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9553419" cy="1191539"/>
            <a:chOff x="0" y="0"/>
            <a:chExt cx="12737892" cy="15887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7892" cy="1588719"/>
            </a:xfrm>
            <a:custGeom>
              <a:avLst/>
              <a:gdLst/>
              <a:ahLst/>
              <a:cxnLst/>
              <a:rect l="l" t="t" r="r" b="b"/>
              <a:pathLst>
                <a:path w="12737892" h="1588719">
                  <a:moveTo>
                    <a:pt x="0" y="0"/>
                  </a:moveTo>
                  <a:lnTo>
                    <a:pt x="12737892" y="0"/>
                  </a:lnTo>
                  <a:lnTo>
                    <a:pt x="12737892" y="1588719"/>
                  </a:lnTo>
                  <a:lnTo>
                    <a:pt x="0" y="15887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2737892" cy="164586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HOE GROEIT EEN BOOM?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4511528" y="9189510"/>
            <a:ext cx="3413248" cy="682650"/>
          </a:xfrm>
          <a:custGeom>
            <a:avLst/>
            <a:gdLst/>
            <a:ahLst/>
            <a:cxnLst/>
            <a:rect l="l" t="t" r="r" b="b"/>
            <a:pathLst>
              <a:path w="3413248" h="682650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>
            <a:off x="10582119" y="2081120"/>
            <a:ext cx="7139601" cy="6184680"/>
          </a:xfrm>
          <a:custGeom>
            <a:avLst/>
            <a:gdLst/>
            <a:ahLst/>
            <a:cxnLst/>
            <a:rect l="l" t="t" r="r" b="b"/>
            <a:pathLst>
              <a:path w="7139601" h="6184680">
                <a:moveTo>
                  <a:pt x="0" y="0"/>
                </a:moveTo>
                <a:lnTo>
                  <a:pt x="7139601" y="0"/>
                </a:lnTo>
                <a:lnTo>
                  <a:pt x="7139601" y="6184680"/>
                </a:lnTo>
                <a:lnTo>
                  <a:pt x="0" y="61846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TextBox 8"/>
          <p:cNvSpPr txBox="1"/>
          <p:nvPr/>
        </p:nvSpPr>
        <p:spPr>
          <a:xfrm>
            <a:off x="1028700" y="2245678"/>
            <a:ext cx="10166514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Hoe groeit een boom? (Dat noem je een </a:t>
            </a:r>
            <a:r>
              <a:rPr lang="en-US" sz="2800" i="1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levenscylcus</a:t>
            </a: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306133"/>
            <a:ext cx="9195558" cy="249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l">
              <a:lnSpc>
                <a:spcPts val="49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Pak papier en potlood</a:t>
            </a:r>
          </a:p>
          <a:p>
            <a:pPr marL="604521" lvl="1" indent="-302261" algn="l">
              <a:lnSpc>
                <a:spcPts val="49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Teken een grote cirkel</a:t>
            </a:r>
          </a:p>
          <a:p>
            <a:pPr marL="604521" lvl="1" indent="-302261" algn="l">
              <a:lnSpc>
                <a:spcPts val="49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Teken op 6 plekken op de cirkel hoe jij denkt dat de groei van een boom verloopt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93265" y="6509413"/>
            <a:ext cx="6629460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2800" i="1">
                <a:solidFill>
                  <a:srgbClr val="000000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Denk eens aan de groei van een kikker...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14511528" y="9189510"/>
            <a:ext cx="3413248" cy="682650"/>
          </a:xfrm>
          <a:custGeom>
            <a:avLst/>
            <a:gdLst/>
            <a:ahLst/>
            <a:cxnLst/>
            <a:rect l="l" t="t" r="r" b="b"/>
            <a:pathLst>
              <a:path w="3413248" h="682650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>
            <a:off x="5085532" y="-416440"/>
            <a:ext cx="8116936" cy="10589140"/>
          </a:xfrm>
          <a:custGeom>
            <a:avLst/>
            <a:gdLst/>
            <a:ahLst/>
            <a:cxnLst/>
            <a:rect l="l" t="t" r="r" b="b"/>
            <a:pathLst>
              <a:path w="8116936" h="10589140">
                <a:moveTo>
                  <a:pt x="0" y="0"/>
                </a:moveTo>
                <a:lnTo>
                  <a:pt x="8116936" y="0"/>
                </a:lnTo>
                <a:lnTo>
                  <a:pt x="8116936" y="10589140"/>
                </a:lnTo>
                <a:lnTo>
                  <a:pt x="0" y="105891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357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7056675" cy="2096414"/>
            <a:chOff x="0" y="0"/>
            <a:chExt cx="9408900" cy="27952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08901" cy="2795219"/>
            </a:xfrm>
            <a:custGeom>
              <a:avLst/>
              <a:gdLst/>
              <a:ahLst/>
              <a:cxnLst/>
              <a:rect l="l" t="t" r="r" b="b"/>
              <a:pathLst>
                <a:path w="9408901" h="2795219">
                  <a:moveTo>
                    <a:pt x="0" y="0"/>
                  </a:moveTo>
                  <a:lnTo>
                    <a:pt x="9408901" y="0"/>
                  </a:lnTo>
                  <a:lnTo>
                    <a:pt x="9408901" y="2795219"/>
                  </a:lnTo>
                  <a:lnTo>
                    <a:pt x="0" y="27952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9408900" cy="285236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LEVENSCYCLUS</a:t>
              </a:r>
            </a:p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VAN EEN BOOM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9553419" cy="1191539"/>
            <a:chOff x="0" y="0"/>
            <a:chExt cx="12737892" cy="15887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7892" cy="1588719"/>
            </a:xfrm>
            <a:custGeom>
              <a:avLst/>
              <a:gdLst/>
              <a:ahLst/>
              <a:cxnLst/>
              <a:rect l="l" t="t" r="r" b="b"/>
              <a:pathLst>
                <a:path w="12737892" h="1588719">
                  <a:moveTo>
                    <a:pt x="0" y="0"/>
                  </a:moveTo>
                  <a:lnTo>
                    <a:pt x="12737892" y="0"/>
                  </a:lnTo>
                  <a:lnTo>
                    <a:pt x="12737892" y="1588719"/>
                  </a:lnTo>
                  <a:lnTo>
                    <a:pt x="0" y="15887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2737892" cy="164586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DE BOOM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4511528" y="9189510"/>
            <a:ext cx="3413248" cy="682650"/>
          </a:xfrm>
          <a:custGeom>
            <a:avLst/>
            <a:gdLst/>
            <a:ahLst/>
            <a:cxnLst/>
            <a:rect l="l" t="t" r="r" b="b"/>
            <a:pathLst>
              <a:path w="3413248" h="682650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>
            <a:off x="5990587" y="-95362"/>
            <a:ext cx="10706823" cy="10706823"/>
          </a:xfrm>
          <a:custGeom>
            <a:avLst/>
            <a:gdLst/>
            <a:ahLst/>
            <a:cxnLst/>
            <a:rect l="l" t="t" r="r" b="b"/>
            <a:pathLst>
              <a:path w="10706823" h="10706823">
                <a:moveTo>
                  <a:pt x="0" y="0"/>
                </a:moveTo>
                <a:lnTo>
                  <a:pt x="10706824" y="0"/>
                </a:lnTo>
                <a:lnTo>
                  <a:pt x="10706824" y="10706824"/>
                </a:lnTo>
                <a:lnTo>
                  <a:pt x="0" y="107068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TextBox 8"/>
          <p:cNvSpPr txBox="1"/>
          <p:nvPr/>
        </p:nvSpPr>
        <p:spPr>
          <a:xfrm>
            <a:off x="1028700" y="2359978"/>
            <a:ext cx="10166514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Uit welke onderdelen bestaat een boom?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9553419" cy="1191539"/>
            <a:chOff x="0" y="0"/>
            <a:chExt cx="12737892" cy="15887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7892" cy="1588719"/>
            </a:xfrm>
            <a:custGeom>
              <a:avLst/>
              <a:gdLst/>
              <a:ahLst/>
              <a:cxnLst/>
              <a:rect l="l" t="t" r="r" b="b"/>
              <a:pathLst>
                <a:path w="12737892" h="1588719">
                  <a:moveTo>
                    <a:pt x="0" y="0"/>
                  </a:moveTo>
                  <a:lnTo>
                    <a:pt x="12737892" y="0"/>
                  </a:lnTo>
                  <a:lnTo>
                    <a:pt x="12737892" y="1588719"/>
                  </a:lnTo>
                  <a:lnTo>
                    <a:pt x="0" y="15887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2737892" cy="164586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DE BOOM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4511528" y="9189510"/>
            <a:ext cx="3413248" cy="682650"/>
          </a:xfrm>
          <a:custGeom>
            <a:avLst/>
            <a:gdLst/>
            <a:ahLst/>
            <a:cxnLst/>
            <a:rect l="l" t="t" r="r" b="b"/>
            <a:pathLst>
              <a:path w="3413248" h="682650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>
            <a:off x="10133336" y="8627448"/>
            <a:ext cx="8756383" cy="1028875"/>
          </a:xfrm>
          <a:custGeom>
            <a:avLst/>
            <a:gdLst/>
            <a:ahLst/>
            <a:cxnLst/>
            <a:rect l="l" t="t" r="r" b="b"/>
            <a:pathLst>
              <a:path w="8756383" h="1028875">
                <a:moveTo>
                  <a:pt x="0" y="0"/>
                </a:moveTo>
                <a:lnTo>
                  <a:pt x="8756384" y="0"/>
                </a:lnTo>
                <a:lnTo>
                  <a:pt x="8756384" y="1028875"/>
                </a:lnTo>
                <a:lnTo>
                  <a:pt x="0" y="1028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>
            <a:off x="9619894" y="545548"/>
            <a:ext cx="2725513" cy="3137282"/>
          </a:xfrm>
          <a:custGeom>
            <a:avLst/>
            <a:gdLst/>
            <a:ahLst/>
            <a:cxnLst/>
            <a:rect l="l" t="t" r="r" b="b"/>
            <a:pathLst>
              <a:path w="2725513" h="3137282">
                <a:moveTo>
                  <a:pt x="0" y="0"/>
                </a:moveTo>
                <a:lnTo>
                  <a:pt x="2725514" y="0"/>
                </a:lnTo>
                <a:lnTo>
                  <a:pt x="2725514" y="3137282"/>
                </a:lnTo>
                <a:lnTo>
                  <a:pt x="0" y="31372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9" name="Group 9"/>
          <p:cNvGrpSpPr/>
          <p:nvPr/>
        </p:nvGrpSpPr>
        <p:grpSpPr>
          <a:xfrm>
            <a:off x="10878620" y="1028700"/>
            <a:ext cx="7265816" cy="7854936"/>
            <a:chOff x="0" y="0"/>
            <a:chExt cx="9687755" cy="10473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87755" cy="10473248"/>
            </a:xfrm>
            <a:custGeom>
              <a:avLst/>
              <a:gdLst/>
              <a:ahLst/>
              <a:cxnLst/>
              <a:rect l="l" t="t" r="r" b="b"/>
              <a:pathLst>
                <a:path w="9687755" h="10473248">
                  <a:moveTo>
                    <a:pt x="0" y="0"/>
                  </a:moveTo>
                  <a:lnTo>
                    <a:pt x="9687755" y="0"/>
                  </a:lnTo>
                  <a:lnTo>
                    <a:pt x="9687755" y="10473248"/>
                  </a:lnTo>
                  <a:lnTo>
                    <a:pt x="0" y="10473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73326" y="4433183"/>
              <a:ext cx="2468593" cy="3134721"/>
            </a:xfrm>
            <a:custGeom>
              <a:avLst/>
              <a:gdLst/>
              <a:ahLst/>
              <a:cxnLst/>
              <a:rect l="l" t="t" r="r" b="b"/>
              <a:pathLst>
                <a:path w="2468593" h="3134721">
                  <a:moveTo>
                    <a:pt x="0" y="0"/>
                  </a:moveTo>
                  <a:lnTo>
                    <a:pt x="2468593" y="0"/>
                  </a:lnTo>
                  <a:lnTo>
                    <a:pt x="2468593" y="3134721"/>
                  </a:lnTo>
                  <a:lnTo>
                    <a:pt x="0" y="3134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43877" y="1951727"/>
              <a:ext cx="1782947" cy="2264059"/>
            </a:xfrm>
            <a:custGeom>
              <a:avLst/>
              <a:gdLst/>
              <a:ahLst/>
              <a:cxnLst/>
              <a:rect l="l" t="t" r="r" b="b"/>
              <a:pathLst>
                <a:path w="1782947" h="2264059">
                  <a:moveTo>
                    <a:pt x="0" y="0"/>
                  </a:moveTo>
                  <a:lnTo>
                    <a:pt x="1782947" y="0"/>
                  </a:lnTo>
                  <a:lnTo>
                    <a:pt x="1782947" y="2264059"/>
                  </a:lnTo>
                  <a:lnTo>
                    <a:pt x="0" y="2264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5735351" y="6435874"/>
              <a:ext cx="1782947" cy="2264059"/>
            </a:xfrm>
            <a:custGeom>
              <a:avLst/>
              <a:gdLst/>
              <a:ahLst/>
              <a:cxnLst/>
              <a:rect l="l" t="t" r="r" b="b"/>
              <a:pathLst>
                <a:path w="1782947" h="2264059">
                  <a:moveTo>
                    <a:pt x="0" y="0"/>
                  </a:moveTo>
                  <a:lnTo>
                    <a:pt x="1782947" y="0"/>
                  </a:lnTo>
                  <a:lnTo>
                    <a:pt x="1782947" y="2264060"/>
                  </a:lnTo>
                  <a:lnTo>
                    <a:pt x="0" y="2264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75869" y="-1578573"/>
            <a:ext cx="5521181" cy="5531293"/>
          </a:xfrm>
          <a:custGeom>
            <a:avLst/>
            <a:gdLst/>
            <a:ahLst/>
            <a:cxnLst/>
            <a:rect l="l" t="t" r="r" b="b"/>
            <a:pathLst>
              <a:path w="5521181" h="5531293">
                <a:moveTo>
                  <a:pt x="0" y="0"/>
                </a:moveTo>
                <a:lnTo>
                  <a:pt x="5521180" y="0"/>
                </a:lnTo>
                <a:lnTo>
                  <a:pt x="5521180" y="5531292"/>
                </a:lnTo>
                <a:lnTo>
                  <a:pt x="0" y="55312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TextBox 15"/>
          <p:cNvSpPr txBox="1"/>
          <p:nvPr/>
        </p:nvSpPr>
        <p:spPr>
          <a:xfrm>
            <a:off x="1028700" y="3743169"/>
            <a:ext cx="6924215" cy="1252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Wat is de functie van een boom?</a:t>
            </a:r>
          </a:p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En al zijn onderdelen?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3138175" cy="1191539"/>
            <a:chOff x="0" y="0"/>
            <a:chExt cx="4184233" cy="15887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84233" cy="1588719"/>
            </a:xfrm>
            <a:custGeom>
              <a:avLst/>
              <a:gdLst/>
              <a:ahLst/>
              <a:cxnLst/>
              <a:rect l="l" t="t" r="r" b="b"/>
              <a:pathLst>
                <a:path w="4184233" h="1588719">
                  <a:moveTo>
                    <a:pt x="0" y="0"/>
                  </a:moveTo>
                  <a:lnTo>
                    <a:pt x="4184233" y="0"/>
                  </a:lnTo>
                  <a:lnTo>
                    <a:pt x="4184233" y="1588719"/>
                  </a:lnTo>
                  <a:lnTo>
                    <a:pt x="0" y="15887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184233" cy="164586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DE BOOM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1361196" y="8062560"/>
            <a:ext cx="1227475" cy="1352589"/>
          </a:xfrm>
          <a:custGeom>
            <a:avLst/>
            <a:gdLst/>
            <a:ahLst/>
            <a:cxnLst/>
            <a:rect l="l" t="t" r="r" b="b"/>
            <a:pathLst>
              <a:path w="1227475" h="1352589">
                <a:moveTo>
                  <a:pt x="1227475" y="0"/>
                </a:moveTo>
                <a:lnTo>
                  <a:pt x="0" y="0"/>
                </a:lnTo>
                <a:lnTo>
                  <a:pt x="0" y="1352589"/>
                </a:lnTo>
                <a:lnTo>
                  <a:pt x="1227475" y="1352589"/>
                </a:lnTo>
                <a:lnTo>
                  <a:pt x="12274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>
            <a:off x="8680833" y="7498019"/>
            <a:ext cx="1886775" cy="1917129"/>
          </a:xfrm>
          <a:custGeom>
            <a:avLst/>
            <a:gdLst/>
            <a:ahLst/>
            <a:cxnLst/>
            <a:rect l="l" t="t" r="r" b="b"/>
            <a:pathLst>
              <a:path w="1886775" h="1917129">
                <a:moveTo>
                  <a:pt x="0" y="0"/>
                </a:moveTo>
                <a:lnTo>
                  <a:pt x="1886775" y="0"/>
                </a:lnTo>
                <a:lnTo>
                  <a:pt x="1886775" y="1917130"/>
                </a:lnTo>
                <a:lnTo>
                  <a:pt x="0" y="1917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>
            <a:off x="6974620" y="-270122"/>
            <a:ext cx="8773153" cy="11193816"/>
          </a:xfrm>
          <a:custGeom>
            <a:avLst/>
            <a:gdLst/>
            <a:ahLst/>
            <a:cxnLst/>
            <a:rect l="l" t="t" r="r" b="b"/>
            <a:pathLst>
              <a:path w="8773153" h="11193816">
                <a:moveTo>
                  <a:pt x="0" y="0"/>
                </a:moveTo>
                <a:lnTo>
                  <a:pt x="8773153" y="0"/>
                </a:lnTo>
                <a:lnTo>
                  <a:pt x="8773153" y="11193816"/>
                </a:lnTo>
                <a:lnTo>
                  <a:pt x="0" y="111938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15747773" y="9436759"/>
            <a:ext cx="2177004" cy="435401"/>
          </a:xfrm>
          <a:custGeom>
            <a:avLst/>
            <a:gdLst/>
            <a:ahLst/>
            <a:cxnLst/>
            <a:rect l="l" t="t" r="r" b="b"/>
            <a:pathLst>
              <a:path w="2177004" h="435401">
                <a:moveTo>
                  <a:pt x="0" y="0"/>
                </a:moveTo>
                <a:lnTo>
                  <a:pt x="2177003" y="0"/>
                </a:lnTo>
                <a:lnTo>
                  <a:pt x="2177003" y="435401"/>
                </a:lnTo>
                <a:lnTo>
                  <a:pt x="0" y="4354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>
            <a:off x="12442144" y="4025310"/>
            <a:ext cx="1063235" cy="1162005"/>
          </a:xfrm>
          <a:custGeom>
            <a:avLst/>
            <a:gdLst/>
            <a:ahLst/>
            <a:cxnLst/>
            <a:rect l="l" t="t" r="r" b="b"/>
            <a:pathLst>
              <a:path w="1063235" h="1162005">
                <a:moveTo>
                  <a:pt x="0" y="0"/>
                </a:moveTo>
                <a:lnTo>
                  <a:pt x="1063235" y="0"/>
                </a:lnTo>
                <a:lnTo>
                  <a:pt x="1063235" y="1162005"/>
                </a:lnTo>
                <a:lnTo>
                  <a:pt x="0" y="11620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>
            <a:off x="10286403" y="6120754"/>
            <a:ext cx="562408" cy="1220416"/>
          </a:xfrm>
          <a:custGeom>
            <a:avLst/>
            <a:gdLst/>
            <a:ahLst/>
            <a:cxnLst/>
            <a:rect l="l" t="t" r="r" b="b"/>
            <a:pathLst>
              <a:path w="562408" h="1220416">
                <a:moveTo>
                  <a:pt x="0" y="0"/>
                </a:moveTo>
                <a:lnTo>
                  <a:pt x="562409" y="0"/>
                </a:lnTo>
                <a:lnTo>
                  <a:pt x="562409" y="1220417"/>
                </a:lnTo>
                <a:lnTo>
                  <a:pt x="0" y="12204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flipH="1">
            <a:off x="7467449" y="9048724"/>
            <a:ext cx="1206171" cy="1159432"/>
          </a:xfrm>
          <a:custGeom>
            <a:avLst/>
            <a:gdLst/>
            <a:ahLst/>
            <a:cxnLst/>
            <a:rect l="l" t="t" r="r" b="b"/>
            <a:pathLst>
              <a:path w="1206171" h="1159432">
                <a:moveTo>
                  <a:pt x="1206172" y="0"/>
                </a:moveTo>
                <a:lnTo>
                  <a:pt x="0" y="0"/>
                </a:lnTo>
                <a:lnTo>
                  <a:pt x="0" y="1159432"/>
                </a:lnTo>
                <a:lnTo>
                  <a:pt x="1206172" y="1159432"/>
                </a:lnTo>
                <a:lnTo>
                  <a:pt x="120617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flipH="1">
            <a:off x="8868435" y="1340793"/>
            <a:ext cx="1130391" cy="1537947"/>
          </a:xfrm>
          <a:custGeom>
            <a:avLst/>
            <a:gdLst/>
            <a:ahLst/>
            <a:cxnLst/>
            <a:rect l="l" t="t" r="r" b="b"/>
            <a:pathLst>
              <a:path w="1130391" h="1537947">
                <a:moveTo>
                  <a:pt x="1130391" y="0"/>
                </a:moveTo>
                <a:lnTo>
                  <a:pt x="0" y="0"/>
                </a:lnTo>
                <a:lnTo>
                  <a:pt x="0" y="1537947"/>
                </a:lnTo>
                <a:lnTo>
                  <a:pt x="1130391" y="1537947"/>
                </a:lnTo>
                <a:lnTo>
                  <a:pt x="113039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TextBox 14"/>
          <p:cNvSpPr txBox="1"/>
          <p:nvPr/>
        </p:nvSpPr>
        <p:spPr>
          <a:xfrm>
            <a:off x="1028700" y="2939218"/>
            <a:ext cx="7132277" cy="1252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Wat vinden jullie leuk aan een boom?</a:t>
            </a:r>
          </a:p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Kom maar door!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9553419" cy="1191539"/>
            <a:chOff x="0" y="0"/>
            <a:chExt cx="12737892" cy="15887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7892" cy="1588719"/>
            </a:xfrm>
            <a:custGeom>
              <a:avLst/>
              <a:gdLst/>
              <a:ahLst/>
              <a:cxnLst/>
              <a:rect l="l" t="t" r="r" b="b"/>
              <a:pathLst>
                <a:path w="12737892" h="1588719">
                  <a:moveTo>
                    <a:pt x="0" y="0"/>
                  </a:moveTo>
                  <a:lnTo>
                    <a:pt x="12737892" y="0"/>
                  </a:lnTo>
                  <a:lnTo>
                    <a:pt x="12737892" y="1588719"/>
                  </a:lnTo>
                  <a:lnTo>
                    <a:pt x="0" y="15887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2737892" cy="164586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nl-NL" sz="6600" noProof="0" dirty="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DE BOOM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2193201" y="0"/>
            <a:ext cx="7946707" cy="10287000"/>
          </a:xfrm>
          <a:custGeom>
            <a:avLst/>
            <a:gdLst/>
            <a:ahLst/>
            <a:cxnLst/>
            <a:rect l="l" t="t" r="r" b="b"/>
            <a:pathLst>
              <a:path w="7946707" h="10287000">
                <a:moveTo>
                  <a:pt x="0" y="0"/>
                </a:moveTo>
                <a:lnTo>
                  <a:pt x="7946708" y="0"/>
                </a:lnTo>
                <a:lnTo>
                  <a:pt x="79467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Freeform 7"/>
          <p:cNvSpPr/>
          <p:nvPr/>
        </p:nvSpPr>
        <p:spPr>
          <a:xfrm>
            <a:off x="15761901" y="9439585"/>
            <a:ext cx="2162876" cy="432575"/>
          </a:xfrm>
          <a:custGeom>
            <a:avLst/>
            <a:gdLst/>
            <a:ahLst/>
            <a:cxnLst/>
            <a:rect l="l" t="t" r="r" b="b"/>
            <a:pathLst>
              <a:path w="2162876" h="432575">
                <a:moveTo>
                  <a:pt x="0" y="0"/>
                </a:moveTo>
                <a:lnTo>
                  <a:pt x="2162875" y="0"/>
                </a:lnTo>
                <a:lnTo>
                  <a:pt x="2162875" y="432575"/>
                </a:lnTo>
                <a:lnTo>
                  <a:pt x="0" y="432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8" name="Freeform 8"/>
          <p:cNvSpPr/>
          <p:nvPr/>
        </p:nvSpPr>
        <p:spPr>
          <a:xfrm>
            <a:off x="5863502" y="5006095"/>
            <a:ext cx="6893663" cy="4873820"/>
          </a:xfrm>
          <a:custGeom>
            <a:avLst/>
            <a:gdLst/>
            <a:ahLst/>
            <a:cxnLst/>
            <a:rect l="l" t="t" r="r" b="b"/>
            <a:pathLst>
              <a:path w="6893663" h="4873820">
                <a:moveTo>
                  <a:pt x="0" y="0"/>
                </a:moveTo>
                <a:lnTo>
                  <a:pt x="6893663" y="0"/>
                </a:lnTo>
                <a:lnTo>
                  <a:pt x="6893663" y="4873820"/>
                </a:lnTo>
                <a:lnTo>
                  <a:pt x="0" y="48738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9" name="Freeform 9"/>
          <p:cNvSpPr/>
          <p:nvPr/>
        </p:nvSpPr>
        <p:spPr>
          <a:xfrm>
            <a:off x="3857755" y="6886575"/>
            <a:ext cx="1751583" cy="1957047"/>
          </a:xfrm>
          <a:custGeom>
            <a:avLst/>
            <a:gdLst/>
            <a:ahLst/>
            <a:cxnLst/>
            <a:rect l="l" t="t" r="r" b="b"/>
            <a:pathLst>
              <a:path w="1751583" h="1957047">
                <a:moveTo>
                  <a:pt x="0" y="0"/>
                </a:moveTo>
                <a:lnTo>
                  <a:pt x="1751583" y="0"/>
                </a:lnTo>
                <a:lnTo>
                  <a:pt x="1751583" y="1957047"/>
                </a:lnTo>
                <a:lnTo>
                  <a:pt x="0" y="19570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1028700" y="3129941"/>
            <a:ext cx="7946707" cy="569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nl-NL" sz="2800" noProof="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Kun jij in de winter ook de boomsoort herkennen?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510405"/>
            <a:ext cx="7409693" cy="1252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nl-NL" sz="2800" noProof="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Er zijn herkenningspunten!</a:t>
            </a:r>
          </a:p>
          <a:p>
            <a:pPr algn="l">
              <a:lnSpc>
                <a:spcPts val="4900"/>
              </a:lnSpc>
            </a:pPr>
            <a:r>
              <a:rPr lang="nl-NL" sz="2800" noProof="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En er zijn hulpmiddelen.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1226" y="-2077869"/>
            <a:ext cx="22118440" cy="12487701"/>
          </a:xfrm>
          <a:custGeom>
            <a:avLst/>
            <a:gdLst/>
            <a:ahLst/>
            <a:cxnLst/>
            <a:rect l="l" t="t" r="r" b="b"/>
            <a:pathLst>
              <a:path w="22118440" h="12487701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6" b="-5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541019" cy="1191539"/>
            <a:chOff x="0" y="0"/>
            <a:chExt cx="22054692" cy="15887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54693" cy="1588719"/>
            </a:xfrm>
            <a:custGeom>
              <a:avLst/>
              <a:gdLst/>
              <a:ahLst/>
              <a:cxnLst/>
              <a:rect l="l" t="t" r="r" b="b"/>
              <a:pathLst>
                <a:path w="22054693" h="1588719">
                  <a:moveTo>
                    <a:pt x="0" y="0"/>
                  </a:moveTo>
                  <a:lnTo>
                    <a:pt x="22054693" y="0"/>
                  </a:lnTo>
                  <a:lnTo>
                    <a:pt x="22054693" y="1588719"/>
                  </a:lnTo>
                  <a:lnTo>
                    <a:pt x="0" y="15887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054692" cy="164586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WAT IS EEN INHEEMSE EN UITHEEMSE BOOM?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4511528" y="9189510"/>
            <a:ext cx="3413248" cy="682650"/>
          </a:xfrm>
          <a:custGeom>
            <a:avLst/>
            <a:gdLst/>
            <a:ahLst/>
            <a:cxnLst/>
            <a:rect l="l" t="t" r="r" b="b"/>
            <a:pathLst>
              <a:path w="3413248" h="682650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>
            <a:hlinkClick r:id="rId7" tooltip="https://www.youtube.com/watch?v=lKPSDW2GyB4"/>
          </p:cNvPr>
          <p:cNvSpPr/>
          <p:nvPr/>
        </p:nvSpPr>
        <p:spPr>
          <a:xfrm>
            <a:off x="1061165" y="2190289"/>
            <a:ext cx="12493659" cy="6999221"/>
          </a:xfrm>
          <a:custGeom>
            <a:avLst/>
            <a:gdLst/>
            <a:ahLst/>
            <a:cxnLst/>
            <a:rect l="l" t="t" r="r" b="b"/>
            <a:pathLst>
              <a:path w="12493659" h="6999221">
                <a:moveTo>
                  <a:pt x="0" y="0"/>
                </a:moveTo>
                <a:lnTo>
                  <a:pt x="12493659" y="0"/>
                </a:lnTo>
                <a:lnTo>
                  <a:pt x="12493659" y="6999221"/>
                </a:lnTo>
                <a:lnTo>
                  <a:pt x="0" y="69992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6581956" y="6339587"/>
            <a:ext cx="1452077" cy="1024374"/>
          </a:xfrm>
          <a:custGeom>
            <a:avLst/>
            <a:gdLst/>
            <a:ahLst/>
            <a:cxnLst/>
            <a:rect l="l" t="t" r="r" b="b"/>
            <a:pathLst>
              <a:path w="1452077" h="1024374">
                <a:moveTo>
                  <a:pt x="0" y="0"/>
                </a:moveTo>
                <a:lnTo>
                  <a:pt x="1452077" y="0"/>
                </a:lnTo>
                <a:lnTo>
                  <a:pt x="1452077" y="1024374"/>
                </a:lnTo>
                <a:lnTo>
                  <a:pt x="0" y="10243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795</Words>
  <Application>Microsoft Office PowerPoint</Application>
  <PresentationFormat>Aangepast</PresentationFormat>
  <Paragraphs>125</Paragraphs>
  <Slides>19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9" baseType="lpstr">
      <vt:lpstr>Caveat Bold</vt:lpstr>
      <vt:lpstr>Arial MT Pro Bold</vt:lpstr>
      <vt:lpstr>Caveat</vt:lpstr>
      <vt:lpstr>Arial MT Pro</vt:lpstr>
      <vt:lpstr>Impact</vt:lpstr>
      <vt:lpstr>Arial MT Pro Bold Italics</vt:lpstr>
      <vt:lpstr>Arial MT Pro Italics</vt:lpstr>
      <vt:lpstr>Calibri</vt:lpstr>
      <vt:lpstr>Arial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PPP MBN voor Petje Af + Onderwijsinstellingen S6.pptx</dc:title>
  <dc:creator>Dinotra Heymans | Urgenda</dc:creator>
  <cp:lastModifiedBy>Dinotra Heymans | Urgenda</cp:lastModifiedBy>
  <cp:revision>13</cp:revision>
  <dcterms:created xsi:type="dcterms:W3CDTF">2006-08-16T00:00:00Z</dcterms:created>
  <dcterms:modified xsi:type="dcterms:W3CDTF">2026-01-13T18:54:40Z</dcterms:modified>
  <dc:identifier>DAGv87Va2Cw</dc:identifier>
</cp:coreProperties>
</file>