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Impact" charset="1" panose="020B0806030902050204"/>
      <p:regular r:id="rId27"/>
    </p:embeddedFont>
    <p:embeddedFont>
      <p:font typeface="Arial MT Pro" charset="1" panose="020B0502020202020204"/>
      <p:regular r:id="rId28"/>
    </p:embeddedFont>
    <p:embeddedFont>
      <p:font typeface="Arial MT Pro Bold" charset="1" panose="020B0802020202020204"/>
      <p:regular r:id="rId29"/>
    </p:embeddedFont>
    <p:embeddedFont>
      <p:font typeface="TT Chocolates Bold" charset="1" panose="02000803020000020003"/>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notesMasters/notesMaster1.xml" Type="http://schemas.openxmlformats.org/officeDocument/2006/relationships/notesMaster"/><Relationship Id="rId24" Target="theme/theme2.xml" Type="http://schemas.openxmlformats.org/officeDocument/2006/relationships/theme"/><Relationship Id="rId25" Target="notesSlides/notesSlide1.xml" Type="http://schemas.openxmlformats.org/officeDocument/2006/relationships/notesSlide"/><Relationship Id="rId26" Target="notesSlides/notesSlide2.xml" Type="http://schemas.openxmlformats.org/officeDocument/2006/relationships/notesSlide"/><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notesSlides/notesSlide3.xml" Type="http://schemas.openxmlformats.org/officeDocument/2006/relationships/notesSlide"/><Relationship Id="rId31" Target="fonts/font31.fntdata" Type="http://schemas.openxmlformats.org/officeDocument/2006/relationships/font"/><Relationship Id="rId32" Target="notesSlides/notesSlide4.xml" Type="http://schemas.openxmlformats.org/officeDocument/2006/relationships/notesSlide"/><Relationship Id="rId33" Target="notesSlides/notesSlide5.xml" Type="http://schemas.openxmlformats.org/officeDocument/2006/relationships/notesSlide"/><Relationship Id="rId34" Target="notesSlides/notesSlide6.xml" Type="http://schemas.openxmlformats.org/officeDocument/2006/relationships/notesSlide"/><Relationship Id="rId35" Target="notesSlides/notesSlide7.xml" Type="http://schemas.openxmlformats.org/officeDocument/2006/relationships/notesSlide"/><Relationship Id="rId36" Target="notesSlides/notesSlide8.xml" Type="http://schemas.openxmlformats.org/officeDocument/2006/relationships/notesSlide"/><Relationship Id="rId37" Target="notesSlides/notesSlide9.xml" Type="http://schemas.openxmlformats.org/officeDocument/2006/relationships/notesSlide"/><Relationship Id="rId38" Target="notesSlides/notesSlide10.xml" Type="http://schemas.openxmlformats.org/officeDocument/2006/relationships/notesSlide"/><Relationship Id="rId39" Target="notesSlides/notesSlide11.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jpe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44.jpeg" Type="http://schemas.openxmlformats.org/officeDocument/2006/relationships/image"/><Relationship Id="rId8" Target="../media/image30.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45.jpeg" Type="http://schemas.openxmlformats.org/officeDocument/2006/relationships/image"/><Relationship Id="rId8" Target="../media/image30.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46.jpeg" Type="http://schemas.openxmlformats.org/officeDocument/2006/relationships/image"/><Relationship Id="rId8" Target="../media/image3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https://bomenplanner.meerbomen.nu/bomenvinder" TargetMode="External" Type="http://schemas.openxmlformats.org/officeDocument/2006/relationships/hyperlink"/><Relationship Id="rId6" Target="../media/image47.png" Type="http://schemas.openxmlformats.org/officeDocument/2006/relationships/image"/><Relationship Id="rId7" Target="../media/image48.pn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https://meerbomen.nu/wp-content/uploads/2025/09/MBN-Hoopheggen_Flyer-Lionsclub_A4_v6_HR_3mm-omloop.pdf.pdf" TargetMode="External" Type="http://schemas.openxmlformats.org/officeDocument/2006/relationships/hyperlink"/><Relationship Id="rId7" Target="https://meerbomen.nu/wp-content/uploads/2025/09/MBN-Hoopheggen_Flyer-Lionsclub_A4_v6_HR_3mm-omloop.pdf.pdf" TargetMode="External" Type="http://schemas.openxmlformats.org/officeDocument/2006/relationships/hyperlink"/><Relationship Id="rId8" Target="https://meerbomen.nu/doneer/" TargetMode="External" Type="http://schemas.openxmlformats.org/officeDocument/2006/relationships/hyperlink"/></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49.jpeg" Type="http://schemas.openxmlformats.org/officeDocument/2006/relationships/image"/><Relationship Id="rId5" Target="../media/image50.jpeg" Type="http://schemas.openxmlformats.org/officeDocument/2006/relationships/image"/><Relationship Id="rId6" Target="../media/image30.png" Type="http://schemas.openxmlformats.org/officeDocument/2006/relationships/image"/><Relationship Id="rId7" Target="../media/image3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1.jpeg" Type="http://schemas.openxmlformats.org/officeDocument/2006/relationships/image"/><Relationship Id="rId11" Target="../media/image30.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https://meerbomen.nu/oogsthandleiding" TargetMode="External" Type="http://schemas.openxmlformats.org/officeDocument/2006/relationships/hyperlink"/><Relationship Id="rId7" Target="https://www.meerbomen.nu/hubhandleiding" TargetMode="External" Type="http://schemas.openxmlformats.org/officeDocument/2006/relationships/hyperlink"/><Relationship Id="rId8" Target="https://www.meerbomen.nu/planthandleiding" TargetMode="External" Type="http://schemas.openxmlformats.org/officeDocument/2006/relationships/hyperlink"/><Relationship Id="rId9" Target="http://www.meerbomen.nu/communicatietoolkit"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ailto:zuidholland@meerbomen.nu" TargetMode="External" Type="http://schemas.openxmlformats.org/officeDocument/2006/relationships/hyperlink"/><Relationship Id="rId8" Target="../media/image52.jpeg" Type="http://schemas.openxmlformats.org/officeDocument/2006/relationships/image"/><Relationship Id="rId9" Target="../media/image3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16.svg" Type="http://schemas.openxmlformats.org/officeDocument/2006/relationships/image"/><Relationship Id="rId2" Target="../notesSlides/notesSlide2.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0.jpeg" Type="http://schemas.openxmlformats.org/officeDocument/2006/relationships/image"/><Relationship Id="rId6" Target="../media/image11.jpeg" Type="http://schemas.openxmlformats.org/officeDocument/2006/relationships/image"/><Relationship Id="rId7" Target="../media/image12.jpeg" Type="http://schemas.openxmlformats.org/officeDocument/2006/relationships/image"/><Relationship Id="rId8" Target="../media/image13.png" Type="http://schemas.openxmlformats.org/officeDocument/2006/relationships/image"/><Relationship Id="rId9" Target="../media/image1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7.jpe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20.jpeg" Type="http://schemas.openxmlformats.org/officeDocument/2006/relationships/image"/><Relationship Id="rId8" Target="../media/image2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23.png" Type="http://schemas.openxmlformats.org/officeDocument/2006/relationships/image"/><Relationship Id="rId6" Target="../media/image24.pn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jpeg" Type="http://schemas.openxmlformats.org/officeDocument/2006/relationships/image"/><Relationship Id="rId2" Target="../notesSlides/notesSlide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25.png" Type="http://schemas.openxmlformats.org/officeDocument/2006/relationships/image"/><Relationship Id="rId8" Target="../media/image26.jpeg" Type="http://schemas.openxmlformats.org/officeDocument/2006/relationships/image"/><Relationship Id="rId9" Target="../media/image27.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9.jpeg" Type="http://schemas.openxmlformats.org/officeDocument/2006/relationships/image"/><Relationship Id="rId7" Target="../media/image30.png" Type="http://schemas.openxmlformats.org/officeDocument/2006/relationships/image"/><Relationship Id="rId8" Target="../media/image3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11" Target="../media/image38.png" Type="http://schemas.openxmlformats.org/officeDocument/2006/relationships/image"/><Relationship Id="rId12" Target="../media/image39.jpeg" Type="http://schemas.openxmlformats.org/officeDocument/2006/relationships/image"/><Relationship Id="rId13" Target="../media/image40.png" Type="http://schemas.openxmlformats.org/officeDocument/2006/relationships/image"/><Relationship Id="rId14" Target="../media/image41.jpeg" Type="http://schemas.openxmlformats.org/officeDocument/2006/relationships/image"/><Relationship Id="rId15" Target="../media/image42.png" Type="http://schemas.openxmlformats.org/officeDocument/2006/relationships/image"/><Relationship Id="rId16" Target="../media/image43.svg" Type="http://schemas.openxmlformats.org/officeDocument/2006/relationships/image"/><Relationship Id="rId17" Target="../media/image15.png" Type="http://schemas.openxmlformats.org/officeDocument/2006/relationships/image"/><Relationship Id="rId18" Target="../media/image16.svg" Type="http://schemas.openxmlformats.org/officeDocument/2006/relationships/image"/><Relationship Id="rId19" Target="../media/image23.png" Type="http://schemas.openxmlformats.org/officeDocument/2006/relationships/image"/><Relationship Id="rId2" Target="../notesSlides/notesSlide6.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2.png" Type="http://schemas.openxmlformats.org/officeDocument/2006/relationships/image"/><Relationship Id="rId6" Target="../media/image33.png" Type="http://schemas.openxmlformats.org/officeDocument/2006/relationships/image"/><Relationship Id="rId7" Target="../media/image34.png" Type="http://schemas.openxmlformats.org/officeDocument/2006/relationships/image"/><Relationship Id="rId8" Target="../media/image35.png" Type="http://schemas.openxmlformats.org/officeDocument/2006/relationships/image"/><Relationship Id="rId9" Target="../media/image3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0" y="0"/>
            <a:ext cx="18288000" cy="10287000"/>
            <a:chOff x="0" y="0"/>
            <a:chExt cx="24384000" cy="13716000"/>
          </a:xfrm>
        </p:grpSpPr>
        <p:pic>
          <p:nvPicPr>
            <p:cNvPr name="Picture 5" id="5"/>
            <p:cNvPicPr>
              <a:picLocks noChangeAspect="true"/>
            </p:cNvPicPr>
            <p:nvPr/>
          </p:nvPicPr>
          <p:blipFill>
            <a:blip r:embed="rId7"/>
            <a:srcRect l="0" t="12454" r="0" b="12454"/>
            <a:stretch>
              <a:fillRect/>
            </a:stretch>
          </p:blipFill>
          <p:spPr>
            <a:xfrm flipH="false" flipV="false">
              <a:off x="0" y="0"/>
              <a:ext cx="24384000" cy="13716000"/>
            </a:xfrm>
            <a:prstGeom prst="rect">
              <a:avLst/>
            </a:prstGeom>
          </p:spPr>
        </p:pic>
      </p:grpSp>
      <p:sp>
        <p:nvSpPr>
          <p:cNvPr name="Freeform 6" id="6"/>
          <p:cNvSpPr/>
          <p:nvPr/>
        </p:nvSpPr>
        <p:spPr>
          <a:xfrm flipH="false" flipV="false" rot="0">
            <a:off x="3816313" y="7915458"/>
            <a:ext cx="10655374" cy="1901251"/>
          </a:xfrm>
          <a:custGeom>
            <a:avLst/>
            <a:gdLst/>
            <a:ahLst/>
            <a:cxnLst/>
            <a:rect r="r" b="b" t="t" l="l"/>
            <a:pathLst>
              <a:path h="1901251" w="10655374">
                <a:moveTo>
                  <a:pt x="0" y="0"/>
                </a:moveTo>
                <a:lnTo>
                  <a:pt x="10655374" y="0"/>
                </a:lnTo>
                <a:lnTo>
                  <a:pt x="10655374" y="1901251"/>
                </a:lnTo>
                <a:lnTo>
                  <a:pt x="0" y="1901251"/>
                </a:lnTo>
                <a:lnTo>
                  <a:pt x="0" y="0"/>
                </a:lnTo>
                <a:close/>
              </a:path>
            </a:pathLst>
          </a:custGeom>
          <a:blipFill>
            <a:blip r:embed="rId8">
              <a:extLst>
                <a:ext uri="{96DAC541-7B7A-43D3-8B79-37D633B846F1}">
                  <asvg:svgBlip xmlns:asvg="http://schemas.microsoft.com/office/drawing/2016/SVG/main" r:embed="rId9"/>
                </a:ext>
              </a:extLst>
            </a:blip>
            <a:stretch>
              <a:fillRect l="0" t="-334" r="0" b="-334"/>
            </a:stretch>
          </a:blipFill>
        </p:spPr>
      </p:sp>
      <p:sp>
        <p:nvSpPr>
          <p:cNvPr name="Freeform 7" id="7"/>
          <p:cNvSpPr/>
          <p:nvPr/>
        </p:nvSpPr>
        <p:spPr>
          <a:xfrm flipH="false" flipV="false" rot="0">
            <a:off x="-801638" y="1828296"/>
            <a:ext cx="10842903" cy="6121722"/>
          </a:xfrm>
          <a:custGeom>
            <a:avLst/>
            <a:gdLst/>
            <a:ahLst/>
            <a:cxnLst/>
            <a:rect r="r" b="b" t="t" l="l"/>
            <a:pathLst>
              <a:path h="6121722" w="10842903">
                <a:moveTo>
                  <a:pt x="0" y="0"/>
                </a:moveTo>
                <a:lnTo>
                  <a:pt x="10842904" y="0"/>
                </a:lnTo>
                <a:lnTo>
                  <a:pt x="10842904" y="6121722"/>
                </a:lnTo>
                <a:lnTo>
                  <a:pt x="0" y="6121722"/>
                </a:lnTo>
                <a:lnTo>
                  <a:pt x="0" y="0"/>
                </a:lnTo>
                <a:close/>
              </a:path>
            </a:pathLst>
          </a:custGeom>
          <a:blipFill>
            <a:blip r:embed="rId10">
              <a:extLst>
                <a:ext uri="{96DAC541-7B7A-43D3-8B79-37D633B846F1}">
                  <asvg:svgBlip xmlns:asvg="http://schemas.microsoft.com/office/drawing/2016/SVG/main" r:embed="rId11"/>
                </a:ext>
              </a:extLst>
            </a:blip>
            <a:stretch>
              <a:fillRect l="0" t="-73" r="0" b="-73"/>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sp>
        <p:nvSpPr>
          <p:cNvPr name="TextBox 4" id="4"/>
          <p:cNvSpPr txBox="true"/>
          <p:nvPr/>
        </p:nvSpPr>
        <p:spPr>
          <a:xfrm rot="0">
            <a:off x="933450" y="2447435"/>
            <a:ext cx="8210550" cy="5915025"/>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Online database</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Decentraal</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Alle oogst- hub- en plantlocaties, vrijwilligers en evenementen in één systeem</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Registreren welke boom naar welke locatie verplaatst </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Vrijwilligers met en zonder account kunnen zich bij events aanmelden</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Nieuwsbrief, weekmail aan-/uitzetten</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Chatsysteem</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Een app</a:t>
            </a:r>
          </a:p>
        </p:txBody>
      </p:sp>
      <p:sp>
        <p:nvSpPr>
          <p:cNvPr name="TextBox 5" id="5"/>
          <p:cNvSpPr txBox="true"/>
          <p:nvPr/>
        </p:nvSpPr>
        <p:spPr>
          <a:xfrm rot="0">
            <a:off x="838200" y="598154"/>
            <a:ext cx="10253750" cy="1196072"/>
          </a:xfrm>
          <a:prstGeom prst="rect">
            <a:avLst/>
          </a:prstGeom>
        </p:spPr>
        <p:txBody>
          <a:bodyPr anchor="t" rtlCol="false" tIns="0" lIns="0" bIns="0" rIns="0">
            <a:spAutoFit/>
          </a:bodyPr>
          <a:lstStyle/>
          <a:p>
            <a:pPr algn="l">
              <a:lnSpc>
                <a:spcPts val="7920"/>
              </a:lnSpc>
            </a:pPr>
            <a:r>
              <a:rPr lang="en-US" sz="6600">
                <a:solidFill>
                  <a:srgbClr val="F59D46"/>
                </a:solidFill>
                <a:latin typeface="Impact"/>
                <a:ea typeface="Impact"/>
                <a:cs typeface="Impact"/>
                <a:sym typeface="Impact"/>
              </a:rPr>
              <a:t>BOMENPLANNER &amp; APP</a:t>
            </a:r>
          </a:p>
        </p:txBody>
      </p:sp>
      <p:grpSp>
        <p:nvGrpSpPr>
          <p:cNvPr name="Group 6" id="6"/>
          <p:cNvGrpSpPr>
            <a:grpSpLocks noChangeAspect="true"/>
          </p:cNvGrpSpPr>
          <p:nvPr/>
        </p:nvGrpSpPr>
        <p:grpSpPr>
          <a:xfrm rot="0">
            <a:off x="8558725" y="0"/>
            <a:ext cx="10637165" cy="10493163"/>
            <a:chOff x="0" y="0"/>
            <a:chExt cx="2434438" cy="2401481"/>
          </a:xfrm>
        </p:grpSpPr>
        <p:sp>
          <p:nvSpPr>
            <p:cNvPr name="Freeform 7" id="7"/>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26031" r="0" b="-26031"/>
              </a:stretch>
            </a:blipFill>
          </p:spPr>
        </p:sp>
      </p:grpSp>
      <p:sp>
        <p:nvSpPr>
          <p:cNvPr name="Freeform 8" id="8"/>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sp>
        <p:nvSpPr>
          <p:cNvPr name="TextBox 4" id="4"/>
          <p:cNvSpPr txBox="true"/>
          <p:nvPr/>
        </p:nvSpPr>
        <p:spPr>
          <a:xfrm rot="0">
            <a:off x="1145252" y="1986165"/>
            <a:ext cx="8959346" cy="6981825"/>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Natuurgebieden en stadsparken: uitdunnen, </a:t>
            </a:r>
          </a:p>
          <a:p>
            <a:pPr algn="l" marL="542925" indent="-271462" lvl="1">
              <a:lnSpc>
                <a:spcPts val="4200"/>
              </a:lnSpc>
            </a:pPr>
            <a:r>
              <a:rPr lang="en-US" sz="3000">
                <a:solidFill>
                  <a:srgbClr val="000000"/>
                </a:solidFill>
                <a:latin typeface="Arial MT Pro"/>
                <a:ea typeface="Arial MT Pro"/>
                <a:cs typeface="Arial MT Pro"/>
                <a:sym typeface="Arial MT Pro"/>
              </a:rPr>
              <a:t>opschot, te dicht bij pad, ongewenste soorten</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G</a:t>
            </a:r>
            <a:r>
              <a:rPr lang="en-US" sz="3000">
                <a:solidFill>
                  <a:srgbClr val="000000"/>
                </a:solidFill>
                <a:latin typeface="Arial MT Pro"/>
                <a:ea typeface="Arial MT Pro"/>
                <a:cs typeface="Arial MT Pro"/>
                <a:sym typeface="Arial MT Pro"/>
              </a:rPr>
              <a:t>em</a:t>
            </a:r>
            <a:r>
              <a:rPr lang="en-US" sz="3000">
                <a:solidFill>
                  <a:srgbClr val="000000"/>
                </a:solidFill>
                <a:latin typeface="Arial MT Pro"/>
                <a:ea typeface="Arial MT Pro"/>
                <a:cs typeface="Arial MT Pro"/>
                <a:sym typeface="Arial MT Pro"/>
              </a:rPr>
              <a:t>eente groenbeheer, </a:t>
            </a:r>
          </a:p>
          <a:p>
            <a:pPr algn="l" marL="542925" indent="-271462" lvl="1">
              <a:lnSpc>
                <a:spcPts val="4200"/>
              </a:lnSpc>
            </a:pPr>
            <a:r>
              <a:rPr lang="en-US" sz="3000">
                <a:solidFill>
                  <a:srgbClr val="000000"/>
                </a:solidFill>
                <a:latin typeface="Arial MT Pro"/>
                <a:ea typeface="Arial MT Pro"/>
                <a:cs typeface="Arial MT Pro"/>
                <a:sym typeface="Arial MT Pro"/>
              </a:rPr>
              <a:t>Staatsbosbeheer, Landschappen, Struikroven, Natuurmonumenten</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Landgoederen: helpen met achterstallig onderhoud</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Achtertuinen:  doneer-een-zaailing</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Bouwterreinen (braakliggend terrein)</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Bungalowparken, campings</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Wegbermen</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Knotploegen</a:t>
            </a: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Restpartijen van kwekers</a:t>
            </a:r>
          </a:p>
        </p:txBody>
      </p:sp>
      <p:grpSp>
        <p:nvGrpSpPr>
          <p:cNvPr name="Group 5" id="5"/>
          <p:cNvGrpSpPr/>
          <p:nvPr/>
        </p:nvGrpSpPr>
        <p:grpSpPr>
          <a:xfrm rot="0">
            <a:off x="1040477" y="800102"/>
            <a:ext cx="8854261" cy="1186815"/>
            <a:chOff x="0" y="0"/>
            <a:chExt cx="11805682" cy="1582420"/>
          </a:xfrm>
        </p:grpSpPr>
        <p:sp>
          <p:nvSpPr>
            <p:cNvPr name="Freeform 6" id="6"/>
            <p:cNvSpPr/>
            <p:nvPr/>
          </p:nvSpPr>
          <p:spPr>
            <a:xfrm flipH="false" flipV="false" rot="0">
              <a:off x="0" y="0"/>
              <a:ext cx="11805682" cy="1582420"/>
            </a:xfrm>
            <a:custGeom>
              <a:avLst/>
              <a:gdLst/>
              <a:ahLst/>
              <a:cxnLst/>
              <a:rect r="r" b="b" t="t" l="l"/>
              <a:pathLst>
                <a:path h="1582420" w="11805682">
                  <a:moveTo>
                    <a:pt x="0" y="0"/>
                  </a:moveTo>
                  <a:lnTo>
                    <a:pt x="11805682" y="0"/>
                  </a:lnTo>
                  <a:lnTo>
                    <a:pt x="11805682" y="1582420"/>
                  </a:lnTo>
                  <a:lnTo>
                    <a:pt x="0" y="1582420"/>
                  </a:lnTo>
                  <a:close/>
                </a:path>
              </a:pathLst>
            </a:custGeom>
          </p:spPr>
        </p:sp>
        <p:sp>
          <p:nvSpPr>
            <p:cNvPr name="TextBox 7" id="7"/>
            <p:cNvSpPr txBox="true"/>
            <p:nvPr/>
          </p:nvSpPr>
          <p:spPr>
            <a:xfrm>
              <a:off x="0" y="9525"/>
              <a:ext cx="11805682" cy="1572895"/>
            </a:xfrm>
            <a:prstGeom prst="rect">
              <a:avLst/>
            </a:prstGeom>
          </p:spPr>
          <p:txBody>
            <a:bodyPr anchor="b" rtlCol="false" tIns="0" lIns="0" bIns="0" rIns="0"/>
            <a:lstStyle/>
            <a:p>
              <a:pPr algn="l">
                <a:lnSpc>
                  <a:spcPts val="6415"/>
                </a:lnSpc>
              </a:pPr>
              <a:r>
                <a:rPr lang="en-US" sz="6600">
                  <a:solidFill>
                    <a:srgbClr val="14B2A8"/>
                  </a:solidFill>
                  <a:latin typeface="Impact"/>
                  <a:ea typeface="Impact"/>
                  <a:cs typeface="Impact"/>
                  <a:sym typeface="Impact"/>
                </a:rPr>
                <a:t>OOGSTLOCATIES</a:t>
              </a:r>
            </a:p>
          </p:txBody>
        </p:sp>
      </p:grpSp>
      <p:grpSp>
        <p:nvGrpSpPr>
          <p:cNvPr name="Group 8" id="8"/>
          <p:cNvGrpSpPr>
            <a:grpSpLocks noChangeAspect="true"/>
          </p:cNvGrpSpPr>
          <p:nvPr/>
        </p:nvGrpSpPr>
        <p:grpSpPr>
          <a:xfrm rot="0">
            <a:off x="9144000"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17457" t="0" r="-30820" b="0"/>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1040477" y="885075"/>
            <a:ext cx="9304961" cy="1186815"/>
            <a:chOff x="0" y="0"/>
            <a:chExt cx="12406615" cy="1582420"/>
          </a:xfrm>
        </p:grpSpPr>
        <p:sp>
          <p:nvSpPr>
            <p:cNvPr name="Freeform 5" id="5"/>
            <p:cNvSpPr/>
            <p:nvPr/>
          </p:nvSpPr>
          <p:spPr>
            <a:xfrm flipH="false" flipV="false" rot="0">
              <a:off x="0" y="0"/>
              <a:ext cx="12406614" cy="1582420"/>
            </a:xfrm>
            <a:custGeom>
              <a:avLst/>
              <a:gdLst/>
              <a:ahLst/>
              <a:cxnLst/>
              <a:rect r="r" b="b" t="t" l="l"/>
              <a:pathLst>
                <a:path h="1582420" w="12406614">
                  <a:moveTo>
                    <a:pt x="0" y="0"/>
                  </a:moveTo>
                  <a:lnTo>
                    <a:pt x="12406614" y="0"/>
                  </a:lnTo>
                  <a:lnTo>
                    <a:pt x="12406614" y="1582420"/>
                  </a:lnTo>
                  <a:lnTo>
                    <a:pt x="0" y="1582420"/>
                  </a:lnTo>
                  <a:close/>
                </a:path>
              </a:pathLst>
            </a:custGeom>
          </p:spPr>
        </p:sp>
        <p:sp>
          <p:nvSpPr>
            <p:cNvPr name="TextBox 6" id="6"/>
            <p:cNvSpPr txBox="true"/>
            <p:nvPr/>
          </p:nvSpPr>
          <p:spPr>
            <a:xfrm>
              <a:off x="0" y="9525"/>
              <a:ext cx="12406615" cy="1572895"/>
            </a:xfrm>
            <a:prstGeom prst="rect">
              <a:avLst/>
            </a:prstGeom>
          </p:spPr>
          <p:txBody>
            <a:bodyPr anchor="b" rtlCol="false" tIns="0" lIns="0" bIns="0" rIns="0"/>
            <a:lstStyle/>
            <a:p>
              <a:pPr algn="l">
                <a:lnSpc>
                  <a:spcPts val="6415"/>
                </a:lnSpc>
              </a:pPr>
              <a:r>
                <a:rPr lang="en-US" sz="6600">
                  <a:solidFill>
                    <a:srgbClr val="14B2A8"/>
                  </a:solidFill>
                  <a:latin typeface="Impact"/>
                  <a:ea typeface="Impact"/>
                  <a:cs typeface="Impact"/>
                  <a:sym typeface="Impact"/>
                </a:rPr>
                <a:t>WELKE SOORTEN OOGSTEN WIJ?</a:t>
              </a:r>
            </a:p>
          </p:txBody>
        </p:sp>
      </p:grpSp>
      <p:grpSp>
        <p:nvGrpSpPr>
          <p:cNvPr name="Group 7" id="7"/>
          <p:cNvGrpSpPr>
            <a:grpSpLocks noChangeAspect="true"/>
          </p:cNvGrpSpPr>
          <p:nvPr/>
        </p:nvGrpSpPr>
        <p:grpSpPr>
          <a:xfrm rot="0">
            <a:off x="9667056" y="-83331"/>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7"/>
              <a:stretch>
                <a:fillRect l="0" t="-1581" r="0" b="-50481"/>
              </a:stretch>
            </a:blipFill>
          </p:spPr>
        </p:sp>
      </p:grpSp>
      <p:sp>
        <p:nvSpPr>
          <p:cNvPr name="TextBox 9" id="9"/>
          <p:cNvSpPr txBox="true"/>
          <p:nvPr/>
        </p:nvSpPr>
        <p:spPr>
          <a:xfrm rot="0">
            <a:off x="1078577" y="2272602"/>
            <a:ext cx="8312254" cy="6448425"/>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We oogsten alles, maar delen vooral inheems uit. Een win-win voor terreinbeheer en maatschappij!</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Praktijk: 90% inheems, tot 150 verschillende soorten</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Niet inheems? Dan naar voedselbos of achtertuin</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Invasieve exoot? Op takkenril of afvoeren</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De mooiste zaailingen laten we staan</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Knie tot manshoogte (50cm tot 2 meter)</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Zonder kluit </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Ook stekken van Wilg, Vlier, Vijg en Populier</a:t>
            </a:r>
          </a:p>
        </p:txBody>
      </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8"/>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5760422" y="495012"/>
            <a:ext cx="12001500" cy="1638876"/>
            <a:chOff x="0" y="0"/>
            <a:chExt cx="16002000" cy="2185168"/>
          </a:xfrm>
        </p:grpSpPr>
        <p:sp>
          <p:nvSpPr>
            <p:cNvPr name="Freeform 4" id="4"/>
            <p:cNvSpPr/>
            <p:nvPr/>
          </p:nvSpPr>
          <p:spPr>
            <a:xfrm flipH="false" flipV="false" rot="0">
              <a:off x="0" y="0"/>
              <a:ext cx="16002000" cy="2185168"/>
            </a:xfrm>
            <a:custGeom>
              <a:avLst/>
              <a:gdLst/>
              <a:ahLst/>
              <a:cxnLst/>
              <a:rect r="r" b="b" t="t" l="l"/>
              <a:pathLst>
                <a:path h="2185168" w="16002000">
                  <a:moveTo>
                    <a:pt x="0" y="0"/>
                  </a:moveTo>
                  <a:lnTo>
                    <a:pt x="16002000" y="0"/>
                  </a:lnTo>
                  <a:lnTo>
                    <a:pt x="16002000" y="2185168"/>
                  </a:lnTo>
                  <a:lnTo>
                    <a:pt x="0" y="2185168"/>
                  </a:lnTo>
                  <a:close/>
                </a:path>
              </a:pathLst>
            </a:custGeom>
          </p:spPr>
        </p:sp>
        <p:sp>
          <p:nvSpPr>
            <p:cNvPr name="TextBox 5" id="5"/>
            <p:cNvSpPr txBox="true"/>
            <p:nvPr/>
          </p:nvSpPr>
          <p:spPr>
            <a:xfrm>
              <a:off x="0" y="-57150"/>
              <a:ext cx="16002000" cy="2242318"/>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WAAR KOMEN DE BOMEN TERECHT?</a:t>
              </a:r>
            </a:p>
          </p:txBody>
        </p:sp>
      </p:grpSp>
      <p:sp>
        <p:nvSpPr>
          <p:cNvPr name="TextBox 6" id="6"/>
          <p:cNvSpPr txBox="true"/>
          <p:nvPr/>
        </p:nvSpPr>
        <p:spPr>
          <a:xfrm rot="0">
            <a:off x="5457027" y="2057378"/>
            <a:ext cx="12467749" cy="4638675"/>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Bij voorkeur worden de zaailingen direct geplant (opgehaald door een plantlocatie)</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In een Bomenhub (tijdelijke inkuilplek)</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Vanuit een bomenhub worden de zaailingen gratis uitgedeeld aan iedereen die wil planten (middels uitdeeldagen)</a:t>
            </a:r>
          </a:p>
          <a:p>
            <a:pPr algn="l" marL="542925" indent="-271462" lvl="1">
              <a:lnSpc>
                <a:spcPts val="3600"/>
              </a:lnSpc>
              <a:buFont typeface="Arial"/>
              <a:buChar char="•"/>
            </a:pPr>
            <a:r>
              <a:rPr lang="en-US" sz="3000">
                <a:solidFill>
                  <a:srgbClr val="231F20"/>
                </a:solidFill>
                <a:latin typeface="Arial MT Pro"/>
                <a:ea typeface="Arial MT Pro"/>
                <a:cs typeface="Arial MT Pro"/>
                <a:sym typeface="Arial MT Pro"/>
              </a:rPr>
              <a:t>De best passende plek per boom =&gt;</a:t>
            </a:r>
          </a:p>
          <a:p>
            <a:pPr algn="l">
              <a:lnSpc>
                <a:spcPts val="3600"/>
              </a:lnSpc>
            </a:pPr>
            <a:r>
              <a:rPr lang="en-US" sz="3000">
                <a:solidFill>
                  <a:srgbClr val="000000"/>
                </a:solidFill>
                <a:latin typeface="Arial MT Pro"/>
                <a:ea typeface="Arial MT Pro"/>
                <a:cs typeface="Arial MT Pro"/>
                <a:sym typeface="Arial MT Pro"/>
              </a:rPr>
              <a:t>   </a:t>
            </a:r>
            <a:r>
              <a:rPr lang="en-US" sz="3000" b="true">
                <a:solidFill>
                  <a:srgbClr val="000000"/>
                </a:solidFill>
                <a:latin typeface="Arial MT Pro Bold"/>
                <a:ea typeface="Arial MT Pro Bold"/>
                <a:cs typeface="Arial MT Pro Bold"/>
                <a:sym typeface="Arial MT Pro Bold"/>
              </a:rPr>
              <a:t>  </a:t>
            </a:r>
            <a:r>
              <a:rPr lang="en-US" b="true" sz="3000" u="sng">
                <a:solidFill>
                  <a:srgbClr val="0563C1"/>
                </a:solidFill>
                <a:latin typeface="Arial MT Pro Bold"/>
                <a:ea typeface="Arial MT Pro Bold"/>
                <a:cs typeface="Arial MT Pro Bold"/>
                <a:sym typeface="Arial MT Pro Bold"/>
                <a:hlinkClick r:id="rId5" tooltip="https://bomenplanner.meerbomen.nu/bomenvinder"/>
              </a:rPr>
              <a:t>bomenplanner.meerbomen.nu/bomenvinder</a:t>
            </a:r>
            <a:r>
              <a:rPr lang="en-US" sz="3000" b="true">
                <a:solidFill>
                  <a:srgbClr val="000000"/>
                </a:solidFill>
                <a:latin typeface="Arial MT Pro Bold"/>
                <a:ea typeface="Arial MT Pro Bold"/>
                <a:cs typeface="Arial MT Pro Bold"/>
                <a:sym typeface="Arial MT Pro Bold"/>
              </a:rPr>
              <a:t> </a:t>
            </a:r>
          </a:p>
          <a:p>
            <a:pPr algn="l" marL="542925" indent="-271462" lvl="1">
              <a:lnSpc>
                <a:spcPts val="3600"/>
              </a:lnSpc>
            </a:pPr>
          </a:p>
          <a:p>
            <a:pPr algn="l" marL="542925" indent="-271462" lvl="1">
              <a:lnSpc>
                <a:spcPts val="3600"/>
              </a:lnSpc>
            </a:pPr>
            <a:r>
              <a:rPr lang="en-US" b="true" sz="3000">
                <a:solidFill>
                  <a:srgbClr val="000000"/>
                </a:solidFill>
                <a:latin typeface="Arial MT Pro Bold"/>
                <a:ea typeface="Arial MT Pro Bold"/>
                <a:cs typeface="Arial MT Pro Bold"/>
                <a:sym typeface="Arial MT Pro Bold"/>
              </a:rPr>
              <a:t>Plantlocaties zijn:</a:t>
            </a:r>
          </a:p>
          <a:p>
            <a:pPr algn="l" marL="542925" indent="-271462" lvl="1">
              <a:lnSpc>
                <a:spcPts val="3600"/>
              </a:lnSpc>
            </a:pPr>
          </a:p>
        </p:txBody>
      </p:sp>
      <p:sp>
        <p:nvSpPr>
          <p:cNvPr name="Freeform 7" id="7"/>
          <p:cNvSpPr/>
          <p:nvPr/>
        </p:nvSpPr>
        <p:spPr>
          <a:xfrm flipH="false" flipV="false" rot="0">
            <a:off x="223167" y="491716"/>
            <a:ext cx="3978797" cy="5804760"/>
          </a:xfrm>
          <a:custGeom>
            <a:avLst/>
            <a:gdLst/>
            <a:ahLst/>
            <a:cxnLst/>
            <a:rect r="r" b="b" t="t" l="l"/>
            <a:pathLst>
              <a:path h="5804760" w="3978797">
                <a:moveTo>
                  <a:pt x="0" y="0"/>
                </a:moveTo>
                <a:lnTo>
                  <a:pt x="3978797" y="0"/>
                </a:lnTo>
                <a:lnTo>
                  <a:pt x="3978797" y="5804760"/>
                </a:lnTo>
                <a:lnTo>
                  <a:pt x="0" y="5804760"/>
                </a:lnTo>
                <a:lnTo>
                  <a:pt x="0" y="0"/>
                </a:lnTo>
                <a:close/>
              </a:path>
            </a:pathLst>
          </a:custGeom>
          <a:blipFill>
            <a:blip r:embed="rId6"/>
            <a:stretch>
              <a:fillRect l="0" t="0" r="0" b="0"/>
            </a:stretch>
          </a:blipFill>
        </p:spPr>
      </p:sp>
      <p:sp>
        <p:nvSpPr>
          <p:cNvPr name="Freeform 8" id="8"/>
          <p:cNvSpPr/>
          <p:nvPr/>
        </p:nvSpPr>
        <p:spPr>
          <a:xfrm flipH="false" flipV="false" rot="0">
            <a:off x="1755611" y="4410052"/>
            <a:ext cx="3701416" cy="5530849"/>
          </a:xfrm>
          <a:custGeom>
            <a:avLst/>
            <a:gdLst/>
            <a:ahLst/>
            <a:cxnLst/>
            <a:rect r="r" b="b" t="t" l="l"/>
            <a:pathLst>
              <a:path h="5530849" w="3701416">
                <a:moveTo>
                  <a:pt x="0" y="0"/>
                </a:moveTo>
                <a:lnTo>
                  <a:pt x="3701416" y="0"/>
                </a:lnTo>
                <a:lnTo>
                  <a:pt x="3701416" y="5530849"/>
                </a:lnTo>
                <a:lnTo>
                  <a:pt x="0" y="5530849"/>
                </a:lnTo>
                <a:lnTo>
                  <a:pt x="0" y="0"/>
                </a:lnTo>
                <a:close/>
              </a:path>
            </a:pathLst>
          </a:custGeom>
          <a:blipFill>
            <a:blip r:embed="rId7"/>
            <a:stretch>
              <a:fillRect l="0" t="0" r="0" b="0"/>
            </a:stretch>
          </a:blipFill>
        </p:spPr>
      </p:sp>
      <p:sp>
        <p:nvSpPr>
          <p:cNvPr name="TextBox 9" id="9"/>
          <p:cNvSpPr txBox="true"/>
          <p:nvPr/>
        </p:nvSpPr>
        <p:spPr>
          <a:xfrm rot="0">
            <a:off x="5457027" y="6229801"/>
            <a:ext cx="13141869" cy="3724275"/>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Achtertuinen/balkon/geveltuinen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Landgoederen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Boerenerven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Voedselbossen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Groene initiatieven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Landschapselementen terugbrengen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Schoolpleinen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Bedrijventerreinen</a:t>
            </a:r>
          </a:p>
        </p:txBody>
      </p:sp>
      <p:sp>
        <p:nvSpPr>
          <p:cNvPr name="Freeform 10" id="10"/>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72000" y="398776"/>
            <a:ext cx="10462657" cy="1331112"/>
            <a:chOff x="0" y="0"/>
            <a:chExt cx="13950209" cy="1774816"/>
          </a:xfrm>
        </p:grpSpPr>
        <p:sp>
          <p:nvSpPr>
            <p:cNvPr name="Freeform 5" id="5"/>
            <p:cNvSpPr/>
            <p:nvPr/>
          </p:nvSpPr>
          <p:spPr>
            <a:xfrm flipH="false" flipV="false" rot="0">
              <a:off x="0" y="0"/>
              <a:ext cx="13950209" cy="1774816"/>
            </a:xfrm>
            <a:custGeom>
              <a:avLst/>
              <a:gdLst/>
              <a:ahLst/>
              <a:cxnLst/>
              <a:rect r="r" b="b" t="t" l="l"/>
              <a:pathLst>
                <a:path h="1774816" w="13950209">
                  <a:moveTo>
                    <a:pt x="0" y="0"/>
                  </a:moveTo>
                  <a:lnTo>
                    <a:pt x="13950209" y="0"/>
                  </a:lnTo>
                  <a:lnTo>
                    <a:pt x="13950209" y="1774816"/>
                  </a:lnTo>
                  <a:lnTo>
                    <a:pt x="0" y="1774816"/>
                  </a:lnTo>
                  <a:close/>
                </a:path>
              </a:pathLst>
            </a:custGeom>
          </p:spPr>
        </p:sp>
        <p:sp>
          <p:nvSpPr>
            <p:cNvPr name="TextBox 6" id="6"/>
            <p:cNvSpPr txBox="true"/>
            <p:nvPr/>
          </p:nvSpPr>
          <p:spPr>
            <a:xfrm>
              <a:off x="0" y="-57150"/>
              <a:ext cx="13950209" cy="1831966"/>
            </a:xfrm>
            <a:prstGeom prst="rect">
              <a:avLst/>
            </a:prstGeom>
          </p:spPr>
          <p:txBody>
            <a:bodyPr anchor="ctr" rtlCol="false" tIns="0" lIns="0" bIns="0" rIns="0"/>
            <a:lstStyle/>
            <a:p>
              <a:pPr algn="l">
                <a:lnSpc>
                  <a:spcPts val="7128"/>
                </a:lnSpc>
              </a:pPr>
              <a:r>
                <a:rPr lang="en-US" sz="6600">
                  <a:solidFill>
                    <a:srgbClr val="F49D2E"/>
                  </a:solidFill>
                  <a:latin typeface="Impact"/>
                  <a:ea typeface="Impact"/>
                  <a:cs typeface="Impact"/>
                  <a:sym typeface="Impact"/>
                </a:rPr>
                <a:t>Hoe kunnen The Lions meedoen?</a:t>
              </a:r>
            </a:p>
          </p:txBody>
        </p:sp>
      </p:grpSp>
      <p:sp>
        <p:nvSpPr>
          <p:cNvPr name="TextBox 7" id="7"/>
          <p:cNvSpPr txBox="true"/>
          <p:nvPr/>
        </p:nvSpPr>
        <p:spPr>
          <a:xfrm rot="0">
            <a:off x="394896" y="1587013"/>
            <a:ext cx="17893104" cy="8296275"/>
          </a:xfrm>
          <a:prstGeom prst="rect">
            <a:avLst/>
          </a:prstGeom>
        </p:spPr>
        <p:txBody>
          <a:bodyPr anchor="t" rtlCol="false" tIns="0" lIns="0" bIns="0" rIns="0">
            <a:spAutoFit/>
          </a:bodyPr>
          <a:lstStyle/>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Helpen bij het zoeken naar oogstlocaties tijdens eigen wandeling/fietstocht</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Zoek zelf contact met TBO van de potentiële oogstlocatie of link doorsturen naar info@meerbomen.nu</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Communiceren over Meer Bomen Nu of deel de </a:t>
            </a:r>
            <a:r>
              <a:rPr lang="en-US" sz="3000" u="sng">
                <a:solidFill>
                  <a:srgbClr val="14B9AB"/>
                </a:solidFill>
                <a:latin typeface="Arial MT Pro"/>
                <a:ea typeface="Arial MT Pro"/>
                <a:cs typeface="Arial MT Pro"/>
                <a:sym typeface="Arial MT Pro"/>
                <a:hlinkClick r:id="rId6" tooltip="https://meerbomen.nu/wp-content/uploads/2025/09/MBN-Hoopheggen_Flyer-Lionsclub_A4_v6_HR_3mm-omloop.pdf.pdf"/>
              </a:rPr>
              <a:t>flyer</a:t>
            </a:r>
            <a:r>
              <a:rPr lang="en-US" sz="3000" u="sng">
                <a:solidFill>
                  <a:srgbClr val="000000"/>
                </a:solidFill>
                <a:latin typeface="Arial MT Pro"/>
                <a:ea typeface="Arial MT Pro"/>
                <a:cs typeface="Arial MT Pro"/>
                <a:sym typeface="Arial MT Pro"/>
                <a:hlinkClick r:id="rId7" tooltip="https://meerbomen.nu/wp-content/uploads/2025/09/MBN-Hoopheggen_Flyer-Lionsclub_A4_v6_HR_3mm-omloop.pdf.pdf"/>
              </a:rPr>
              <a:t> </a:t>
            </a:r>
            <a:r>
              <a:rPr lang="en-US" sz="3000">
                <a:solidFill>
                  <a:srgbClr val="000000"/>
                </a:solidFill>
                <a:latin typeface="Arial MT Pro"/>
                <a:ea typeface="Arial MT Pro"/>
                <a:cs typeface="Arial MT Pro"/>
                <a:sym typeface="Arial MT Pro"/>
              </a:rPr>
              <a:t>uit</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Heb je warme contacten bij een gemeente? Leg de campagne voor of geef het contact door aan info@meerbomen.nu</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Heb je groenkennis? Dan ben je erg welkom om te helpen met potentiële oogstgebieden schouwen, helpen zaailingen te determineren op een oogstdag en/of uitdeeldag</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Zelf een oogstdag organiseren</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Meehelpen zaailingen uitscheppen bij een oogstdag</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Vind je het leuk om foto’s te maken? Dan mag je altijd bij een event foto’s maken die wij met toestemming mogen gebruiken op social media</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Door een lokale bomenhub te starten of mee te helpen bij het beheer van een al bestaande bomenhub in de buurt</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Met de logistiek. Wanneer je een auto met trekhaak hebt en comfortabel bent met het rijden van een aanhanger (en/of in het bezit bent van een aanhanger)</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Het aanleveren van (inheemse) stekken en zaailingen uit eigen tuin</a:t>
            </a:r>
          </a:p>
          <a:p>
            <a:pPr algn="l" marL="647700" indent="-323850" lvl="1">
              <a:lnSpc>
                <a:spcPts val="3600"/>
              </a:lnSpc>
              <a:buFont typeface="Arial"/>
              <a:buChar char="•"/>
            </a:pPr>
            <a:r>
              <a:rPr lang="en-US" sz="3000">
                <a:solidFill>
                  <a:srgbClr val="000000"/>
                </a:solidFill>
                <a:latin typeface="Arial MT Pro"/>
                <a:ea typeface="Arial MT Pro"/>
                <a:cs typeface="Arial MT Pro"/>
                <a:sym typeface="Arial MT Pro"/>
              </a:rPr>
              <a:t>Doneer (of via donatie factuur) =&gt; </a:t>
            </a:r>
            <a:r>
              <a:rPr lang="en-US" sz="3000" u="sng">
                <a:solidFill>
                  <a:srgbClr val="14B9AB"/>
                </a:solidFill>
                <a:latin typeface="Arial MT Pro"/>
                <a:ea typeface="Arial MT Pro"/>
                <a:cs typeface="Arial MT Pro"/>
                <a:sym typeface="Arial MT Pro"/>
                <a:hlinkClick r:id="rId8" tooltip="https://meerbomen.nu/doneer/"/>
              </a:rPr>
              <a:t>https://meerbomen.nu/doneer/</a:t>
            </a:r>
            <a:r>
              <a:rPr lang="en-US" sz="3000">
                <a:solidFill>
                  <a:srgbClr val="000000"/>
                </a:solidFill>
                <a:latin typeface="Arial MT Pro"/>
                <a:ea typeface="Arial MT Pro"/>
                <a:cs typeface="Arial MT Pro"/>
                <a:sym typeface="Arial MT Pro"/>
              </a:rPr>
              <a:t> </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2">
              <a:extLst>
                <a:ext uri="{96DAC541-7B7A-43D3-8B79-37D633B846F1}">
                  <asvg:svgBlip xmlns:asvg="http://schemas.microsoft.com/office/drawing/2016/SVG/main" r:embed="rId3"/>
                </a:ext>
              </a:extLst>
            </a:blip>
            <a:stretch>
              <a:fillRect l="0" t="-841" r="0" b="-841"/>
            </a:stretch>
          </a:blipFill>
        </p:spPr>
      </p:sp>
      <p:grpSp>
        <p:nvGrpSpPr>
          <p:cNvPr name="Group 3" id="3"/>
          <p:cNvGrpSpPr/>
          <p:nvPr/>
        </p:nvGrpSpPr>
        <p:grpSpPr>
          <a:xfrm rot="0">
            <a:off x="12251115" y="0"/>
            <a:ext cx="6151185" cy="10287000"/>
            <a:chOff x="0" y="0"/>
            <a:chExt cx="8201580" cy="13716000"/>
          </a:xfrm>
        </p:grpSpPr>
        <p:pic>
          <p:nvPicPr>
            <p:cNvPr name="Picture 4" id="4"/>
            <p:cNvPicPr>
              <a:picLocks noChangeAspect="true"/>
            </p:cNvPicPr>
            <p:nvPr/>
          </p:nvPicPr>
          <p:blipFill>
            <a:blip r:embed="rId4"/>
            <a:srcRect l="10732" t="0" r="8920" b="0"/>
            <a:stretch>
              <a:fillRect/>
            </a:stretch>
          </p:blipFill>
          <p:spPr>
            <a:xfrm flipH="false" flipV="false">
              <a:off x="0" y="0"/>
              <a:ext cx="8201580" cy="6794500"/>
            </a:xfrm>
            <a:prstGeom prst="rect">
              <a:avLst/>
            </a:prstGeom>
          </p:spPr>
        </p:pic>
        <p:pic>
          <p:nvPicPr>
            <p:cNvPr name="Picture 5" id="5" descr="Afbeelding met tekst, kleding, persoon, person  Automatisch gegenereerde beschrijving"/>
            <p:cNvPicPr>
              <a:picLocks noChangeAspect="true"/>
            </p:cNvPicPr>
            <p:nvPr/>
          </p:nvPicPr>
          <p:blipFill>
            <a:blip r:embed="rId5"/>
            <a:srcRect l="4734" t="0" r="4734" b="0"/>
            <a:stretch>
              <a:fillRect/>
            </a:stretch>
          </p:blipFill>
          <p:spPr>
            <a:xfrm flipH="false" flipV="false">
              <a:off x="0" y="6921500"/>
              <a:ext cx="8201580" cy="6794500"/>
            </a:xfrm>
            <a:prstGeom prst="rect">
              <a:avLst/>
            </a:prstGeom>
          </p:spPr>
        </p:pic>
      </p:grpSp>
      <p:grpSp>
        <p:nvGrpSpPr>
          <p:cNvPr name="Group 6" id="6"/>
          <p:cNvGrpSpPr/>
          <p:nvPr/>
        </p:nvGrpSpPr>
        <p:grpSpPr>
          <a:xfrm rot="0">
            <a:off x="1093764" y="432930"/>
            <a:ext cx="12196012" cy="1191539"/>
            <a:chOff x="0" y="0"/>
            <a:chExt cx="16261349" cy="1588719"/>
          </a:xfrm>
        </p:grpSpPr>
        <p:sp>
          <p:nvSpPr>
            <p:cNvPr name="Freeform 7" id="7"/>
            <p:cNvSpPr/>
            <p:nvPr/>
          </p:nvSpPr>
          <p:spPr>
            <a:xfrm flipH="false" flipV="false" rot="0">
              <a:off x="0" y="0"/>
              <a:ext cx="16261349" cy="1588719"/>
            </a:xfrm>
            <a:custGeom>
              <a:avLst/>
              <a:gdLst/>
              <a:ahLst/>
              <a:cxnLst/>
              <a:rect r="r" b="b" t="t" l="l"/>
              <a:pathLst>
                <a:path h="1588719" w="16261349">
                  <a:moveTo>
                    <a:pt x="0" y="0"/>
                  </a:moveTo>
                  <a:lnTo>
                    <a:pt x="16261349" y="0"/>
                  </a:lnTo>
                  <a:lnTo>
                    <a:pt x="16261349" y="1588719"/>
                  </a:lnTo>
                  <a:lnTo>
                    <a:pt x="0" y="1588719"/>
                  </a:lnTo>
                  <a:close/>
                </a:path>
              </a:pathLst>
            </a:custGeom>
          </p:spPr>
        </p:sp>
        <p:sp>
          <p:nvSpPr>
            <p:cNvPr name="TextBox 8" id="8"/>
            <p:cNvSpPr txBox="true"/>
            <p:nvPr/>
          </p:nvSpPr>
          <p:spPr>
            <a:xfrm>
              <a:off x="0" y="-57150"/>
              <a:ext cx="16261349" cy="1645869"/>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Financiële bijdrage/donatie</a:t>
              </a:r>
            </a:p>
          </p:txBody>
        </p:sp>
      </p:grpSp>
      <p:sp>
        <p:nvSpPr>
          <p:cNvPr name="TextBox 9" id="9"/>
          <p:cNvSpPr txBox="true"/>
          <p:nvPr/>
        </p:nvSpPr>
        <p:spPr>
          <a:xfrm rot="0">
            <a:off x="1093764" y="1659174"/>
            <a:ext cx="10420643" cy="981075"/>
          </a:xfrm>
          <a:prstGeom prst="rect">
            <a:avLst/>
          </a:prstGeom>
        </p:spPr>
        <p:txBody>
          <a:bodyPr anchor="t" rtlCol="false" tIns="0" lIns="0" bIns="0" rIns="0">
            <a:spAutoFit/>
          </a:bodyPr>
          <a:lstStyle/>
          <a:p>
            <a:pPr algn="l">
              <a:lnSpc>
                <a:spcPts val="3600"/>
              </a:lnSpc>
            </a:pPr>
            <a:r>
              <a:rPr lang="en-US" sz="3000" b="true">
                <a:solidFill>
                  <a:srgbClr val="001E2E"/>
                </a:solidFill>
                <a:latin typeface="Arial MT Pro Bold"/>
                <a:ea typeface="Arial MT Pro Bold"/>
                <a:cs typeface="Arial MT Pro Bold"/>
                <a:sym typeface="Arial MT Pro Bold"/>
              </a:rPr>
              <a:t>Wat kan Meer Bomen Nu met een financiële bijdrage van The Lions:</a:t>
            </a:r>
          </a:p>
        </p:txBody>
      </p:sp>
      <p:sp>
        <p:nvSpPr>
          <p:cNvPr name="TextBox 10" id="10"/>
          <p:cNvSpPr txBox="true"/>
          <p:nvPr/>
        </p:nvSpPr>
        <p:spPr>
          <a:xfrm rot="0">
            <a:off x="767597" y="2905125"/>
            <a:ext cx="11483518" cy="6924675"/>
          </a:xfrm>
          <a:prstGeom prst="rect">
            <a:avLst/>
          </a:prstGeom>
        </p:spPr>
        <p:txBody>
          <a:bodyPr anchor="t" rtlCol="false" tIns="0" lIns="0" bIns="0" rIns="0">
            <a:spAutoFit/>
          </a:bodyPr>
          <a:lstStyle/>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Coördinator aannemen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Bomenhub inrichten / beheer</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Commun</a:t>
            </a:r>
            <a:r>
              <a:rPr lang="en-US" sz="3000">
                <a:solidFill>
                  <a:srgbClr val="000000"/>
                </a:solidFill>
                <a:latin typeface="Arial MT Pro"/>
                <a:ea typeface="Arial MT Pro"/>
                <a:cs typeface="Arial MT Pro"/>
                <a:sym typeface="Arial MT Pro"/>
              </a:rPr>
              <a:t>icatie)</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Vrijwilligersgroep oprichten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Vrijwilligers opleiden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Community Building</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Oogstlocaties bezoeken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Evenementen organiseren: oogst-, uitdeel- en cursusdagen</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Materiaal aanschaffen: hesjes, vlaggen, flyers, posters, spades, touw, labels, aanhanger, bomenhubbord</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Onkostenvergoedingen vergoeden (catering, vrijwilligersvergoedingen, kmvergoeding)</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Samenwerkingsverbanden opzetten met andere groen initiatieven </a:t>
            </a:r>
          </a:p>
          <a:p>
            <a:pPr algn="l" marL="542925" indent="-271462" lvl="1">
              <a:lnSpc>
                <a:spcPts val="3600"/>
              </a:lnSpc>
              <a:buFont typeface="Arial"/>
              <a:buChar char="•"/>
            </a:pPr>
            <a:r>
              <a:rPr lang="en-US" sz="3000">
                <a:solidFill>
                  <a:srgbClr val="000000"/>
                </a:solidFill>
                <a:latin typeface="Arial MT Pro"/>
                <a:ea typeface="Arial MT Pro"/>
                <a:cs typeface="Arial MT Pro"/>
                <a:sym typeface="Arial MT Pro"/>
              </a:rPr>
              <a:t>Bomenplanner, Bomenvinder, app blijven updaten en helpdesk</a:t>
            </a:r>
          </a:p>
        </p:txBody>
      </p:sp>
      <p:sp>
        <p:nvSpPr>
          <p:cNvPr name="Freeform 11" id="11"/>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6"/>
            <a:stretch>
              <a:fillRect l="0" t="0" r="0" b="0"/>
            </a:stretch>
          </a:blipFill>
        </p:spPr>
      </p:sp>
      <p:sp>
        <p:nvSpPr>
          <p:cNvPr name="Freeform 12" id="12"/>
          <p:cNvSpPr/>
          <p:nvPr/>
        </p:nvSpPr>
        <p:spPr>
          <a:xfrm flipH="false" flipV="false" rot="977030">
            <a:off x="9648815" y="2584447"/>
            <a:ext cx="2102828" cy="3154243"/>
          </a:xfrm>
          <a:custGeom>
            <a:avLst/>
            <a:gdLst/>
            <a:ahLst/>
            <a:cxnLst/>
            <a:rect r="r" b="b" t="t" l="l"/>
            <a:pathLst>
              <a:path h="3154243" w="2102828">
                <a:moveTo>
                  <a:pt x="0" y="0"/>
                </a:moveTo>
                <a:lnTo>
                  <a:pt x="2102829" y="0"/>
                </a:lnTo>
                <a:lnTo>
                  <a:pt x="2102829" y="3154243"/>
                </a:lnTo>
                <a:lnTo>
                  <a:pt x="0" y="3154243"/>
                </a:lnTo>
                <a:lnTo>
                  <a:pt x="0" y="0"/>
                </a:lnTo>
                <a:close/>
              </a:path>
            </a:pathLst>
          </a:custGeom>
          <a:blipFill>
            <a:blip r:embed="rId7"/>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42975" y="800101"/>
            <a:ext cx="7962900" cy="2096414"/>
            <a:chOff x="0" y="0"/>
            <a:chExt cx="10617200" cy="2795219"/>
          </a:xfrm>
        </p:grpSpPr>
        <p:sp>
          <p:nvSpPr>
            <p:cNvPr name="Freeform 5" id="5"/>
            <p:cNvSpPr/>
            <p:nvPr/>
          </p:nvSpPr>
          <p:spPr>
            <a:xfrm flipH="false" flipV="false" rot="0">
              <a:off x="0" y="0"/>
              <a:ext cx="10617200" cy="2795219"/>
            </a:xfrm>
            <a:custGeom>
              <a:avLst/>
              <a:gdLst/>
              <a:ahLst/>
              <a:cxnLst/>
              <a:rect r="r" b="b" t="t" l="l"/>
              <a:pathLst>
                <a:path h="2795219" w="10617200">
                  <a:moveTo>
                    <a:pt x="0" y="0"/>
                  </a:moveTo>
                  <a:lnTo>
                    <a:pt x="10617200" y="0"/>
                  </a:lnTo>
                  <a:lnTo>
                    <a:pt x="10617200" y="2795219"/>
                  </a:lnTo>
                  <a:lnTo>
                    <a:pt x="0" y="2795219"/>
                  </a:lnTo>
                  <a:close/>
                </a:path>
              </a:pathLst>
            </a:custGeom>
          </p:spPr>
        </p:sp>
        <p:sp>
          <p:nvSpPr>
            <p:cNvPr name="TextBox 6" id="6"/>
            <p:cNvSpPr txBox="true"/>
            <p:nvPr/>
          </p:nvSpPr>
          <p:spPr>
            <a:xfrm>
              <a:off x="0" y="-57150"/>
              <a:ext cx="10617200" cy="2852369"/>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VIND ALLES TERUG OP MEERBOMEN.NU</a:t>
              </a:r>
            </a:p>
          </p:txBody>
        </p:sp>
      </p:grpSp>
      <p:sp>
        <p:nvSpPr>
          <p:cNvPr name="TextBox 7" id="7"/>
          <p:cNvSpPr txBox="true"/>
          <p:nvPr/>
        </p:nvSpPr>
        <p:spPr>
          <a:xfrm rot="0">
            <a:off x="981075" y="3277221"/>
            <a:ext cx="8854440" cy="6324600"/>
          </a:xfrm>
          <a:prstGeom prst="rect">
            <a:avLst/>
          </a:prstGeom>
        </p:spPr>
        <p:txBody>
          <a:bodyPr anchor="t" rtlCol="false" tIns="0" lIns="0" bIns="0" rIns="0">
            <a:spAutoFit/>
          </a:bodyPr>
          <a:lstStyle/>
          <a:p>
            <a:pPr algn="l" marL="542922" indent="-271461" lvl="1">
              <a:lnSpc>
                <a:spcPts val="3599"/>
              </a:lnSpc>
              <a:buFont typeface="Arial"/>
              <a:buChar char="•"/>
            </a:pPr>
            <a:r>
              <a:rPr lang="en-US" sz="2999">
                <a:solidFill>
                  <a:srgbClr val="001E2E"/>
                </a:solidFill>
                <a:latin typeface="Arial MT Pro"/>
                <a:ea typeface="Arial MT Pro"/>
                <a:cs typeface="Arial MT Pro"/>
                <a:sym typeface="Arial MT Pro"/>
              </a:rPr>
              <a:t>Oogsthandleiding: inclusief knoppenkaart, ziektekaart en informatie over inheems en uitheems</a:t>
            </a:r>
          </a:p>
          <a:p>
            <a:pPr algn="l" marL="542922" indent="-271461" lvl="1">
              <a:lnSpc>
                <a:spcPts val="3599"/>
              </a:lnSpc>
            </a:pPr>
            <a:r>
              <a:rPr lang="en-US" b="true" sz="2999" u="sng">
                <a:solidFill>
                  <a:srgbClr val="F49D2E"/>
                </a:solidFill>
                <a:latin typeface="Arial MT Pro Bold"/>
                <a:ea typeface="Arial MT Pro Bold"/>
                <a:cs typeface="Arial MT Pro Bold"/>
                <a:sym typeface="Arial MT Pro Bold"/>
                <a:hlinkClick r:id="rId6" tooltip="https://meerbomen.nu/oogsthandleiding"/>
              </a:rPr>
              <a:t>meerbomen.nu/oogsthandleiding</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Arial MT Pro"/>
                <a:ea typeface="Arial MT Pro"/>
                <a:cs typeface="Arial MT Pro"/>
                <a:sym typeface="Arial MT Pro"/>
              </a:rPr>
              <a:t>Bomenhubhandleiding: inclusief alle informatie over bomen</a:t>
            </a:r>
          </a:p>
          <a:p>
            <a:pPr algn="l" marL="542922" indent="-271461" lvl="1">
              <a:lnSpc>
                <a:spcPts val="3599"/>
              </a:lnSpc>
            </a:pPr>
            <a:r>
              <a:rPr lang="en-US" b="true" sz="2999" u="sng">
                <a:solidFill>
                  <a:srgbClr val="F49D2E"/>
                </a:solidFill>
                <a:latin typeface="Arial MT Pro Bold"/>
                <a:ea typeface="Arial MT Pro Bold"/>
                <a:cs typeface="Arial MT Pro Bold"/>
                <a:sym typeface="Arial MT Pro Bold"/>
                <a:hlinkClick r:id="rId7" tooltip="https://www.meerbomen.nu/hubhandleiding"/>
              </a:rPr>
              <a:t>meerbomen.nu/hubhandleiding</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Arial MT Pro"/>
                <a:ea typeface="Arial MT Pro"/>
                <a:cs typeface="Arial MT Pro"/>
                <a:sym typeface="Arial MT Pro"/>
              </a:rPr>
              <a:t>Planthandleiding: inclusief bomenvinder</a:t>
            </a:r>
          </a:p>
          <a:p>
            <a:pPr algn="l" marL="542922" indent="-271461" lvl="1">
              <a:lnSpc>
                <a:spcPts val="3599"/>
              </a:lnSpc>
            </a:pPr>
            <a:r>
              <a:rPr lang="en-US" b="true" sz="2999" u="sng">
                <a:solidFill>
                  <a:srgbClr val="F49D2E"/>
                </a:solidFill>
                <a:latin typeface="Arial MT Pro Bold"/>
                <a:ea typeface="Arial MT Pro Bold"/>
                <a:cs typeface="Arial MT Pro Bold"/>
                <a:sym typeface="Arial MT Pro Bold"/>
                <a:hlinkClick r:id="rId8" tooltip="https://www.meerbomen.nu/planthandleiding"/>
              </a:rPr>
              <a:t>meerbomen.nu/planthandleiding </a:t>
            </a:r>
          </a:p>
          <a:p>
            <a:pPr algn="l" marL="542922" indent="-271461" lvl="1">
              <a:lnSpc>
                <a:spcPts val="3599"/>
              </a:lnSpc>
            </a:pPr>
          </a:p>
          <a:p>
            <a:pPr algn="l" marL="542922" indent="-271461" lvl="1">
              <a:lnSpc>
                <a:spcPts val="3599"/>
              </a:lnSpc>
              <a:buFont typeface="Arial"/>
              <a:buChar char="•"/>
            </a:pPr>
            <a:r>
              <a:rPr lang="en-US" sz="2999">
                <a:solidFill>
                  <a:srgbClr val="001E2E"/>
                </a:solidFill>
                <a:latin typeface="Arial MT Pro"/>
                <a:ea typeface="Arial MT Pro"/>
                <a:cs typeface="Arial MT Pro"/>
                <a:sym typeface="Arial MT Pro"/>
              </a:rPr>
              <a:t>Communicatietoolkit</a:t>
            </a:r>
          </a:p>
          <a:p>
            <a:pPr algn="l" marL="542922" indent="-271461" lvl="1">
              <a:lnSpc>
                <a:spcPts val="3599"/>
              </a:lnSpc>
            </a:pPr>
            <a:r>
              <a:rPr lang="en-US" b="true" sz="2999" u="sng">
                <a:solidFill>
                  <a:srgbClr val="F49D2E"/>
                </a:solidFill>
                <a:latin typeface="Arial MT Pro Bold"/>
                <a:ea typeface="Arial MT Pro Bold"/>
                <a:cs typeface="Arial MT Pro Bold"/>
                <a:sym typeface="Arial MT Pro Bold"/>
                <a:hlinkClick r:id="rId9" tooltip="http://www.meerbomen.nu/communicatietoolkit"/>
              </a:rPr>
              <a:t>meerbomen.nu/communicatietoolkit</a:t>
            </a:r>
          </a:p>
        </p:txBody>
      </p:sp>
      <p:grpSp>
        <p:nvGrpSpPr>
          <p:cNvPr name="Group 8" id="8"/>
          <p:cNvGrpSpPr>
            <a:grpSpLocks noChangeAspect="true"/>
          </p:cNvGrpSpPr>
          <p:nvPr/>
        </p:nvGrpSpPr>
        <p:grpSpPr>
          <a:xfrm rot="0">
            <a:off x="9381306"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10"/>
              <a:stretch>
                <a:fillRect l="-17138" t="0" r="-30827" b="0"/>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11"/>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79800" y="-2077869"/>
            <a:ext cx="22118440" cy="12487701"/>
          </a:xfrm>
          <a:custGeom>
            <a:avLst/>
            <a:gdLst/>
            <a:ahLst/>
            <a:cxnLst/>
            <a:rect r="r" b="b" t="t" l="l"/>
            <a:pathLst>
              <a:path h="12487701" w="22118440">
                <a:moveTo>
                  <a:pt x="0" y="0"/>
                </a:moveTo>
                <a:lnTo>
                  <a:pt x="22118440" y="0"/>
                </a:lnTo>
                <a:lnTo>
                  <a:pt x="22118440"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1196291" y="800101"/>
            <a:ext cx="9211732" cy="2073234"/>
            <a:chOff x="0" y="0"/>
            <a:chExt cx="12282310" cy="2764312"/>
          </a:xfrm>
        </p:grpSpPr>
        <p:sp>
          <p:nvSpPr>
            <p:cNvPr name="Freeform 5" id="5"/>
            <p:cNvSpPr/>
            <p:nvPr/>
          </p:nvSpPr>
          <p:spPr>
            <a:xfrm flipH="false" flipV="false" rot="0">
              <a:off x="0" y="0"/>
              <a:ext cx="12282310" cy="2764312"/>
            </a:xfrm>
            <a:custGeom>
              <a:avLst/>
              <a:gdLst/>
              <a:ahLst/>
              <a:cxnLst/>
              <a:rect r="r" b="b" t="t" l="l"/>
              <a:pathLst>
                <a:path h="2764312" w="12282310">
                  <a:moveTo>
                    <a:pt x="0" y="0"/>
                  </a:moveTo>
                  <a:lnTo>
                    <a:pt x="12282310" y="0"/>
                  </a:lnTo>
                  <a:lnTo>
                    <a:pt x="12282310" y="2764312"/>
                  </a:lnTo>
                  <a:lnTo>
                    <a:pt x="0" y="2764312"/>
                  </a:lnTo>
                  <a:close/>
                </a:path>
              </a:pathLst>
            </a:custGeom>
          </p:spPr>
        </p:sp>
        <p:sp>
          <p:nvSpPr>
            <p:cNvPr name="TextBox 6" id="6"/>
            <p:cNvSpPr txBox="true"/>
            <p:nvPr/>
          </p:nvSpPr>
          <p:spPr>
            <a:xfrm>
              <a:off x="0" y="-57150"/>
              <a:ext cx="12282310" cy="2821462"/>
            </a:xfrm>
            <a:prstGeom prst="rect">
              <a:avLst/>
            </a:prstGeom>
          </p:spPr>
          <p:txBody>
            <a:bodyPr anchor="ctr" rtlCol="false" tIns="0" lIns="0" bIns="0" rIns="0"/>
            <a:lstStyle/>
            <a:p>
              <a:pPr algn="l">
                <a:lnSpc>
                  <a:spcPts val="7128"/>
                </a:lnSpc>
              </a:pPr>
              <a:r>
                <a:rPr lang="en-US" sz="6600">
                  <a:solidFill>
                    <a:srgbClr val="F49D2E"/>
                  </a:solidFill>
                  <a:latin typeface="Impact"/>
                  <a:ea typeface="Impact"/>
                  <a:cs typeface="Impact"/>
                  <a:sym typeface="Impact"/>
                </a:rPr>
                <a:t>DANK VOOR UW AANDACHT</a:t>
              </a:r>
            </a:p>
          </p:txBody>
        </p:sp>
      </p:grpSp>
      <p:sp>
        <p:nvSpPr>
          <p:cNvPr name="TextBox 7" id="7"/>
          <p:cNvSpPr txBox="true"/>
          <p:nvPr/>
        </p:nvSpPr>
        <p:spPr>
          <a:xfrm rot="0">
            <a:off x="1287730" y="2842856"/>
            <a:ext cx="7669954" cy="1704975"/>
          </a:xfrm>
          <a:prstGeom prst="rect">
            <a:avLst/>
          </a:prstGeom>
        </p:spPr>
        <p:txBody>
          <a:bodyPr anchor="t" rtlCol="false" tIns="0" lIns="0" bIns="0" rIns="0">
            <a:spAutoFit/>
          </a:bodyPr>
          <a:lstStyle/>
          <a:p>
            <a:pPr algn="l">
              <a:lnSpc>
                <a:spcPts val="4320"/>
              </a:lnSpc>
            </a:pPr>
            <a:r>
              <a:rPr lang="en-US" sz="3600">
                <a:solidFill>
                  <a:srgbClr val="C1225E"/>
                </a:solidFill>
                <a:latin typeface="Arial MT Pro"/>
                <a:ea typeface="Arial MT Pro"/>
                <a:cs typeface="Arial MT Pro"/>
                <a:sym typeface="Arial MT Pro"/>
              </a:rPr>
              <a:t>Contact:</a:t>
            </a:r>
          </a:p>
          <a:p>
            <a:pPr algn="l" marL="651510" indent="-325755" lvl="1">
              <a:lnSpc>
                <a:spcPts val="4320"/>
              </a:lnSpc>
              <a:buFont typeface="Arial"/>
              <a:buChar char="•"/>
            </a:pPr>
            <a:r>
              <a:rPr lang="en-US" sz="3600">
                <a:solidFill>
                  <a:srgbClr val="C1225E"/>
                </a:solidFill>
                <a:latin typeface="Arial MT Pro"/>
                <a:ea typeface="Arial MT Pro"/>
                <a:cs typeface="Arial MT Pro"/>
                <a:sym typeface="Arial MT Pro"/>
              </a:rPr>
              <a:t>NAAM XXX</a:t>
            </a:r>
          </a:p>
          <a:p>
            <a:pPr algn="l" marL="651510" indent="-325755" lvl="1">
              <a:lnSpc>
                <a:spcPts val="4320"/>
              </a:lnSpc>
            </a:pPr>
            <a:r>
              <a:rPr lang="en-US" sz="3600">
                <a:solidFill>
                  <a:srgbClr val="C1225E"/>
                </a:solidFill>
                <a:latin typeface="Arial MT Pro"/>
                <a:ea typeface="Arial MT Pro"/>
                <a:cs typeface="Arial MT Pro"/>
                <a:sym typeface="Arial MT Pro"/>
              </a:rPr>
              <a:t>Mail: ….....</a:t>
            </a:r>
            <a:r>
              <a:rPr lang="en-US" sz="3600" u="sng">
                <a:solidFill>
                  <a:srgbClr val="C1225E"/>
                </a:solidFill>
                <a:latin typeface="Arial MT Pro"/>
                <a:ea typeface="Arial MT Pro"/>
                <a:cs typeface="Arial MT Pro"/>
                <a:sym typeface="Arial MT Pro"/>
                <a:hlinkClick r:id="rId7" tooltip="mailto:zuidholland@meerbomen.nu"/>
              </a:rPr>
              <a:t>@meerbomen.nu</a:t>
            </a:r>
            <a:r>
              <a:rPr lang="en-US" sz="3600" u="sng">
                <a:solidFill>
                  <a:srgbClr val="C1225E"/>
                </a:solidFill>
                <a:latin typeface="Arial MT Pro"/>
                <a:ea typeface="Arial MT Pro"/>
                <a:cs typeface="Arial MT Pro"/>
                <a:sym typeface="Arial MT Pro"/>
              </a:rPr>
              <a:t>  </a:t>
            </a:r>
          </a:p>
        </p:txBody>
      </p:sp>
      <p:grpSp>
        <p:nvGrpSpPr>
          <p:cNvPr name="Group 8" id="8"/>
          <p:cNvGrpSpPr>
            <a:grpSpLocks noChangeAspect="true"/>
          </p:cNvGrpSpPr>
          <p:nvPr/>
        </p:nvGrpSpPr>
        <p:grpSpPr>
          <a:xfrm rot="0">
            <a:off x="8805285" y="-83331"/>
            <a:ext cx="10637165" cy="10493163"/>
            <a:chOff x="0" y="0"/>
            <a:chExt cx="2434438" cy="2401481"/>
          </a:xfrm>
        </p:grpSpPr>
        <p:sp>
          <p:nvSpPr>
            <p:cNvPr name="Freeform 9" id="9"/>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8"/>
              <a:stretch>
                <a:fillRect l="-29190" t="0" r="-19087" b="0"/>
              </a:stretch>
            </a:blipFill>
          </p:spPr>
        </p:sp>
      </p:gr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9"/>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1714500" y="800101"/>
            <a:ext cx="14495318" cy="1266480"/>
            <a:chOff x="0" y="0"/>
            <a:chExt cx="19327090" cy="1688640"/>
          </a:xfrm>
        </p:grpSpPr>
        <p:sp>
          <p:nvSpPr>
            <p:cNvPr name="Freeform 4" id="4"/>
            <p:cNvSpPr/>
            <p:nvPr/>
          </p:nvSpPr>
          <p:spPr>
            <a:xfrm flipH="false" flipV="false" rot="0">
              <a:off x="0" y="0"/>
              <a:ext cx="19327090" cy="1688640"/>
            </a:xfrm>
            <a:custGeom>
              <a:avLst/>
              <a:gdLst/>
              <a:ahLst/>
              <a:cxnLst/>
              <a:rect r="r" b="b" t="t" l="l"/>
              <a:pathLst>
                <a:path h="1688640" w="19327090">
                  <a:moveTo>
                    <a:pt x="0" y="0"/>
                  </a:moveTo>
                  <a:lnTo>
                    <a:pt x="19327090" y="0"/>
                  </a:lnTo>
                  <a:lnTo>
                    <a:pt x="19327090" y="1688640"/>
                  </a:lnTo>
                  <a:lnTo>
                    <a:pt x="0" y="1688640"/>
                  </a:lnTo>
                  <a:close/>
                </a:path>
              </a:pathLst>
            </a:custGeom>
          </p:spPr>
        </p:sp>
        <p:sp>
          <p:nvSpPr>
            <p:cNvPr name="TextBox 5" id="5"/>
            <p:cNvSpPr txBox="true"/>
            <p:nvPr/>
          </p:nvSpPr>
          <p:spPr>
            <a:xfrm>
              <a:off x="0" y="-57150"/>
              <a:ext cx="19327090" cy="1745790"/>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WAT</a:t>
              </a:r>
              <a:r>
                <a:rPr lang="en-US" sz="6600">
                  <a:solidFill>
                    <a:srgbClr val="14B2A8"/>
                  </a:solidFill>
                  <a:latin typeface="Impact"/>
                  <a:ea typeface="Impact"/>
                  <a:cs typeface="Impact"/>
                  <a:sym typeface="Impact"/>
                </a:rPr>
                <a:t> IS MEER BOMEN NU? </a:t>
              </a:r>
            </a:p>
          </p:txBody>
        </p:sp>
      </p:grpSp>
      <p:sp>
        <p:nvSpPr>
          <p:cNvPr name="Freeform 6" id="6"/>
          <p:cNvSpPr/>
          <p:nvPr/>
        </p:nvSpPr>
        <p:spPr>
          <a:xfrm flipH="false" flipV="false" rot="0">
            <a:off x="1404180" y="2991530"/>
            <a:ext cx="3471862" cy="1800225"/>
          </a:xfrm>
          <a:custGeom>
            <a:avLst/>
            <a:gdLst/>
            <a:ahLst/>
            <a:cxnLst/>
            <a:rect r="r" b="b" t="t" l="l"/>
            <a:pathLst>
              <a:path h="1800225" w="3471862">
                <a:moveTo>
                  <a:pt x="0" y="0"/>
                </a:moveTo>
                <a:lnTo>
                  <a:pt x="3471862" y="0"/>
                </a:lnTo>
                <a:lnTo>
                  <a:pt x="3471862" y="1800225"/>
                </a:lnTo>
                <a:lnTo>
                  <a:pt x="0" y="1800225"/>
                </a:lnTo>
                <a:lnTo>
                  <a:pt x="0" y="0"/>
                </a:lnTo>
                <a:close/>
              </a:path>
            </a:pathLst>
          </a:custGeom>
          <a:blipFill>
            <a:blip r:embed="rId5"/>
            <a:stretch>
              <a:fillRect l="-133" t="0" r="-133" b="0"/>
            </a:stretch>
          </a:blipFill>
        </p:spPr>
      </p:sp>
      <p:sp>
        <p:nvSpPr>
          <p:cNvPr name="Freeform 7" id="7"/>
          <p:cNvSpPr/>
          <p:nvPr/>
        </p:nvSpPr>
        <p:spPr>
          <a:xfrm flipH="false" flipV="false" rot="0">
            <a:off x="1392878" y="4775180"/>
            <a:ext cx="3671888" cy="1714500"/>
          </a:xfrm>
          <a:custGeom>
            <a:avLst/>
            <a:gdLst/>
            <a:ahLst/>
            <a:cxnLst/>
            <a:rect r="r" b="b" t="t" l="l"/>
            <a:pathLst>
              <a:path h="1714500" w="3671888">
                <a:moveTo>
                  <a:pt x="0" y="0"/>
                </a:moveTo>
                <a:lnTo>
                  <a:pt x="3671887" y="0"/>
                </a:lnTo>
                <a:lnTo>
                  <a:pt x="3671887" y="1714500"/>
                </a:lnTo>
                <a:lnTo>
                  <a:pt x="0" y="1714500"/>
                </a:lnTo>
                <a:lnTo>
                  <a:pt x="0" y="0"/>
                </a:lnTo>
                <a:close/>
              </a:path>
            </a:pathLst>
          </a:custGeom>
          <a:blipFill>
            <a:blip r:embed="rId6"/>
            <a:stretch>
              <a:fillRect l="-66" t="0" r="-66" b="0"/>
            </a:stretch>
          </a:blipFill>
        </p:spPr>
      </p:sp>
      <p:sp>
        <p:nvSpPr>
          <p:cNvPr name="Freeform 8" id="8" descr="Afbeelding met tekst  Automatisch gegenereerde beschrijving"/>
          <p:cNvSpPr/>
          <p:nvPr/>
        </p:nvSpPr>
        <p:spPr>
          <a:xfrm flipH="false" flipV="false" rot="0">
            <a:off x="1561342" y="6742043"/>
            <a:ext cx="3314700" cy="1614488"/>
          </a:xfrm>
          <a:custGeom>
            <a:avLst/>
            <a:gdLst/>
            <a:ahLst/>
            <a:cxnLst/>
            <a:rect r="r" b="b" t="t" l="l"/>
            <a:pathLst>
              <a:path h="1614488" w="3314700">
                <a:moveTo>
                  <a:pt x="0" y="0"/>
                </a:moveTo>
                <a:lnTo>
                  <a:pt x="3314700" y="0"/>
                </a:lnTo>
                <a:lnTo>
                  <a:pt x="3314700" y="1614487"/>
                </a:lnTo>
                <a:lnTo>
                  <a:pt x="0" y="1614487"/>
                </a:lnTo>
                <a:lnTo>
                  <a:pt x="0" y="0"/>
                </a:lnTo>
                <a:close/>
              </a:path>
            </a:pathLst>
          </a:custGeom>
          <a:blipFill>
            <a:blip r:embed="rId7"/>
            <a:stretch>
              <a:fillRect l="0" t="-98" r="0" b="-98"/>
            </a:stretch>
          </a:blipFill>
        </p:spPr>
      </p:sp>
      <p:sp>
        <p:nvSpPr>
          <p:cNvPr name="TextBox 9" id="9"/>
          <p:cNvSpPr txBox="true"/>
          <p:nvPr/>
        </p:nvSpPr>
        <p:spPr>
          <a:xfrm rot="0">
            <a:off x="5398313" y="3551415"/>
            <a:ext cx="4111447" cy="464016"/>
          </a:xfrm>
          <a:prstGeom prst="rect">
            <a:avLst/>
          </a:prstGeom>
        </p:spPr>
        <p:txBody>
          <a:bodyPr anchor="t" rtlCol="false" tIns="0" lIns="0" bIns="0" rIns="0">
            <a:spAutoFit/>
          </a:bodyPr>
          <a:lstStyle/>
          <a:p>
            <a:pPr algn="l">
              <a:lnSpc>
                <a:spcPts val="2879"/>
              </a:lnSpc>
            </a:pPr>
            <a:r>
              <a:rPr lang="en-US" sz="2400">
                <a:solidFill>
                  <a:srgbClr val="000000"/>
                </a:solidFill>
                <a:latin typeface="Arial MT Pro"/>
                <a:ea typeface="Arial MT Pro"/>
                <a:cs typeface="Arial MT Pro"/>
                <a:sym typeface="Arial MT Pro"/>
              </a:rPr>
              <a:t>Organisatie en communicatie</a:t>
            </a:r>
          </a:p>
        </p:txBody>
      </p:sp>
      <p:sp>
        <p:nvSpPr>
          <p:cNvPr name="TextBox 10" id="10"/>
          <p:cNvSpPr txBox="true"/>
          <p:nvPr/>
        </p:nvSpPr>
        <p:spPr>
          <a:xfrm rot="0">
            <a:off x="5398313" y="5353525"/>
            <a:ext cx="3741658" cy="409575"/>
          </a:xfrm>
          <a:prstGeom prst="rect">
            <a:avLst/>
          </a:prstGeom>
        </p:spPr>
        <p:txBody>
          <a:bodyPr anchor="t" rtlCol="false" tIns="0" lIns="0" bIns="0" rIns="0">
            <a:spAutoFit/>
          </a:bodyPr>
          <a:lstStyle/>
          <a:p>
            <a:pPr algn="l">
              <a:lnSpc>
                <a:spcPts val="2879"/>
              </a:lnSpc>
            </a:pPr>
            <a:r>
              <a:rPr lang="en-US" sz="2400">
                <a:solidFill>
                  <a:srgbClr val="000000"/>
                </a:solidFill>
                <a:latin typeface="Arial MT Pro"/>
                <a:ea typeface="Arial MT Pro"/>
                <a:cs typeface="Arial MT Pro"/>
                <a:sym typeface="Arial MT Pro"/>
              </a:rPr>
              <a:t>De bedenker en ecoloog</a:t>
            </a:r>
          </a:p>
        </p:txBody>
      </p:sp>
      <p:sp>
        <p:nvSpPr>
          <p:cNvPr name="TextBox 11" id="11"/>
          <p:cNvSpPr txBox="true"/>
          <p:nvPr/>
        </p:nvSpPr>
        <p:spPr>
          <a:xfrm rot="0">
            <a:off x="5398313" y="6969630"/>
            <a:ext cx="3741658" cy="833347"/>
          </a:xfrm>
          <a:prstGeom prst="rect">
            <a:avLst/>
          </a:prstGeom>
        </p:spPr>
        <p:txBody>
          <a:bodyPr anchor="t" rtlCol="false" tIns="0" lIns="0" bIns="0" rIns="0">
            <a:spAutoFit/>
          </a:bodyPr>
          <a:lstStyle/>
          <a:p>
            <a:pPr algn="l">
              <a:lnSpc>
                <a:spcPts val="2879"/>
              </a:lnSpc>
            </a:pPr>
            <a:r>
              <a:rPr lang="en-US" sz="2400">
                <a:solidFill>
                  <a:srgbClr val="000000"/>
                </a:solidFill>
                <a:latin typeface="Arial MT Pro"/>
                <a:ea typeface="Arial MT Pro"/>
                <a:cs typeface="Arial MT Pro"/>
                <a:sym typeface="Arial MT Pro"/>
              </a:rPr>
              <a:t>300boeren met wens om biodiversiteit te verhogen</a:t>
            </a:r>
          </a:p>
        </p:txBody>
      </p:sp>
      <p:sp>
        <p:nvSpPr>
          <p:cNvPr name="TextBox 12" id="12"/>
          <p:cNvSpPr txBox="true"/>
          <p:nvPr/>
        </p:nvSpPr>
        <p:spPr>
          <a:xfrm rot="0">
            <a:off x="1805940" y="2307820"/>
            <a:ext cx="13215158" cy="519708"/>
          </a:xfrm>
          <a:prstGeom prst="rect">
            <a:avLst/>
          </a:prstGeom>
        </p:spPr>
        <p:txBody>
          <a:bodyPr anchor="t" rtlCol="false" tIns="0" lIns="0" bIns="0" rIns="0">
            <a:spAutoFit/>
          </a:bodyPr>
          <a:lstStyle/>
          <a:p>
            <a:pPr algn="l">
              <a:lnSpc>
                <a:spcPts val="3240"/>
              </a:lnSpc>
            </a:pPr>
            <a:r>
              <a:rPr lang="en-US" sz="2700">
                <a:solidFill>
                  <a:srgbClr val="14B2A8"/>
                </a:solidFill>
                <a:latin typeface="Impact"/>
                <a:ea typeface="Impact"/>
                <a:cs typeface="Impact"/>
                <a:sym typeface="Impact"/>
              </a:rPr>
              <a:t>MET 3 STICHTINGEN </a:t>
            </a:r>
            <a:r>
              <a:rPr lang="en-US" sz="2700">
                <a:solidFill>
                  <a:srgbClr val="F49D2E"/>
                </a:solidFill>
                <a:latin typeface="Impact"/>
                <a:ea typeface="Impact"/>
                <a:cs typeface="Impact"/>
                <a:sym typeface="Impact"/>
              </a:rPr>
              <a:t>DE HANDEN UIT DE MOUWEN</a:t>
            </a:r>
          </a:p>
        </p:txBody>
      </p:sp>
      <p:sp>
        <p:nvSpPr>
          <p:cNvPr name="Freeform 13" id="13"/>
          <p:cNvSpPr/>
          <p:nvPr/>
        </p:nvSpPr>
        <p:spPr>
          <a:xfrm flipH="false" flipV="false" rot="0">
            <a:off x="9231411" y="3041793"/>
            <a:ext cx="6648450" cy="6368115"/>
          </a:xfrm>
          <a:custGeom>
            <a:avLst/>
            <a:gdLst/>
            <a:ahLst/>
            <a:cxnLst/>
            <a:rect r="r" b="b" t="t" l="l"/>
            <a:pathLst>
              <a:path h="6368115" w="6648450">
                <a:moveTo>
                  <a:pt x="0" y="0"/>
                </a:moveTo>
                <a:lnTo>
                  <a:pt x="6648450" y="0"/>
                </a:lnTo>
                <a:lnTo>
                  <a:pt x="6648450" y="6368115"/>
                </a:lnTo>
                <a:lnTo>
                  <a:pt x="0" y="6368115"/>
                </a:lnTo>
                <a:lnTo>
                  <a:pt x="0" y="0"/>
                </a:lnTo>
                <a:close/>
              </a:path>
            </a:pathLst>
          </a:custGeom>
          <a:blipFill>
            <a:blip r:embed="rId8"/>
            <a:stretch>
              <a:fillRect l="0" t="0" r="-35" b="0"/>
            </a:stretch>
          </a:blipFill>
        </p:spPr>
      </p:sp>
      <p:sp>
        <p:nvSpPr>
          <p:cNvPr name="Freeform 14" id="14"/>
          <p:cNvSpPr/>
          <p:nvPr/>
        </p:nvSpPr>
        <p:spPr>
          <a:xfrm flipH="false" flipV="false" rot="0">
            <a:off x="13003578" y="362110"/>
            <a:ext cx="5114013" cy="3062016"/>
          </a:xfrm>
          <a:custGeom>
            <a:avLst/>
            <a:gdLst/>
            <a:ahLst/>
            <a:cxnLst/>
            <a:rect r="r" b="b" t="t" l="l"/>
            <a:pathLst>
              <a:path h="3062016" w="5114013">
                <a:moveTo>
                  <a:pt x="0" y="0"/>
                </a:moveTo>
                <a:lnTo>
                  <a:pt x="5114014" y="0"/>
                </a:lnTo>
                <a:lnTo>
                  <a:pt x="5114014" y="3062016"/>
                </a:lnTo>
                <a:lnTo>
                  <a:pt x="0" y="3062016"/>
                </a:lnTo>
                <a:lnTo>
                  <a:pt x="0" y="0"/>
                </a:lnTo>
                <a:close/>
              </a:path>
            </a:pathLst>
          </a:custGeom>
          <a:blipFill>
            <a:blip r:embed="rId9"/>
            <a:stretch>
              <a:fillRect l="0" t="0" r="0" b="0"/>
            </a:stretch>
          </a:blipFill>
        </p:spPr>
      </p:sp>
      <p:sp>
        <p:nvSpPr>
          <p:cNvPr name="TextBox 15" id="15"/>
          <p:cNvSpPr txBox="true"/>
          <p:nvPr/>
        </p:nvSpPr>
        <p:spPr>
          <a:xfrm rot="0">
            <a:off x="13680930" y="1137492"/>
            <a:ext cx="3965787" cy="1987510"/>
          </a:xfrm>
          <a:prstGeom prst="rect">
            <a:avLst/>
          </a:prstGeom>
        </p:spPr>
        <p:txBody>
          <a:bodyPr anchor="t" rtlCol="false" tIns="0" lIns="0" bIns="0" rIns="0">
            <a:spAutoFit/>
          </a:bodyPr>
          <a:lstStyle/>
          <a:p>
            <a:pPr algn="ctr">
              <a:lnSpc>
                <a:spcPts val="2879"/>
              </a:lnSpc>
            </a:pPr>
            <a:r>
              <a:rPr lang="en-US" sz="2400" b="true">
                <a:solidFill>
                  <a:srgbClr val="000000"/>
                </a:solidFill>
                <a:latin typeface="Arial MT Pro Bold"/>
                <a:ea typeface="Arial MT Pro Bold"/>
                <a:cs typeface="Arial MT Pro Bold"/>
                <a:sym typeface="Arial MT Pro Bold"/>
              </a:rPr>
              <a:t>Nederland op een </a:t>
            </a:r>
          </a:p>
          <a:p>
            <a:pPr algn="ctr">
              <a:lnSpc>
                <a:spcPts val="2879"/>
              </a:lnSpc>
            </a:pPr>
            <a:r>
              <a:rPr lang="en-US" sz="2400" b="true">
                <a:solidFill>
                  <a:srgbClr val="000000"/>
                </a:solidFill>
                <a:latin typeface="Arial MT Pro Bold"/>
                <a:ea typeface="Arial MT Pro Bold"/>
                <a:cs typeface="Arial MT Pro Bold"/>
                <a:sym typeface="Arial MT Pro Bold"/>
              </a:rPr>
              <a:t>leuke, snelle, sociale </a:t>
            </a:r>
          </a:p>
          <a:p>
            <a:pPr algn="ctr">
              <a:lnSpc>
                <a:spcPts val="2879"/>
              </a:lnSpc>
            </a:pPr>
            <a:r>
              <a:rPr lang="en-US" sz="2400" b="true">
                <a:solidFill>
                  <a:srgbClr val="000000"/>
                </a:solidFill>
                <a:latin typeface="Arial MT Pro Bold"/>
                <a:ea typeface="Arial MT Pro Bold"/>
                <a:cs typeface="Arial MT Pro Bold"/>
                <a:sym typeface="Arial MT Pro Bold"/>
              </a:rPr>
              <a:t>en goedkope manier vergroenen!</a:t>
            </a:r>
          </a:p>
          <a:p>
            <a:pPr algn="l">
              <a:lnSpc>
                <a:spcPts val="2879"/>
              </a:lnSpc>
            </a:pPr>
          </a:p>
        </p:txBody>
      </p:sp>
      <p:sp>
        <p:nvSpPr>
          <p:cNvPr name="Freeform 16" id="16"/>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0" y="0"/>
            <a:ext cx="18288000" cy="5868516"/>
            <a:chOff x="0" y="0"/>
            <a:chExt cx="24384000" cy="7824688"/>
          </a:xfrm>
        </p:grpSpPr>
        <p:pic>
          <p:nvPicPr>
            <p:cNvPr name="Picture 4" id="4"/>
            <p:cNvPicPr>
              <a:picLocks noChangeAspect="true"/>
            </p:cNvPicPr>
            <p:nvPr/>
          </p:nvPicPr>
          <p:blipFill>
            <a:blip r:embed="rId5"/>
            <a:srcRect l="0" t="34465" r="0" b="8537"/>
            <a:stretch>
              <a:fillRect/>
            </a:stretch>
          </p:blipFill>
          <p:spPr>
            <a:xfrm flipH="false" flipV="false">
              <a:off x="0" y="0"/>
              <a:ext cx="24384000" cy="7824688"/>
            </a:xfrm>
            <a:prstGeom prst="rect">
              <a:avLst/>
            </a:prstGeom>
          </p:spPr>
        </p:pic>
      </p:grpSp>
      <p:sp>
        <p:nvSpPr>
          <p:cNvPr name="Freeform 5" id="5"/>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6">
              <a:extLst>
                <a:ext uri="{96DAC541-7B7A-43D3-8B79-37D633B846F1}">
                  <asvg:svgBlip xmlns:asvg="http://schemas.microsoft.com/office/drawing/2016/SVG/main" r:embed="rId7"/>
                </a:ext>
              </a:extLst>
            </a:blip>
            <a:stretch>
              <a:fillRect l="0" t="-841" r="0" b="-841"/>
            </a:stretch>
          </a:blipFill>
        </p:spPr>
      </p:sp>
      <p:sp>
        <p:nvSpPr>
          <p:cNvPr name="Freeform 6" id="6"/>
          <p:cNvSpPr/>
          <p:nvPr/>
        </p:nvSpPr>
        <p:spPr>
          <a:xfrm flipH="false" flipV="false" rot="0">
            <a:off x="6897469" y="4372475"/>
            <a:ext cx="11390531" cy="4833910"/>
          </a:xfrm>
          <a:custGeom>
            <a:avLst/>
            <a:gdLst/>
            <a:ahLst/>
            <a:cxnLst/>
            <a:rect r="r" b="b" t="t" l="l"/>
            <a:pathLst>
              <a:path h="4833910" w="11390531">
                <a:moveTo>
                  <a:pt x="0" y="0"/>
                </a:moveTo>
                <a:lnTo>
                  <a:pt x="11390531" y="0"/>
                </a:lnTo>
                <a:lnTo>
                  <a:pt x="11390531" y="4833910"/>
                </a:lnTo>
                <a:lnTo>
                  <a:pt x="0" y="4833910"/>
                </a:lnTo>
                <a:lnTo>
                  <a:pt x="0" y="0"/>
                </a:lnTo>
                <a:close/>
              </a:path>
            </a:pathLst>
          </a:custGeom>
          <a:blipFill>
            <a:blip r:embed="rId8">
              <a:extLst>
                <a:ext uri="{96DAC541-7B7A-43D3-8B79-37D633B846F1}">
                  <asvg:svgBlip xmlns:asvg="http://schemas.microsoft.com/office/drawing/2016/SVG/main" r:embed="rId9"/>
                </a:ext>
              </a:extLst>
            </a:blip>
            <a:stretch>
              <a:fillRect l="0" t="-102923" r="-1168" b="0"/>
            </a:stretch>
          </a:blipFill>
        </p:spPr>
      </p:sp>
      <p:sp>
        <p:nvSpPr>
          <p:cNvPr name="TextBox 7" id="7"/>
          <p:cNvSpPr txBox="true"/>
          <p:nvPr/>
        </p:nvSpPr>
        <p:spPr>
          <a:xfrm rot="60000">
            <a:off x="7532096" y="4454512"/>
            <a:ext cx="6449731" cy="613393"/>
          </a:xfrm>
          <a:prstGeom prst="rect">
            <a:avLst/>
          </a:prstGeom>
        </p:spPr>
        <p:txBody>
          <a:bodyPr anchor="t" rtlCol="false" tIns="0" lIns="0" bIns="0" rIns="0">
            <a:spAutoFit/>
          </a:bodyPr>
          <a:lstStyle/>
          <a:p>
            <a:pPr algn="l">
              <a:lnSpc>
                <a:spcPts val="5089"/>
              </a:lnSpc>
            </a:pPr>
            <a:r>
              <a:rPr lang="en-US" b="true" sz="3635">
                <a:solidFill>
                  <a:srgbClr val="231F20"/>
                </a:solidFill>
                <a:latin typeface="TT Chocolates Bold"/>
                <a:ea typeface="TT Chocolates Bold"/>
                <a:cs typeface="TT Chocolates Bold"/>
                <a:sym typeface="TT Chocolates Bold"/>
              </a:rPr>
              <a:t>De campagne heeft drie doelen</a:t>
            </a:r>
          </a:p>
        </p:txBody>
      </p:sp>
      <p:sp>
        <p:nvSpPr>
          <p:cNvPr name="TextBox 8" id="8"/>
          <p:cNvSpPr txBox="true"/>
          <p:nvPr/>
        </p:nvSpPr>
        <p:spPr>
          <a:xfrm rot="60000">
            <a:off x="7625511" y="7395856"/>
            <a:ext cx="2485033" cy="739713"/>
          </a:xfrm>
          <a:prstGeom prst="rect">
            <a:avLst/>
          </a:prstGeom>
        </p:spPr>
        <p:txBody>
          <a:bodyPr anchor="t" rtlCol="false" tIns="0" lIns="0" bIns="0" rIns="0">
            <a:spAutoFit/>
          </a:bodyPr>
          <a:lstStyle/>
          <a:p>
            <a:pPr algn="ctr">
              <a:lnSpc>
                <a:spcPts val="2907"/>
              </a:lnSpc>
            </a:pPr>
            <a:r>
              <a:rPr lang="en-US" b="true" sz="2181" spc="6">
                <a:solidFill>
                  <a:srgbClr val="FFFFFF"/>
                </a:solidFill>
                <a:latin typeface="TT Chocolates Bold"/>
                <a:ea typeface="TT Chocolates Bold"/>
                <a:cs typeface="TT Chocolates Bold"/>
                <a:sym typeface="TT Chocolates Bold"/>
              </a:rPr>
              <a:t>Klimaatverandering tegenhouden </a:t>
            </a:r>
          </a:p>
        </p:txBody>
      </p:sp>
      <p:sp>
        <p:nvSpPr>
          <p:cNvPr name="TextBox 9" id="9"/>
          <p:cNvSpPr txBox="true"/>
          <p:nvPr/>
        </p:nvSpPr>
        <p:spPr>
          <a:xfrm rot="60000">
            <a:off x="11633551" y="7459228"/>
            <a:ext cx="1713409" cy="370488"/>
          </a:xfrm>
          <a:prstGeom prst="rect">
            <a:avLst/>
          </a:prstGeom>
        </p:spPr>
        <p:txBody>
          <a:bodyPr anchor="t" rtlCol="false" tIns="0" lIns="0" bIns="0" rIns="0">
            <a:spAutoFit/>
          </a:bodyPr>
          <a:lstStyle/>
          <a:p>
            <a:pPr algn="l">
              <a:lnSpc>
                <a:spcPts val="2907"/>
              </a:lnSpc>
            </a:pPr>
            <a:r>
              <a:rPr lang="en-US" b="true" sz="2181" spc="2">
                <a:solidFill>
                  <a:srgbClr val="FFFFFF"/>
                </a:solidFill>
                <a:latin typeface="TT Chocolates Bold"/>
                <a:ea typeface="TT Chocolates Bold"/>
                <a:cs typeface="TT Chocolates Bold"/>
                <a:sym typeface="TT Chocolates Bold"/>
              </a:rPr>
              <a:t>Biodiversiteit </a:t>
            </a:r>
          </a:p>
        </p:txBody>
      </p:sp>
      <p:sp>
        <p:nvSpPr>
          <p:cNvPr name="TextBox 10" id="10"/>
          <p:cNvSpPr txBox="true"/>
          <p:nvPr/>
        </p:nvSpPr>
        <p:spPr>
          <a:xfrm rot="60000">
            <a:off x="11884768" y="7828453"/>
            <a:ext cx="1138979" cy="370488"/>
          </a:xfrm>
          <a:prstGeom prst="rect">
            <a:avLst/>
          </a:prstGeom>
        </p:spPr>
        <p:txBody>
          <a:bodyPr anchor="t" rtlCol="false" tIns="0" lIns="0" bIns="0" rIns="0">
            <a:spAutoFit/>
          </a:bodyPr>
          <a:lstStyle/>
          <a:p>
            <a:pPr algn="l">
              <a:lnSpc>
                <a:spcPts val="2907"/>
              </a:lnSpc>
            </a:pPr>
            <a:r>
              <a:rPr lang="en-US" b="true" sz="2181">
                <a:solidFill>
                  <a:srgbClr val="FFFFFF"/>
                </a:solidFill>
                <a:latin typeface="TT Chocolates Bold"/>
                <a:ea typeface="TT Chocolates Bold"/>
                <a:cs typeface="TT Chocolates Bold"/>
                <a:sym typeface="TT Chocolates Bold"/>
              </a:rPr>
              <a:t>verhogen</a:t>
            </a:r>
          </a:p>
        </p:txBody>
      </p:sp>
      <p:sp>
        <p:nvSpPr>
          <p:cNvPr name="TextBox 11" id="11"/>
          <p:cNvSpPr txBox="true"/>
          <p:nvPr/>
        </p:nvSpPr>
        <p:spPr>
          <a:xfrm rot="60000">
            <a:off x="14615163" y="7521456"/>
            <a:ext cx="2899812" cy="739713"/>
          </a:xfrm>
          <a:prstGeom prst="rect">
            <a:avLst/>
          </a:prstGeom>
        </p:spPr>
        <p:txBody>
          <a:bodyPr anchor="t" rtlCol="false" tIns="0" lIns="0" bIns="0" rIns="0">
            <a:spAutoFit/>
          </a:bodyPr>
          <a:lstStyle/>
          <a:p>
            <a:pPr algn="just">
              <a:lnSpc>
                <a:spcPts val="2907"/>
              </a:lnSpc>
            </a:pPr>
            <a:r>
              <a:rPr lang="en-US" b="true" sz="2181" spc="10">
                <a:solidFill>
                  <a:srgbClr val="FFFFFF"/>
                </a:solidFill>
                <a:latin typeface="TT Chocolates Bold"/>
                <a:ea typeface="TT Chocolates Bold"/>
                <a:cs typeface="TT Chocolates Bold"/>
                <a:sym typeface="TT Chocolates Bold"/>
              </a:rPr>
              <a:t>Handelingsperspectief geven aan mensen met </a:t>
            </a:r>
          </a:p>
        </p:txBody>
      </p:sp>
      <p:sp>
        <p:nvSpPr>
          <p:cNvPr name="TextBox 12" id="12"/>
          <p:cNvSpPr txBox="true"/>
          <p:nvPr/>
        </p:nvSpPr>
        <p:spPr>
          <a:xfrm rot="60000">
            <a:off x="15140891" y="8259905"/>
            <a:ext cx="1764477" cy="370488"/>
          </a:xfrm>
          <a:prstGeom prst="rect">
            <a:avLst/>
          </a:prstGeom>
        </p:spPr>
        <p:txBody>
          <a:bodyPr anchor="t" rtlCol="false" tIns="0" lIns="0" bIns="0" rIns="0">
            <a:spAutoFit/>
          </a:bodyPr>
          <a:lstStyle/>
          <a:p>
            <a:pPr algn="l">
              <a:lnSpc>
                <a:spcPts val="2907"/>
              </a:lnSpc>
            </a:pPr>
            <a:r>
              <a:rPr lang="en-US" b="true" sz="2181" spc="6">
                <a:solidFill>
                  <a:srgbClr val="FFFFFF"/>
                </a:solidFill>
                <a:latin typeface="TT Chocolates Bold"/>
                <a:ea typeface="TT Chocolates Bold"/>
                <a:cs typeface="TT Chocolates Bold"/>
                <a:sym typeface="TT Chocolates Bold"/>
              </a:rPr>
              <a:t>klimaatzorgen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grpSp>
        <p:nvGrpSpPr>
          <p:cNvPr name="Group 3" id="3"/>
          <p:cNvGrpSpPr/>
          <p:nvPr/>
        </p:nvGrpSpPr>
        <p:grpSpPr>
          <a:xfrm rot="0">
            <a:off x="1253067" y="291600"/>
            <a:ext cx="15320433" cy="2073234"/>
            <a:chOff x="0" y="0"/>
            <a:chExt cx="20427244" cy="2764312"/>
          </a:xfrm>
        </p:grpSpPr>
        <p:sp>
          <p:nvSpPr>
            <p:cNvPr name="Freeform 4" id="4"/>
            <p:cNvSpPr/>
            <p:nvPr/>
          </p:nvSpPr>
          <p:spPr>
            <a:xfrm flipH="false" flipV="false" rot="0">
              <a:off x="0" y="0"/>
              <a:ext cx="20427245" cy="2764312"/>
            </a:xfrm>
            <a:custGeom>
              <a:avLst/>
              <a:gdLst/>
              <a:ahLst/>
              <a:cxnLst/>
              <a:rect r="r" b="b" t="t" l="l"/>
              <a:pathLst>
                <a:path h="2764312" w="20427245">
                  <a:moveTo>
                    <a:pt x="0" y="0"/>
                  </a:moveTo>
                  <a:lnTo>
                    <a:pt x="20427245" y="0"/>
                  </a:lnTo>
                  <a:lnTo>
                    <a:pt x="20427245" y="2764312"/>
                  </a:lnTo>
                  <a:lnTo>
                    <a:pt x="0" y="2764312"/>
                  </a:lnTo>
                  <a:close/>
                </a:path>
              </a:pathLst>
            </a:custGeom>
          </p:spPr>
        </p:sp>
        <p:sp>
          <p:nvSpPr>
            <p:cNvPr name="TextBox 5" id="5"/>
            <p:cNvSpPr txBox="true"/>
            <p:nvPr/>
          </p:nvSpPr>
          <p:spPr>
            <a:xfrm>
              <a:off x="0" y="-57150"/>
              <a:ext cx="20427244" cy="2821462"/>
            </a:xfrm>
            <a:prstGeom prst="rect">
              <a:avLst/>
            </a:prstGeom>
          </p:spPr>
          <p:txBody>
            <a:bodyPr anchor="ctr" rtlCol="false" tIns="0" lIns="0" bIns="0" rIns="0"/>
            <a:lstStyle/>
            <a:p>
              <a:pPr algn="l">
                <a:lnSpc>
                  <a:spcPts val="7128"/>
                </a:lnSpc>
              </a:pPr>
              <a:r>
                <a:rPr lang="en-US" sz="6600">
                  <a:solidFill>
                    <a:srgbClr val="14B2A8"/>
                  </a:solidFill>
                  <a:latin typeface="Impact"/>
                  <a:ea typeface="Impact"/>
                  <a:cs typeface="Impact"/>
                  <a:sym typeface="Impact"/>
                </a:rPr>
                <a:t>WAAROM? DE URGENTIE IS HOOG</a:t>
              </a:r>
            </a:p>
          </p:txBody>
        </p:sp>
      </p:grpSp>
      <p:sp>
        <p:nvSpPr>
          <p:cNvPr name="TextBox 6" id="6"/>
          <p:cNvSpPr txBox="true"/>
          <p:nvPr/>
        </p:nvSpPr>
        <p:spPr>
          <a:xfrm rot="0">
            <a:off x="634703" y="9075001"/>
            <a:ext cx="5859924" cy="464016"/>
          </a:xfrm>
          <a:prstGeom prst="rect">
            <a:avLst/>
          </a:prstGeom>
        </p:spPr>
        <p:txBody>
          <a:bodyPr anchor="t" rtlCol="false" tIns="0" lIns="0" bIns="0" rIns="0">
            <a:spAutoFit/>
          </a:bodyPr>
          <a:lstStyle/>
          <a:p>
            <a:pPr algn="l">
              <a:lnSpc>
                <a:spcPts val="2879"/>
              </a:lnSpc>
            </a:pPr>
            <a:r>
              <a:rPr lang="en-US" sz="2400">
                <a:solidFill>
                  <a:srgbClr val="000000"/>
                </a:solidFill>
                <a:latin typeface="Arial MT Pro"/>
                <a:ea typeface="Arial MT Pro"/>
                <a:cs typeface="Arial MT Pro"/>
                <a:sym typeface="Arial MT Pro"/>
              </a:rPr>
              <a:t>Klimaat</a:t>
            </a:r>
          </a:p>
        </p:txBody>
      </p:sp>
      <p:sp>
        <p:nvSpPr>
          <p:cNvPr name="TextBox 7" id="7"/>
          <p:cNvSpPr txBox="true"/>
          <p:nvPr/>
        </p:nvSpPr>
        <p:spPr>
          <a:xfrm rot="0">
            <a:off x="9629431" y="8901819"/>
            <a:ext cx="5859924" cy="464016"/>
          </a:xfrm>
          <a:prstGeom prst="rect">
            <a:avLst/>
          </a:prstGeom>
        </p:spPr>
        <p:txBody>
          <a:bodyPr anchor="t" rtlCol="false" tIns="0" lIns="0" bIns="0" rIns="0">
            <a:spAutoFit/>
          </a:bodyPr>
          <a:lstStyle/>
          <a:p>
            <a:pPr algn="l">
              <a:lnSpc>
                <a:spcPts val="2879"/>
              </a:lnSpc>
            </a:pPr>
            <a:r>
              <a:rPr lang="en-US" sz="2400">
                <a:solidFill>
                  <a:srgbClr val="000000"/>
                </a:solidFill>
                <a:latin typeface="Arial MT Pro"/>
                <a:ea typeface="Arial MT Pro"/>
                <a:cs typeface="Arial MT Pro"/>
                <a:sym typeface="Arial MT Pro"/>
              </a:rPr>
              <a:t>Biodiversiteit</a:t>
            </a:r>
          </a:p>
        </p:txBody>
      </p:sp>
      <p:sp>
        <p:nvSpPr>
          <p:cNvPr name="Freeform 8" id="8"/>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243037" y="2690400"/>
            <a:ext cx="8651196" cy="6050740"/>
          </a:xfrm>
          <a:custGeom>
            <a:avLst/>
            <a:gdLst/>
            <a:ahLst/>
            <a:cxnLst/>
            <a:rect r="r" b="b" t="t" l="l"/>
            <a:pathLst>
              <a:path h="6050740" w="8651196">
                <a:moveTo>
                  <a:pt x="0" y="0"/>
                </a:moveTo>
                <a:lnTo>
                  <a:pt x="8651197" y="0"/>
                </a:lnTo>
                <a:lnTo>
                  <a:pt x="8651197" y="6050740"/>
                </a:lnTo>
                <a:lnTo>
                  <a:pt x="0" y="6050740"/>
                </a:lnTo>
                <a:lnTo>
                  <a:pt x="0" y="0"/>
                </a:lnTo>
                <a:close/>
              </a:path>
            </a:pathLst>
          </a:custGeom>
          <a:blipFill>
            <a:blip r:embed="rId7"/>
            <a:stretch>
              <a:fillRect l="-3458" t="0" r="-1453" b="0"/>
            </a:stretch>
          </a:blipFill>
        </p:spPr>
      </p:sp>
      <p:sp>
        <p:nvSpPr>
          <p:cNvPr name="Freeform 10" id="10"/>
          <p:cNvSpPr/>
          <p:nvPr/>
        </p:nvSpPr>
        <p:spPr>
          <a:xfrm flipH="false" flipV="false" rot="0">
            <a:off x="8991575" y="2029619"/>
            <a:ext cx="9258325" cy="6912033"/>
          </a:xfrm>
          <a:custGeom>
            <a:avLst/>
            <a:gdLst/>
            <a:ahLst/>
            <a:cxnLst/>
            <a:rect r="r" b="b" t="t" l="l"/>
            <a:pathLst>
              <a:path h="6912033" w="9258325">
                <a:moveTo>
                  <a:pt x="0" y="0"/>
                </a:moveTo>
                <a:lnTo>
                  <a:pt x="9258325" y="0"/>
                </a:lnTo>
                <a:lnTo>
                  <a:pt x="9258325" y="6912033"/>
                </a:lnTo>
                <a:lnTo>
                  <a:pt x="0" y="6912033"/>
                </a:lnTo>
                <a:lnTo>
                  <a:pt x="0" y="0"/>
                </a:lnTo>
                <a:close/>
              </a:path>
            </a:pathLst>
          </a:custGeom>
          <a:blipFill>
            <a:blip r:embed="rId8"/>
            <a:stretch>
              <a:fillRect l="-2576" t="-7843" r="-10273" b="-2196"/>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grpSp>
        <p:nvGrpSpPr>
          <p:cNvPr name="Group 3" id="3"/>
          <p:cNvGrpSpPr/>
          <p:nvPr/>
        </p:nvGrpSpPr>
        <p:grpSpPr>
          <a:xfrm rot="0">
            <a:off x="1080000" y="269189"/>
            <a:ext cx="5093624" cy="2073234"/>
            <a:chOff x="0" y="0"/>
            <a:chExt cx="6791498" cy="2764312"/>
          </a:xfrm>
        </p:grpSpPr>
        <p:sp>
          <p:nvSpPr>
            <p:cNvPr name="Freeform 4" id="4"/>
            <p:cNvSpPr/>
            <p:nvPr/>
          </p:nvSpPr>
          <p:spPr>
            <a:xfrm flipH="false" flipV="false" rot="0">
              <a:off x="0" y="0"/>
              <a:ext cx="6791498" cy="2764312"/>
            </a:xfrm>
            <a:custGeom>
              <a:avLst/>
              <a:gdLst/>
              <a:ahLst/>
              <a:cxnLst/>
              <a:rect r="r" b="b" t="t" l="l"/>
              <a:pathLst>
                <a:path h="2764312" w="6791498">
                  <a:moveTo>
                    <a:pt x="0" y="0"/>
                  </a:moveTo>
                  <a:lnTo>
                    <a:pt x="6791498" y="0"/>
                  </a:lnTo>
                  <a:lnTo>
                    <a:pt x="6791498" y="2764312"/>
                  </a:lnTo>
                  <a:lnTo>
                    <a:pt x="0" y="2764312"/>
                  </a:lnTo>
                  <a:close/>
                </a:path>
              </a:pathLst>
            </a:custGeom>
          </p:spPr>
        </p:sp>
        <p:sp>
          <p:nvSpPr>
            <p:cNvPr name="TextBox 5" id="5"/>
            <p:cNvSpPr txBox="true"/>
            <p:nvPr/>
          </p:nvSpPr>
          <p:spPr>
            <a:xfrm>
              <a:off x="0" y="-57150"/>
              <a:ext cx="6791498" cy="2821462"/>
            </a:xfrm>
            <a:prstGeom prst="rect">
              <a:avLst/>
            </a:prstGeom>
          </p:spPr>
          <p:txBody>
            <a:bodyPr anchor="ctr" rtlCol="false" tIns="0" lIns="0" bIns="0" rIns="0"/>
            <a:lstStyle/>
            <a:p>
              <a:pPr algn="l">
                <a:lnSpc>
                  <a:spcPts val="7128"/>
                </a:lnSpc>
              </a:pPr>
              <a:r>
                <a:rPr lang="en-US" sz="6600">
                  <a:solidFill>
                    <a:srgbClr val="F49D2E"/>
                  </a:solidFill>
                  <a:latin typeface="Impact"/>
                  <a:ea typeface="Impact"/>
                  <a:cs typeface="Impact"/>
                  <a:sym typeface="Impact"/>
                </a:rPr>
                <a:t>DE METHODE</a:t>
              </a:r>
            </a:p>
          </p:txBody>
        </p:sp>
      </p:grpSp>
      <p:sp>
        <p:nvSpPr>
          <p:cNvPr name="TextBox 6" id="6"/>
          <p:cNvSpPr txBox="true"/>
          <p:nvPr/>
        </p:nvSpPr>
        <p:spPr>
          <a:xfrm rot="0">
            <a:off x="957684" y="1975935"/>
            <a:ext cx="16301616" cy="7896225"/>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Elke boom maakt jaarlijks honderden zaailingen. </a:t>
            </a:r>
          </a:p>
          <a:p>
            <a:pPr algn="l" marL="542925" indent="-271462" lvl="1">
              <a:lnSpc>
                <a:spcPts val="4200"/>
              </a:lnSpc>
            </a:pPr>
            <a:r>
              <a:rPr lang="en-US" sz="3000">
                <a:solidFill>
                  <a:srgbClr val="000000"/>
                </a:solidFill>
                <a:latin typeface="Arial MT Pro"/>
                <a:ea typeface="Arial MT Pro"/>
                <a:cs typeface="Arial MT Pro"/>
                <a:sym typeface="Arial MT Pro"/>
              </a:rPr>
              <a:t>De meeste hiervan overleven het niet omdat:</a:t>
            </a:r>
          </a:p>
          <a:p>
            <a:pPr algn="l" marL="1120140" indent="-373380" lvl="2">
              <a:lnSpc>
                <a:spcPts val="3359"/>
              </a:lnSpc>
              <a:buAutoNum type="arabicPeriod" startAt="1"/>
            </a:pPr>
            <a:r>
              <a:rPr lang="en-US" sz="2400">
                <a:solidFill>
                  <a:srgbClr val="000000"/>
                </a:solidFill>
                <a:latin typeface="Arial MT Pro"/>
                <a:ea typeface="Arial MT Pro"/>
                <a:cs typeface="Arial MT Pro"/>
                <a:sym typeface="Arial MT Pro"/>
              </a:rPr>
              <a:t>ze groeien op plekken waar ze niet groot mogen worden (bv. naast een fietspad, bouwlocatie)</a:t>
            </a:r>
          </a:p>
          <a:p>
            <a:pPr algn="l" marL="1120140" indent="-373380" lvl="2">
              <a:lnSpc>
                <a:spcPts val="3359"/>
              </a:lnSpc>
              <a:buAutoNum type="arabicPeriod" startAt="1"/>
            </a:pPr>
            <a:r>
              <a:rPr lang="en-US" sz="2400">
                <a:solidFill>
                  <a:srgbClr val="000000"/>
                </a:solidFill>
                <a:latin typeface="Arial MT Pro"/>
                <a:ea typeface="Arial MT Pro"/>
                <a:cs typeface="Arial MT Pro"/>
                <a:sym typeface="Arial MT Pro"/>
              </a:rPr>
              <a:t>ze groeien op plekken waar ze niet groot kunnen worden (bv. te weinig licht, groeiplek past niet bij boomsoort)</a:t>
            </a:r>
          </a:p>
          <a:p>
            <a:pPr algn="l" marL="1120140" indent="-373380" lvl="2">
              <a:lnSpc>
                <a:spcPts val="3359"/>
              </a:lnSpc>
              <a:buAutoNum type="arabicPeriod" startAt="1"/>
            </a:pPr>
            <a:r>
              <a:rPr lang="en-US" sz="2400">
                <a:solidFill>
                  <a:srgbClr val="000000"/>
                </a:solidFill>
                <a:latin typeface="Arial MT Pro"/>
                <a:ea typeface="Arial MT Pro"/>
                <a:cs typeface="Arial MT Pro"/>
                <a:sym typeface="Arial MT Pro"/>
              </a:rPr>
              <a:t>ze worden verwijderd om open plekken te creëren (voor bv weidevogels)</a:t>
            </a:r>
          </a:p>
          <a:p>
            <a:pPr algn="l" marL="1120140" indent="-373380" lvl="2">
              <a:lnSpc>
                <a:spcPts val="3359"/>
              </a:lnSpc>
              <a:buAutoNum type="arabicPeriod" startAt="1"/>
            </a:pPr>
            <a:r>
              <a:rPr lang="en-US" sz="2400">
                <a:solidFill>
                  <a:srgbClr val="000000"/>
                </a:solidFill>
                <a:latin typeface="Arial MT Pro"/>
                <a:ea typeface="Arial MT Pro"/>
                <a:cs typeface="Arial MT Pro"/>
                <a:sym typeface="Arial MT Pro"/>
              </a:rPr>
              <a:t>er teveel van een bepaalde soort is in een gebied</a:t>
            </a:r>
          </a:p>
          <a:p>
            <a:pPr algn="l" marL="1120140" indent="-373380" lvl="2">
              <a:lnSpc>
                <a:spcPts val="3359"/>
              </a:lnSpc>
              <a:buAutoNum type="arabicPeriod" startAt="1"/>
            </a:pPr>
            <a:r>
              <a:rPr lang="en-US" sz="2400">
                <a:solidFill>
                  <a:srgbClr val="000000"/>
                </a:solidFill>
                <a:latin typeface="Arial MT Pro"/>
                <a:ea typeface="Arial MT Pro"/>
                <a:cs typeface="Arial MT Pro"/>
                <a:sym typeface="Arial MT Pro"/>
              </a:rPr>
              <a:t>er ruimte wordt gemaakt voor bodemplanten</a:t>
            </a:r>
          </a:p>
          <a:p>
            <a:pPr algn="l" marL="1120140" indent="-373380" lvl="2">
              <a:lnSpc>
                <a:spcPts val="3359"/>
              </a:lnSpc>
              <a:buAutoNum type="arabicPeriod" startAt="1"/>
            </a:pPr>
            <a:r>
              <a:rPr lang="en-US" sz="2400">
                <a:solidFill>
                  <a:srgbClr val="000000"/>
                </a:solidFill>
                <a:latin typeface="Arial MT Pro"/>
                <a:ea typeface="Arial MT Pro"/>
                <a:cs typeface="Arial MT Pro"/>
                <a:sym typeface="Arial MT Pro"/>
              </a:rPr>
              <a:t>dieren zaailingen eten en/of vertrappen</a:t>
            </a:r>
          </a:p>
          <a:p>
            <a:pPr algn="l" marL="1400175" indent="-466725" lvl="2">
              <a:lnSpc>
                <a:spcPts val="4200"/>
              </a:lnSpc>
            </a:pP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Normaal gesproken worden deze zaailingen vaak weggemaaid of gerooid en verbrand of in de versnipperaar gedaan. Meer Bomen Nu verplant deze kansarme zaailingen naar kansrijke plekken (bij boeren, voedselbossen, landgoederen of achtertuinen) zodat de zaailing kan uitgroeien tot een volwassen exemplaar</a:t>
            </a:r>
          </a:p>
          <a:p>
            <a:pPr algn="l" marL="542925" indent="-271462" lvl="1">
              <a:lnSpc>
                <a:spcPts val="4200"/>
              </a:lnSpc>
            </a:pPr>
          </a:p>
          <a:p>
            <a:pPr algn="l" marL="542925" indent="-271462" lvl="1">
              <a:lnSpc>
                <a:spcPts val="4200"/>
              </a:lnSpc>
              <a:buFont typeface="Arial"/>
              <a:buChar char="•"/>
            </a:pPr>
            <a:r>
              <a:rPr lang="en-US" sz="3000">
                <a:solidFill>
                  <a:srgbClr val="000000"/>
                </a:solidFill>
                <a:latin typeface="Arial MT Pro"/>
                <a:ea typeface="Arial MT Pro"/>
                <a:cs typeface="Arial MT Pro"/>
                <a:sym typeface="Arial MT Pro"/>
              </a:rPr>
              <a:t>Van november t/m maart scheppen wij met heel veel vrijwilligers de </a:t>
            </a:r>
          </a:p>
          <a:p>
            <a:pPr algn="l" marL="542925" indent="-271462" lvl="1">
              <a:lnSpc>
                <a:spcPts val="4200"/>
              </a:lnSpc>
            </a:pPr>
            <a:r>
              <a:rPr lang="en-US" sz="3000">
                <a:solidFill>
                  <a:srgbClr val="000000"/>
                </a:solidFill>
                <a:latin typeface="Arial MT Pro"/>
                <a:ea typeface="Arial MT Pro"/>
                <a:cs typeface="Arial MT Pro"/>
                <a:sym typeface="Arial MT Pro"/>
              </a:rPr>
              <a:t>zaailingen uit om deze te verplanten of gratis uit te delen</a:t>
            </a:r>
          </a:p>
        </p:txBody>
      </p:sp>
      <p:sp>
        <p:nvSpPr>
          <p:cNvPr name="Freeform 7" id="7"/>
          <p:cNvSpPr/>
          <p:nvPr/>
        </p:nvSpPr>
        <p:spPr>
          <a:xfrm flipH="false" flipV="false" rot="0">
            <a:off x="13572229" y="362110"/>
            <a:ext cx="4545363" cy="2721536"/>
          </a:xfrm>
          <a:custGeom>
            <a:avLst/>
            <a:gdLst/>
            <a:ahLst/>
            <a:cxnLst/>
            <a:rect r="r" b="b" t="t" l="l"/>
            <a:pathLst>
              <a:path h="2721536" w="4545363">
                <a:moveTo>
                  <a:pt x="0" y="0"/>
                </a:moveTo>
                <a:lnTo>
                  <a:pt x="4545363" y="0"/>
                </a:lnTo>
                <a:lnTo>
                  <a:pt x="4545363" y="2721537"/>
                </a:lnTo>
                <a:lnTo>
                  <a:pt x="0" y="2721537"/>
                </a:lnTo>
                <a:lnTo>
                  <a:pt x="0" y="0"/>
                </a:lnTo>
                <a:close/>
              </a:path>
            </a:pathLst>
          </a:custGeom>
          <a:blipFill>
            <a:blip r:embed="rId4"/>
            <a:stretch>
              <a:fillRect l="0" t="0" r="0" b="0"/>
            </a:stretch>
          </a:blipFill>
        </p:spPr>
      </p:sp>
      <p:sp>
        <p:nvSpPr>
          <p:cNvPr name="TextBox 8" id="8"/>
          <p:cNvSpPr txBox="true"/>
          <p:nvPr/>
        </p:nvSpPr>
        <p:spPr>
          <a:xfrm rot="0">
            <a:off x="14175091" y="1186639"/>
            <a:ext cx="3339639" cy="1202681"/>
          </a:xfrm>
          <a:prstGeom prst="rect">
            <a:avLst/>
          </a:prstGeom>
        </p:spPr>
        <p:txBody>
          <a:bodyPr anchor="t" rtlCol="false" tIns="0" lIns="0" bIns="0" rIns="0">
            <a:spAutoFit/>
          </a:bodyPr>
          <a:lstStyle/>
          <a:p>
            <a:pPr algn="ctr">
              <a:lnSpc>
                <a:spcPts val="2879"/>
              </a:lnSpc>
            </a:pPr>
            <a:r>
              <a:rPr lang="en-US" sz="2400" b="true">
                <a:solidFill>
                  <a:srgbClr val="000000"/>
                </a:solidFill>
                <a:latin typeface="Arial MT Pro Bold"/>
                <a:ea typeface="Arial MT Pro Bold"/>
                <a:cs typeface="Arial MT Pro Bold"/>
                <a:sym typeface="Arial MT Pro Bold"/>
              </a:rPr>
              <a:t>Onze droom: </a:t>
            </a:r>
          </a:p>
          <a:p>
            <a:pPr algn="ctr">
              <a:lnSpc>
                <a:spcPts val="2879"/>
              </a:lnSpc>
            </a:pPr>
            <a:r>
              <a:rPr lang="en-US" sz="2400" b="true">
                <a:solidFill>
                  <a:srgbClr val="000000"/>
                </a:solidFill>
                <a:latin typeface="Arial MT Pro Bold"/>
                <a:ea typeface="Arial MT Pro Bold"/>
                <a:cs typeface="Arial MT Pro Bold"/>
                <a:sym typeface="Arial MT Pro Bold"/>
              </a:rPr>
              <a:t>Circulair Groenbeheer is de norm</a:t>
            </a:r>
          </a:p>
        </p:txBody>
      </p:sp>
      <p:sp>
        <p:nvSpPr>
          <p:cNvPr name="Freeform 9" id="9"/>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64321" y="189568"/>
            <a:ext cx="18193988" cy="11030105"/>
          </a:xfrm>
          <a:custGeom>
            <a:avLst/>
            <a:gdLst/>
            <a:ahLst/>
            <a:cxnLst/>
            <a:rect r="r" b="b" t="t" l="l"/>
            <a:pathLst>
              <a:path h="11030105" w="18193988">
                <a:moveTo>
                  <a:pt x="0" y="0"/>
                </a:moveTo>
                <a:lnTo>
                  <a:pt x="18193987" y="0"/>
                </a:lnTo>
                <a:lnTo>
                  <a:pt x="18193987" y="11030105"/>
                </a:lnTo>
                <a:lnTo>
                  <a:pt x="0" y="11030105"/>
                </a:lnTo>
                <a:lnTo>
                  <a:pt x="0" y="0"/>
                </a:lnTo>
                <a:close/>
              </a:path>
            </a:pathLst>
          </a:custGeom>
          <a:blipFill>
            <a:blip r:embed="rId2"/>
            <a:stretch>
              <a:fillRect l="0" t="0" r="0" b="0"/>
            </a:stretch>
          </a:blipFill>
        </p:spPr>
      </p:sp>
      <p:sp>
        <p:nvSpPr>
          <p:cNvPr name="Freeform 3" id="3"/>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4" id="4" descr="Afbeelding met schermopname, groen, Rechthoek  Automatisch gegenereerde beschrijving"/>
          <p:cNvSpPr/>
          <p:nvPr/>
        </p:nvSpPr>
        <p:spPr>
          <a:xfrm flipH="false" flipV="false" rot="0">
            <a:off x="-4734804" y="-54864"/>
            <a:ext cx="10198250" cy="2297834"/>
          </a:xfrm>
          <a:custGeom>
            <a:avLst/>
            <a:gdLst/>
            <a:ahLst/>
            <a:cxnLst/>
            <a:rect r="r" b="b" t="t" l="l"/>
            <a:pathLst>
              <a:path h="2297834" w="10198250">
                <a:moveTo>
                  <a:pt x="0" y="0"/>
                </a:moveTo>
                <a:lnTo>
                  <a:pt x="10198249" y="0"/>
                </a:lnTo>
                <a:lnTo>
                  <a:pt x="10198249" y="2297834"/>
                </a:lnTo>
                <a:lnTo>
                  <a:pt x="0" y="2297834"/>
                </a:lnTo>
                <a:lnTo>
                  <a:pt x="0" y="0"/>
                </a:lnTo>
                <a:close/>
              </a:path>
            </a:pathLst>
          </a:custGeom>
          <a:blipFill>
            <a:blip r:embed="rId5"/>
            <a:stretch>
              <a:fillRect l="-6744" t="-79730" r="0" b="-7096"/>
            </a:stretch>
          </a:blipFill>
        </p:spPr>
      </p:sp>
      <p:sp>
        <p:nvSpPr>
          <p:cNvPr name="Freeform 5" id="5"/>
          <p:cNvSpPr/>
          <p:nvPr/>
        </p:nvSpPr>
        <p:spPr>
          <a:xfrm flipH="false" flipV="false" rot="0">
            <a:off x="1606092" y="1259548"/>
            <a:ext cx="15653208" cy="7767905"/>
          </a:xfrm>
          <a:custGeom>
            <a:avLst/>
            <a:gdLst/>
            <a:ahLst/>
            <a:cxnLst/>
            <a:rect r="r" b="b" t="t" l="l"/>
            <a:pathLst>
              <a:path h="7767905" w="15653208">
                <a:moveTo>
                  <a:pt x="0" y="0"/>
                </a:moveTo>
                <a:lnTo>
                  <a:pt x="15653208" y="0"/>
                </a:lnTo>
                <a:lnTo>
                  <a:pt x="15653208" y="7767904"/>
                </a:lnTo>
                <a:lnTo>
                  <a:pt x="0" y="7767904"/>
                </a:lnTo>
                <a:lnTo>
                  <a:pt x="0" y="0"/>
                </a:lnTo>
                <a:close/>
              </a:path>
            </a:pathLst>
          </a:custGeom>
          <a:blipFill>
            <a:blip r:embed="rId6"/>
            <a:stretch>
              <a:fillRect l="0" t="0" r="0" b="0"/>
            </a:stretch>
          </a:blipFill>
        </p:spPr>
      </p:sp>
      <p:sp>
        <p:nvSpPr>
          <p:cNvPr name="TextBox 6" id="6"/>
          <p:cNvSpPr txBox="true"/>
          <p:nvPr/>
        </p:nvSpPr>
        <p:spPr>
          <a:xfrm rot="0">
            <a:off x="769838" y="429342"/>
            <a:ext cx="4416013" cy="1196072"/>
          </a:xfrm>
          <a:prstGeom prst="rect">
            <a:avLst/>
          </a:prstGeom>
        </p:spPr>
        <p:txBody>
          <a:bodyPr anchor="t" rtlCol="false" tIns="0" lIns="0" bIns="0" rIns="0">
            <a:spAutoFit/>
          </a:bodyPr>
          <a:lstStyle/>
          <a:p>
            <a:pPr algn="l">
              <a:lnSpc>
                <a:spcPts val="7920"/>
              </a:lnSpc>
            </a:pPr>
            <a:r>
              <a:rPr lang="en-US" sz="6600">
                <a:solidFill>
                  <a:srgbClr val="FFFFFF"/>
                </a:solidFill>
                <a:latin typeface="Impact"/>
                <a:ea typeface="Impact"/>
                <a:cs typeface="Impact"/>
                <a:sym typeface="Impact"/>
              </a:rPr>
              <a:t>DE METHODE</a:t>
            </a:r>
          </a:p>
        </p:txBody>
      </p:sp>
      <p:sp>
        <p:nvSpPr>
          <p:cNvPr name="Freeform 7" id="7"/>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5">
              <a:extLst>
                <a:ext uri="{96DAC541-7B7A-43D3-8B79-37D633B846F1}">
                  <asvg:svgBlip xmlns:asvg="http://schemas.microsoft.com/office/drawing/2016/SVG/main" r:embed="rId6"/>
                </a:ext>
              </a:extLst>
            </a:blip>
            <a:stretch>
              <a:fillRect l="0" t="-841" r="0" b="-841"/>
            </a:stretch>
          </a:blipFill>
        </p:spPr>
      </p:sp>
      <p:grpSp>
        <p:nvGrpSpPr>
          <p:cNvPr name="Group 4" id="4"/>
          <p:cNvGrpSpPr/>
          <p:nvPr/>
        </p:nvGrpSpPr>
        <p:grpSpPr>
          <a:xfrm rot="0">
            <a:off x="972000" y="904785"/>
            <a:ext cx="14859000" cy="1067623"/>
            <a:chOff x="0" y="0"/>
            <a:chExt cx="19812000" cy="1423497"/>
          </a:xfrm>
        </p:grpSpPr>
        <p:sp>
          <p:nvSpPr>
            <p:cNvPr name="Freeform 5" id="5"/>
            <p:cNvSpPr/>
            <p:nvPr/>
          </p:nvSpPr>
          <p:spPr>
            <a:xfrm flipH="false" flipV="false" rot="0">
              <a:off x="0" y="0"/>
              <a:ext cx="19812000" cy="1423497"/>
            </a:xfrm>
            <a:custGeom>
              <a:avLst/>
              <a:gdLst/>
              <a:ahLst/>
              <a:cxnLst/>
              <a:rect r="r" b="b" t="t" l="l"/>
              <a:pathLst>
                <a:path h="1423497" w="19812000">
                  <a:moveTo>
                    <a:pt x="0" y="0"/>
                  </a:moveTo>
                  <a:lnTo>
                    <a:pt x="19812000" y="0"/>
                  </a:lnTo>
                  <a:lnTo>
                    <a:pt x="19812000" y="1423497"/>
                  </a:lnTo>
                  <a:lnTo>
                    <a:pt x="0" y="1423497"/>
                  </a:lnTo>
                  <a:close/>
                </a:path>
              </a:pathLst>
            </a:custGeom>
          </p:spPr>
        </p:sp>
        <p:sp>
          <p:nvSpPr>
            <p:cNvPr name="TextBox 6" id="6"/>
            <p:cNvSpPr txBox="true"/>
            <p:nvPr/>
          </p:nvSpPr>
          <p:spPr>
            <a:xfrm>
              <a:off x="0" y="-57150"/>
              <a:ext cx="19812000" cy="1480647"/>
            </a:xfrm>
            <a:prstGeom prst="rect">
              <a:avLst/>
            </a:prstGeom>
          </p:spPr>
          <p:txBody>
            <a:bodyPr anchor="ctr" rtlCol="false" tIns="0" lIns="0" bIns="0" rIns="0"/>
            <a:lstStyle/>
            <a:p>
              <a:pPr algn="l">
                <a:lnSpc>
                  <a:spcPts val="6415"/>
                </a:lnSpc>
              </a:pPr>
              <a:r>
                <a:rPr lang="en-US" sz="5940">
                  <a:solidFill>
                    <a:srgbClr val="14B2A8"/>
                  </a:solidFill>
                  <a:latin typeface="Impact"/>
                  <a:ea typeface="Impact"/>
                  <a:cs typeface="Impact"/>
                  <a:sym typeface="Impact"/>
                </a:rPr>
                <a:t>6</a:t>
              </a:r>
              <a:r>
                <a:rPr lang="en-US" sz="5940">
                  <a:solidFill>
                    <a:srgbClr val="14B2A8"/>
                  </a:solidFill>
                  <a:latin typeface="Impact"/>
                  <a:ea typeface="Impact"/>
                  <a:cs typeface="Impact"/>
                  <a:sym typeface="Impact"/>
                </a:rPr>
                <a:t> SEIZOENEN MEER BOMEN NU</a:t>
              </a:r>
            </a:p>
          </p:txBody>
        </p:sp>
      </p:grpSp>
      <p:sp>
        <p:nvSpPr>
          <p:cNvPr name="Freeform 7" id="7"/>
          <p:cNvSpPr/>
          <p:nvPr/>
        </p:nvSpPr>
        <p:spPr>
          <a:xfrm flipH="false" flipV="false" rot="0">
            <a:off x="15922286" y="8214351"/>
            <a:ext cx="2370069" cy="2067538"/>
          </a:xfrm>
          <a:custGeom>
            <a:avLst/>
            <a:gdLst/>
            <a:ahLst/>
            <a:cxnLst/>
            <a:rect r="r" b="b" t="t" l="l"/>
            <a:pathLst>
              <a:path h="2067538" w="2370069">
                <a:moveTo>
                  <a:pt x="0" y="0"/>
                </a:moveTo>
                <a:lnTo>
                  <a:pt x="2370068" y="0"/>
                </a:lnTo>
                <a:lnTo>
                  <a:pt x="2370068" y="2067539"/>
                </a:lnTo>
                <a:lnTo>
                  <a:pt x="0" y="2067539"/>
                </a:lnTo>
                <a:lnTo>
                  <a:pt x="0" y="0"/>
                </a:lnTo>
                <a:close/>
              </a:path>
            </a:pathLst>
          </a:custGeom>
          <a:blipFill>
            <a:blip r:embed="rId7"/>
            <a:stretch>
              <a:fillRect l="0" t="-203" r="0" b="-203"/>
            </a:stretch>
          </a:blipFill>
        </p:spPr>
      </p:sp>
      <p:grpSp>
        <p:nvGrpSpPr>
          <p:cNvPr name="Group 8" id="8"/>
          <p:cNvGrpSpPr/>
          <p:nvPr/>
        </p:nvGrpSpPr>
        <p:grpSpPr>
          <a:xfrm rot="0">
            <a:off x="12427547" y="216552"/>
            <a:ext cx="5669953" cy="5669953"/>
            <a:chOff x="0" y="0"/>
            <a:chExt cx="812800" cy="812800"/>
          </a:xfrm>
        </p:grpSpPr>
        <p:sp>
          <p:nvSpPr>
            <p:cNvPr name="Freeform 9" id="9"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8704" t="-11742" r="0" b="-2138"/>
              </a:stretch>
            </a:blipFill>
          </p:spPr>
        </p:sp>
      </p:grpSp>
      <p:grpSp>
        <p:nvGrpSpPr>
          <p:cNvPr name="Group 10" id="10"/>
          <p:cNvGrpSpPr/>
          <p:nvPr/>
        </p:nvGrpSpPr>
        <p:grpSpPr>
          <a:xfrm rot="0">
            <a:off x="9115236" y="3051529"/>
            <a:ext cx="5246370" cy="5246370"/>
            <a:chOff x="0" y="0"/>
            <a:chExt cx="812800" cy="812800"/>
          </a:xfrm>
        </p:grpSpPr>
        <p:sp>
          <p:nvSpPr>
            <p:cNvPr name="Freeform 11" id="11"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10349" t="0" r="-4" b="0"/>
              </a:stretch>
            </a:blipFill>
          </p:spPr>
        </p:sp>
      </p:grpSp>
      <p:grpSp>
        <p:nvGrpSpPr>
          <p:cNvPr name="Group 12" id="12"/>
          <p:cNvGrpSpPr/>
          <p:nvPr/>
        </p:nvGrpSpPr>
        <p:grpSpPr>
          <a:xfrm rot="0">
            <a:off x="12772038" y="5238937"/>
            <a:ext cx="6117924" cy="6117924"/>
            <a:chOff x="0" y="0"/>
            <a:chExt cx="812800" cy="812800"/>
          </a:xfrm>
        </p:grpSpPr>
        <p:sp>
          <p:nvSpPr>
            <p:cNvPr name="Freeform 13" id="13" descr="Afbeelding met kaart  Automatisch gegenereerde beschrijving"/>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0" t="-6539" r="0" b="0"/>
              </a:stretch>
            </a:blipFill>
          </p:spPr>
        </p:sp>
      </p:grpSp>
      <p:sp>
        <p:nvSpPr>
          <p:cNvPr name="TextBox 14" id="14"/>
          <p:cNvSpPr txBox="true"/>
          <p:nvPr/>
        </p:nvSpPr>
        <p:spPr>
          <a:xfrm rot="0">
            <a:off x="1034865" y="2515887"/>
            <a:ext cx="7718421" cy="6328410"/>
          </a:xfrm>
          <a:prstGeom prst="rect">
            <a:avLst/>
          </a:prstGeom>
        </p:spPr>
        <p:txBody>
          <a:bodyPr anchor="t" rtlCol="false" tIns="0" lIns="0" bIns="0" rIns="0">
            <a:spAutoFit/>
          </a:bodyPr>
          <a:lstStyle/>
          <a:p>
            <a:pPr algn="l" marL="542925" indent="-271462" lvl="1">
              <a:lnSpc>
                <a:spcPts val="4170"/>
              </a:lnSpc>
              <a:buFont typeface="Arial"/>
              <a:buChar char="•"/>
            </a:pPr>
            <a:r>
              <a:rPr lang="en-US" sz="3000">
                <a:solidFill>
                  <a:srgbClr val="000000"/>
                </a:solidFill>
                <a:latin typeface="Arial MT Pro"/>
                <a:ea typeface="Arial MT Pro"/>
                <a:cs typeface="Arial MT Pro"/>
                <a:sym typeface="Arial MT Pro"/>
              </a:rPr>
              <a:t>3</a:t>
            </a:r>
            <a:r>
              <a:rPr lang="en-US" sz="3000">
                <a:solidFill>
                  <a:srgbClr val="000000"/>
                </a:solidFill>
                <a:latin typeface="Arial MT Pro"/>
                <a:ea typeface="Arial MT Pro"/>
                <a:cs typeface="Arial MT Pro"/>
                <a:sym typeface="Arial MT Pro"/>
              </a:rPr>
              <a:t> miljoen bomen verplant in 5 seizoenen</a:t>
            </a:r>
          </a:p>
          <a:p>
            <a:pPr algn="l" marL="1228725" indent="-409575" lvl="2">
              <a:lnSpc>
                <a:spcPts val="4170"/>
              </a:lnSpc>
              <a:buFont typeface="Arial"/>
              <a:buChar char="⚬"/>
            </a:pPr>
            <a:r>
              <a:rPr lang="en-US" sz="3000">
                <a:solidFill>
                  <a:srgbClr val="001E2E"/>
                </a:solidFill>
                <a:latin typeface="Arial MT Pro"/>
                <a:ea typeface="Arial MT Pro"/>
                <a:cs typeface="Arial MT Pro"/>
                <a:sym typeface="Arial MT Pro"/>
              </a:rPr>
              <a:t>Zaailingen</a:t>
            </a:r>
          </a:p>
          <a:p>
            <a:pPr algn="l" marL="1228725" indent="-409575" lvl="2">
              <a:lnSpc>
                <a:spcPts val="4170"/>
              </a:lnSpc>
              <a:buFont typeface="Arial"/>
              <a:buChar char="⚬"/>
            </a:pPr>
            <a:r>
              <a:rPr lang="en-US" sz="3000">
                <a:solidFill>
                  <a:srgbClr val="001E2E"/>
                </a:solidFill>
                <a:latin typeface="Arial MT Pro"/>
                <a:ea typeface="Arial MT Pro"/>
                <a:cs typeface="Arial MT Pro"/>
                <a:sym typeface="Arial MT Pro"/>
              </a:rPr>
              <a:t>Stekken</a:t>
            </a:r>
          </a:p>
          <a:p>
            <a:pPr algn="l" marL="1228725" indent="-409575" lvl="2">
              <a:lnSpc>
                <a:spcPts val="4170"/>
              </a:lnSpc>
              <a:buFont typeface="Arial"/>
              <a:buChar char="⚬"/>
            </a:pPr>
            <a:r>
              <a:rPr lang="en-US" sz="3000">
                <a:solidFill>
                  <a:srgbClr val="001E2E"/>
                </a:solidFill>
                <a:latin typeface="Arial MT Pro"/>
                <a:ea typeface="Arial MT Pro"/>
                <a:cs typeface="Arial MT Pro"/>
                <a:sym typeface="Arial MT Pro"/>
              </a:rPr>
              <a:t>Kweekoverschot</a:t>
            </a:r>
          </a:p>
          <a:p>
            <a:pPr algn="l" marL="542925" indent="-271462" lvl="1">
              <a:lnSpc>
                <a:spcPts val="4170"/>
              </a:lnSpc>
              <a:buFont typeface="Arial"/>
              <a:buChar char="•"/>
            </a:pPr>
            <a:r>
              <a:rPr lang="en-US" sz="3000">
                <a:solidFill>
                  <a:srgbClr val="001E2E"/>
                </a:solidFill>
                <a:latin typeface="Arial MT Pro"/>
                <a:ea typeface="Arial MT Pro"/>
                <a:cs typeface="Arial MT Pro"/>
                <a:sym typeface="Arial MT Pro"/>
              </a:rPr>
              <a:t>Slagingspercentage: tussen 70 en 80%</a:t>
            </a:r>
          </a:p>
          <a:p>
            <a:pPr algn="l" marL="542925" indent="-271462" lvl="1">
              <a:lnSpc>
                <a:spcPts val="4170"/>
              </a:lnSpc>
              <a:buFont typeface="Arial"/>
              <a:buChar char="•"/>
            </a:pPr>
            <a:r>
              <a:rPr lang="en-US" sz="3000">
                <a:solidFill>
                  <a:srgbClr val="000000"/>
                </a:solidFill>
                <a:latin typeface="Arial MT Pro"/>
                <a:ea typeface="Arial MT Pro"/>
                <a:cs typeface="Arial MT Pro"/>
                <a:sym typeface="Arial MT Pro"/>
              </a:rPr>
              <a:t>Circa 5.000 </a:t>
            </a:r>
            <a:r>
              <a:rPr lang="en-US" sz="3000">
                <a:solidFill>
                  <a:srgbClr val="001E2E"/>
                </a:solidFill>
                <a:latin typeface="Arial MT Pro"/>
                <a:ea typeface="Arial MT Pro"/>
                <a:cs typeface="Arial MT Pro"/>
                <a:sym typeface="Arial MT Pro"/>
              </a:rPr>
              <a:t>oogst-, uitdeel- en plantevents </a:t>
            </a:r>
          </a:p>
          <a:p>
            <a:pPr algn="l" marL="542925" indent="-271462" lvl="1">
              <a:lnSpc>
                <a:spcPts val="4170"/>
              </a:lnSpc>
            </a:pPr>
            <a:r>
              <a:rPr lang="en-US" sz="3000">
                <a:solidFill>
                  <a:srgbClr val="001E2E"/>
                </a:solidFill>
                <a:latin typeface="Arial MT Pro"/>
                <a:ea typeface="Arial MT Pro"/>
                <a:cs typeface="Arial MT Pro"/>
                <a:sym typeface="Arial MT Pro"/>
              </a:rPr>
              <a:t>door het hele land</a:t>
            </a:r>
          </a:p>
          <a:p>
            <a:pPr algn="l" marL="542925" indent="-271462" lvl="1">
              <a:lnSpc>
                <a:spcPts val="4170"/>
              </a:lnSpc>
              <a:buFont typeface="Arial"/>
              <a:buChar char="•"/>
            </a:pPr>
            <a:r>
              <a:rPr lang="en-US" sz="3000">
                <a:solidFill>
                  <a:srgbClr val="001E2E"/>
                </a:solidFill>
                <a:latin typeface="Arial MT Pro"/>
                <a:ea typeface="Arial MT Pro"/>
                <a:cs typeface="Arial MT Pro"/>
                <a:sym typeface="Arial MT Pro"/>
              </a:rPr>
              <a:t>Meer dan 44.000 deelnemers</a:t>
            </a:r>
          </a:p>
          <a:p>
            <a:pPr algn="l" marL="542925" indent="-271462" lvl="1">
              <a:lnSpc>
                <a:spcPts val="4170"/>
              </a:lnSpc>
              <a:buFont typeface="Arial"/>
              <a:buChar char="•"/>
            </a:pPr>
            <a:r>
              <a:rPr lang="en-US" sz="3000">
                <a:solidFill>
                  <a:srgbClr val="001E2E"/>
                </a:solidFill>
                <a:latin typeface="Arial MT Pro"/>
                <a:ea typeface="Arial MT Pro"/>
                <a:cs typeface="Arial MT Pro"/>
                <a:sym typeface="Arial MT Pro"/>
              </a:rPr>
              <a:t>Online database (Bomenplanner) + App</a:t>
            </a:r>
          </a:p>
          <a:p>
            <a:pPr algn="l" marL="542925" indent="-271462" lvl="1">
              <a:lnSpc>
                <a:spcPts val="4170"/>
              </a:lnSpc>
              <a:buFont typeface="Arial"/>
              <a:buChar char="•"/>
            </a:pPr>
            <a:r>
              <a:rPr lang="en-US" sz="3000">
                <a:solidFill>
                  <a:srgbClr val="000000"/>
                </a:solidFill>
                <a:latin typeface="Arial MT Pro"/>
                <a:ea typeface="Arial MT Pro"/>
                <a:cs typeface="Arial MT Pro"/>
                <a:sym typeface="Arial MT Pro"/>
              </a:rPr>
              <a:t>Bomenvinder</a:t>
            </a:r>
          </a:p>
          <a:p>
            <a:pPr algn="l" marL="542925" indent="-271462" lvl="1">
              <a:lnSpc>
                <a:spcPts val="4170"/>
              </a:lnSpc>
              <a:buFont typeface="Arial"/>
              <a:buChar char="•"/>
            </a:pPr>
            <a:r>
              <a:rPr lang="en-US" sz="3000">
                <a:solidFill>
                  <a:srgbClr val="001E2E"/>
                </a:solidFill>
                <a:latin typeface="Arial MT Pro"/>
                <a:ea typeface="Arial MT Pro"/>
                <a:cs typeface="Arial MT Pro"/>
                <a:sym typeface="Arial MT Pro"/>
              </a:rPr>
              <a:t>Duitsland, VK en Frankrijk doen ook mee</a:t>
            </a:r>
          </a:p>
          <a:p>
            <a:pPr algn="l" marL="542925" indent="-271462" lvl="1">
              <a:lnSpc>
                <a:spcPts val="417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2">
              <a:extLst>
                <a:ext uri="{96DAC541-7B7A-43D3-8B79-37D633B846F1}">
                  <asvg:svgBlip xmlns:asvg="http://schemas.microsoft.com/office/drawing/2016/SVG/main" r:embed="rId3"/>
                </a:ext>
              </a:extLst>
            </a:blip>
            <a:stretch>
              <a:fillRect l="0" t="-56" r="0" b="-56"/>
            </a:stretch>
          </a:blipFill>
        </p:spPr>
      </p:sp>
      <p:sp>
        <p:nvSpPr>
          <p:cNvPr name="Freeform 3" id="3"/>
          <p:cNvSpPr/>
          <p:nvPr/>
        </p:nvSpPr>
        <p:spPr>
          <a:xfrm flipH="false" flipV="false" rot="0">
            <a:off x="14547273" y="9299596"/>
            <a:ext cx="3341757" cy="514972"/>
          </a:xfrm>
          <a:custGeom>
            <a:avLst/>
            <a:gdLst/>
            <a:ahLst/>
            <a:cxnLst/>
            <a:rect r="r" b="b" t="t" l="l"/>
            <a:pathLst>
              <a:path h="514972" w="3341757">
                <a:moveTo>
                  <a:pt x="0" y="0"/>
                </a:moveTo>
                <a:lnTo>
                  <a:pt x="3341757" y="0"/>
                </a:lnTo>
                <a:lnTo>
                  <a:pt x="3341757" y="514973"/>
                </a:lnTo>
                <a:lnTo>
                  <a:pt x="0" y="514973"/>
                </a:lnTo>
                <a:lnTo>
                  <a:pt x="0" y="0"/>
                </a:lnTo>
                <a:close/>
              </a:path>
            </a:pathLst>
          </a:custGeom>
          <a:blipFill>
            <a:blip r:embed="rId4">
              <a:extLst>
                <a:ext uri="{96DAC541-7B7A-43D3-8B79-37D633B846F1}">
                  <asvg:svgBlip xmlns:asvg="http://schemas.microsoft.com/office/drawing/2016/SVG/main" r:embed="rId5"/>
                </a:ext>
              </a:extLst>
            </a:blip>
            <a:stretch>
              <a:fillRect l="0" t="-841" r="0" b="-841"/>
            </a:stretch>
          </a:blipFill>
        </p:spPr>
      </p:sp>
      <p:grpSp>
        <p:nvGrpSpPr>
          <p:cNvPr name="Group 4" id="4"/>
          <p:cNvGrpSpPr/>
          <p:nvPr/>
        </p:nvGrpSpPr>
        <p:grpSpPr>
          <a:xfrm rot="0">
            <a:off x="972000" y="800101"/>
            <a:ext cx="6306624" cy="1191539"/>
            <a:chOff x="0" y="0"/>
            <a:chExt cx="8408832" cy="1588719"/>
          </a:xfrm>
        </p:grpSpPr>
        <p:sp>
          <p:nvSpPr>
            <p:cNvPr name="Freeform 5" id="5"/>
            <p:cNvSpPr/>
            <p:nvPr/>
          </p:nvSpPr>
          <p:spPr>
            <a:xfrm flipH="false" flipV="false" rot="0">
              <a:off x="0" y="0"/>
              <a:ext cx="8408832" cy="1588719"/>
            </a:xfrm>
            <a:custGeom>
              <a:avLst/>
              <a:gdLst/>
              <a:ahLst/>
              <a:cxnLst/>
              <a:rect r="r" b="b" t="t" l="l"/>
              <a:pathLst>
                <a:path h="1588719" w="8408832">
                  <a:moveTo>
                    <a:pt x="0" y="0"/>
                  </a:moveTo>
                  <a:lnTo>
                    <a:pt x="8408832" y="0"/>
                  </a:lnTo>
                  <a:lnTo>
                    <a:pt x="8408832" y="1588719"/>
                  </a:lnTo>
                  <a:lnTo>
                    <a:pt x="0" y="1588719"/>
                  </a:lnTo>
                  <a:close/>
                </a:path>
              </a:pathLst>
            </a:custGeom>
          </p:spPr>
        </p:sp>
        <p:sp>
          <p:nvSpPr>
            <p:cNvPr name="TextBox 6" id="6"/>
            <p:cNvSpPr txBox="true"/>
            <p:nvPr/>
          </p:nvSpPr>
          <p:spPr>
            <a:xfrm>
              <a:off x="0" y="-57150"/>
              <a:ext cx="8408832" cy="1645869"/>
            </a:xfrm>
            <a:prstGeom prst="rect">
              <a:avLst/>
            </a:prstGeom>
          </p:spPr>
          <p:txBody>
            <a:bodyPr anchor="ctr" rtlCol="false" tIns="0" lIns="0" bIns="0" rIns="0"/>
            <a:lstStyle/>
            <a:p>
              <a:pPr algn="l">
                <a:lnSpc>
                  <a:spcPts val="7128"/>
                </a:lnSpc>
              </a:pPr>
              <a:r>
                <a:rPr lang="en-US" sz="6600">
                  <a:solidFill>
                    <a:srgbClr val="F49D2E"/>
                  </a:solidFill>
                  <a:latin typeface="Impact"/>
                  <a:ea typeface="Impact"/>
                  <a:cs typeface="Impact"/>
                  <a:sym typeface="Impact"/>
                </a:rPr>
                <a:t>HOE DOEN WE DIT?</a:t>
              </a:r>
            </a:p>
          </p:txBody>
        </p:sp>
      </p:grpSp>
      <p:grpSp>
        <p:nvGrpSpPr>
          <p:cNvPr name="Group 7" id="7"/>
          <p:cNvGrpSpPr>
            <a:grpSpLocks noChangeAspect="true"/>
          </p:cNvGrpSpPr>
          <p:nvPr/>
        </p:nvGrpSpPr>
        <p:grpSpPr>
          <a:xfrm rot="0">
            <a:off x="10645341" y="0"/>
            <a:ext cx="10637165" cy="10493163"/>
            <a:chOff x="0" y="0"/>
            <a:chExt cx="2434438" cy="2401481"/>
          </a:xfrm>
        </p:grpSpPr>
        <p:sp>
          <p:nvSpPr>
            <p:cNvPr name="Freeform 8" id="8"/>
            <p:cNvSpPr/>
            <p:nvPr/>
          </p:nvSpPr>
          <p:spPr>
            <a:xfrm flipH="false" flipV="false" rot="0">
              <a:off x="0" y="0"/>
              <a:ext cx="2434463" cy="2401443"/>
            </a:xfrm>
            <a:custGeom>
              <a:avLst/>
              <a:gdLst/>
              <a:ahLst/>
              <a:cxnLst/>
              <a:rect r="r" b="b" t="t" l="l"/>
              <a:pathLst>
                <a:path h="2401443" w="2434463">
                  <a:moveTo>
                    <a:pt x="224282" y="0"/>
                  </a:moveTo>
                  <a:lnTo>
                    <a:pt x="0" y="2378837"/>
                  </a:lnTo>
                  <a:lnTo>
                    <a:pt x="518795" y="2401443"/>
                  </a:lnTo>
                  <a:lnTo>
                    <a:pt x="2422652" y="2401443"/>
                  </a:lnTo>
                  <a:lnTo>
                    <a:pt x="2434463" y="0"/>
                  </a:lnTo>
                  <a:close/>
                </a:path>
              </a:pathLst>
            </a:custGeom>
            <a:blipFill>
              <a:blip r:embed="rId6"/>
              <a:stretch>
                <a:fillRect l="-45794" t="-21269" r="-33642" b="0"/>
              </a:stretch>
            </a:blipFill>
          </p:spPr>
        </p:sp>
      </p:grpSp>
      <p:sp>
        <p:nvSpPr>
          <p:cNvPr name="TextBox 9" id="9"/>
          <p:cNvSpPr txBox="true"/>
          <p:nvPr/>
        </p:nvSpPr>
        <p:spPr>
          <a:xfrm rot="0">
            <a:off x="1063440" y="2574276"/>
            <a:ext cx="9295444" cy="4848225"/>
          </a:xfrm>
          <a:prstGeom prst="rect">
            <a:avLst/>
          </a:prstGeom>
        </p:spPr>
        <p:txBody>
          <a:bodyPr anchor="t" rtlCol="false" tIns="0" lIns="0" bIns="0" rIns="0">
            <a:spAutoFit/>
          </a:bodyPr>
          <a:lstStyle/>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Met heel veel vrijwilligers (iedereen kan meedoen!)</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Met een betaalde regiocoördinator per provincie/gemeente</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Met een landelijk team </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Door de zaailingen gratis weg te geven aan iedereen die wil planten</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Middels de Bomenplanner (app)</a:t>
            </a:r>
          </a:p>
          <a:p>
            <a:pPr algn="l" marL="542925" indent="-271462" lvl="1">
              <a:lnSpc>
                <a:spcPts val="4200"/>
              </a:lnSpc>
              <a:buFont typeface="Arial"/>
              <a:buChar char="•"/>
            </a:pPr>
            <a:r>
              <a:rPr lang="en-US" sz="3000">
                <a:solidFill>
                  <a:srgbClr val="001E2E"/>
                </a:solidFill>
                <a:latin typeface="Arial MT Pro"/>
                <a:ea typeface="Arial MT Pro"/>
                <a:cs typeface="Arial MT Pro"/>
                <a:sym typeface="Arial MT Pro"/>
              </a:rPr>
              <a:t>Geen ingewikkelde contracten</a:t>
            </a:r>
          </a:p>
          <a:p>
            <a:pPr algn="l" marL="542925" indent="-271462" lvl="1">
              <a:lnSpc>
                <a:spcPts val="4200"/>
              </a:lnSpc>
            </a:pPr>
          </a:p>
        </p:txBody>
      </p:sp>
      <p:sp>
        <p:nvSpPr>
          <p:cNvPr name="Freeform 10" id="10"/>
          <p:cNvSpPr/>
          <p:nvPr/>
        </p:nvSpPr>
        <p:spPr>
          <a:xfrm flipH="false" flipV="false" rot="0">
            <a:off x="14565426" y="9258300"/>
            <a:ext cx="3305453" cy="510948"/>
          </a:xfrm>
          <a:custGeom>
            <a:avLst/>
            <a:gdLst/>
            <a:ahLst/>
            <a:cxnLst/>
            <a:rect r="r" b="b" t="t" l="l"/>
            <a:pathLst>
              <a:path h="510948" w="3305453">
                <a:moveTo>
                  <a:pt x="0" y="0"/>
                </a:moveTo>
                <a:lnTo>
                  <a:pt x="3305453" y="0"/>
                </a:lnTo>
                <a:lnTo>
                  <a:pt x="3305453" y="510948"/>
                </a:lnTo>
                <a:lnTo>
                  <a:pt x="0" y="510948"/>
                </a:lnTo>
                <a:lnTo>
                  <a:pt x="0" y="0"/>
                </a:lnTo>
                <a:close/>
              </a:path>
            </a:pathLst>
          </a:custGeom>
          <a:blipFill>
            <a:blip r:embed="rId7"/>
            <a:stretch>
              <a:fillRect l="0" t="0" r="0" b="0"/>
            </a:stretch>
          </a:blipFill>
        </p:spPr>
      </p:sp>
      <p:sp>
        <p:nvSpPr>
          <p:cNvPr name="Freeform 11" id="11"/>
          <p:cNvSpPr/>
          <p:nvPr/>
        </p:nvSpPr>
        <p:spPr>
          <a:xfrm flipH="false" flipV="false" rot="0">
            <a:off x="7943596" y="6437683"/>
            <a:ext cx="2407986" cy="3611979"/>
          </a:xfrm>
          <a:custGeom>
            <a:avLst/>
            <a:gdLst/>
            <a:ahLst/>
            <a:cxnLst/>
            <a:rect r="r" b="b" t="t" l="l"/>
            <a:pathLst>
              <a:path h="3611979" w="2407986">
                <a:moveTo>
                  <a:pt x="0" y="0"/>
                </a:moveTo>
                <a:lnTo>
                  <a:pt x="2407985" y="0"/>
                </a:lnTo>
                <a:lnTo>
                  <a:pt x="2407985" y="3611978"/>
                </a:lnTo>
                <a:lnTo>
                  <a:pt x="0" y="3611978"/>
                </a:lnTo>
                <a:lnTo>
                  <a:pt x="0" y="0"/>
                </a:lnTo>
                <a:close/>
              </a:path>
            </a:pathLst>
          </a:custGeom>
          <a:blipFill>
            <a:blip r:embed="rId8"/>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751226" y="-2077869"/>
            <a:ext cx="22118440" cy="12487701"/>
          </a:xfrm>
          <a:custGeom>
            <a:avLst/>
            <a:gdLst/>
            <a:ahLst/>
            <a:cxnLst/>
            <a:rect r="r" b="b" t="t" l="l"/>
            <a:pathLst>
              <a:path h="12487701" w="22118440">
                <a:moveTo>
                  <a:pt x="0" y="0"/>
                </a:moveTo>
                <a:lnTo>
                  <a:pt x="22118441" y="0"/>
                </a:lnTo>
                <a:lnTo>
                  <a:pt x="22118441" y="12487701"/>
                </a:lnTo>
                <a:lnTo>
                  <a:pt x="0" y="12487701"/>
                </a:lnTo>
                <a:lnTo>
                  <a:pt x="0" y="0"/>
                </a:lnTo>
                <a:close/>
              </a:path>
            </a:pathLst>
          </a:custGeom>
          <a:blipFill>
            <a:blip r:embed="rId3">
              <a:extLst>
                <a:ext uri="{96DAC541-7B7A-43D3-8B79-37D633B846F1}">
                  <asvg:svgBlip xmlns:asvg="http://schemas.microsoft.com/office/drawing/2016/SVG/main" r:embed="rId4"/>
                </a:ext>
              </a:extLst>
            </a:blip>
            <a:stretch>
              <a:fillRect l="0" t="-56" r="0" b="-56"/>
            </a:stretch>
          </a:blipFill>
        </p:spPr>
      </p:sp>
      <p:sp>
        <p:nvSpPr>
          <p:cNvPr name="Freeform 3" id="3"/>
          <p:cNvSpPr/>
          <p:nvPr/>
        </p:nvSpPr>
        <p:spPr>
          <a:xfrm flipH="false" flipV="false" rot="0">
            <a:off x="11181528" y="6221554"/>
            <a:ext cx="2452688" cy="2452688"/>
          </a:xfrm>
          <a:custGeom>
            <a:avLst/>
            <a:gdLst/>
            <a:ahLst/>
            <a:cxnLst/>
            <a:rect r="r" b="b" t="t" l="l"/>
            <a:pathLst>
              <a:path h="2452688" w="2452688">
                <a:moveTo>
                  <a:pt x="0" y="0"/>
                </a:moveTo>
                <a:lnTo>
                  <a:pt x="2452687" y="0"/>
                </a:lnTo>
                <a:lnTo>
                  <a:pt x="2452687" y="2452688"/>
                </a:lnTo>
                <a:lnTo>
                  <a:pt x="0" y="2452688"/>
                </a:lnTo>
                <a:lnTo>
                  <a:pt x="0" y="0"/>
                </a:lnTo>
                <a:close/>
              </a:path>
            </a:pathLst>
          </a:custGeom>
          <a:blipFill>
            <a:blip r:embed="rId5"/>
            <a:stretch>
              <a:fillRect l="0" t="0" r="0" b="0"/>
            </a:stretch>
          </a:blipFill>
        </p:spPr>
      </p:sp>
      <p:sp>
        <p:nvSpPr>
          <p:cNvPr name="Freeform 4" id="4"/>
          <p:cNvSpPr/>
          <p:nvPr/>
        </p:nvSpPr>
        <p:spPr>
          <a:xfrm flipH="false" flipV="false" rot="0">
            <a:off x="14736780" y="6384567"/>
            <a:ext cx="2148399" cy="2057811"/>
          </a:xfrm>
          <a:custGeom>
            <a:avLst/>
            <a:gdLst/>
            <a:ahLst/>
            <a:cxnLst/>
            <a:rect r="r" b="b" t="t" l="l"/>
            <a:pathLst>
              <a:path h="2057811" w="2148399">
                <a:moveTo>
                  <a:pt x="0" y="0"/>
                </a:moveTo>
                <a:lnTo>
                  <a:pt x="2148399" y="0"/>
                </a:lnTo>
                <a:lnTo>
                  <a:pt x="2148399" y="2057811"/>
                </a:lnTo>
                <a:lnTo>
                  <a:pt x="0" y="2057811"/>
                </a:lnTo>
                <a:lnTo>
                  <a:pt x="0" y="0"/>
                </a:lnTo>
                <a:close/>
              </a:path>
            </a:pathLst>
          </a:custGeom>
          <a:blipFill>
            <a:blip r:embed="rId6"/>
            <a:stretch>
              <a:fillRect l="0" t="0" r="0" b="-153"/>
            </a:stretch>
          </a:blipFill>
        </p:spPr>
      </p:sp>
      <p:sp>
        <p:nvSpPr>
          <p:cNvPr name="Freeform 5" id="5" descr="Afbeelding met schoeisel, kleding, tekenfilm, persoon  Automatisch gegenereerde beschrijving"/>
          <p:cNvSpPr/>
          <p:nvPr/>
        </p:nvSpPr>
        <p:spPr>
          <a:xfrm flipH="false" flipV="false" rot="0">
            <a:off x="4459398" y="6260676"/>
            <a:ext cx="2614611" cy="2231134"/>
          </a:xfrm>
          <a:custGeom>
            <a:avLst/>
            <a:gdLst/>
            <a:ahLst/>
            <a:cxnLst/>
            <a:rect r="r" b="b" t="t" l="l"/>
            <a:pathLst>
              <a:path h="2231134" w="2614611">
                <a:moveTo>
                  <a:pt x="0" y="0"/>
                </a:moveTo>
                <a:lnTo>
                  <a:pt x="2614611" y="0"/>
                </a:lnTo>
                <a:lnTo>
                  <a:pt x="2614611" y="2231134"/>
                </a:lnTo>
                <a:lnTo>
                  <a:pt x="0" y="2231134"/>
                </a:lnTo>
                <a:lnTo>
                  <a:pt x="0" y="0"/>
                </a:lnTo>
                <a:close/>
              </a:path>
            </a:pathLst>
          </a:custGeom>
          <a:blipFill>
            <a:blip r:embed="rId7"/>
            <a:stretch>
              <a:fillRect l="0" t="0" r="0" b="0"/>
            </a:stretch>
          </a:blipFill>
        </p:spPr>
      </p:sp>
      <p:sp>
        <p:nvSpPr>
          <p:cNvPr name="Freeform 6" id="6" descr="Afbeelding met kleding, persoon, tekenfilm, illustratie  Automatisch gegenereerde beschrijving"/>
          <p:cNvSpPr/>
          <p:nvPr/>
        </p:nvSpPr>
        <p:spPr>
          <a:xfrm flipH="false" flipV="false" rot="0">
            <a:off x="1454004" y="6443109"/>
            <a:ext cx="2387767" cy="2048703"/>
          </a:xfrm>
          <a:custGeom>
            <a:avLst/>
            <a:gdLst/>
            <a:ahLst/>
            <a:cxnLst/>
            <a:rect r="r" b="b" t="t" l="l"/>
            <a:pathLst>
              <a:path h="2048703" w="2387767">
                <a:moveTo>
                  <a:pt x="0" y="0"/>
                </a:moveTo>
                <a:lnTo>
                  <a:pt x="2387767" y="0"/>
                </a:lnTo>
                <a:lnTo>
                  <a:pt x="2387767" y="2048703"/>
                </a:lnTo>
                <a:lnTo>
                  <a:pt x="0" y="2048703"/>
                </a:lnTo>
                <a:lnTo>
                  <a:pt x="0" y="0"/>
                </a:lnTo>
                <a:close/>
              </a:path>
            </a:pathLst>
          </a:custGeom>
          <a:blipFill>
            <a:blip r:embed="rId8"/>
            <a:stretch>
              <a:fillRect l="0" t="-58" r="0" b="-58"/>
            </a:stretch>
          </a:blipFill>
        </p:spPr>
      </p:sp>
      <p:sp>
        <p:nvSpPr>
          <p:cNvPr name="Freeform 7" id="7"/>
          <p:cNvSpPr/>
          <p:nvPr/>
        </p:nvSpPr>
        <p:spPr>
          <a:xfrm flipH="false" flipV="false" rot="0">
            <a:off x="13561484" y="2101173"/>
            <a:ext cx="4706770" cy="3326814"/>
          </a:xfrm>
          <a:custGeom>
            <a:avLst/>
            <a:gdLst/>
            <a:ahLst/>
            <a:cxnLst/>
            <a:rect r="r" b="b" t="t" l="l"/>
            <a:pathLst>
              <a:path h="3326814" w="4706770">
                <a:moveTo>
                  <a:pt x="0" y="0"/>
                </a:moveTo>
                <a:lnTo>
                  <a:pt x="4706770" y="0"/>
                </a:lnTo>
                <a:lnTo>
                  <a:pt x="4706770" y="3326814"/>
                </a:lnTo>
                <a:lnTo>
                  <a:pt x="0" y="3326814"/>
                </a:lnTo>
                <a:lnTo>
                  <a:pt x="0" y="0"/>
                </a:lnTo>
                <a:close/>
              </a:path>
            </a:pathLst>
          </a:custGeom>
          <a:blipFill>
            <a:blip r:embed="rId9">
              <a:extLst>
                <a:ext uri="{96DAC541-7B7A-43D3-8B79-37D633B846F1}">
                  <asvg:svgBlip xmlns:asvg="http://schemas.microsoft.com/office/drawing/2016/SVG/main" r:embed="rId10"/>
                </a:ext>
              </a:extLst>
            </a:blip>
            <a:stretch>
              <a:fillRect l="0" t="-18" r="0" b="-18"/>
            </a:stretch>
          </a:blipFill>
        </p:spPr>
      </p:sp>
      <p:sp>
        <p:nvSpPr>
          <p:cNvPr name="TextBox 8" id="8"/>
          <p:cNvSpPr txBox="true"/>
          <p:nvPr/>
        </p:nvSpPr>
        <p:spPr>
          <a:xfrm rot="0">
            <a:off x="11385134" y="5139558"/>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BOMEN-KIJKER</a:t>
            </a:r>
          </a:p>
        </p:txBody>
      </p:sp>
      <p:sp>
        <p:nvSpPr>
          <p:cNvPr name="TextBox 9" id="9"/>
          <p:cNvSpPr txBox="true"/>
          <p:nvPr/>
        </p:nvSpPr>
        <p:spPr>
          <a:xfrm rot="0">
            <a:off x="1347700" y="5139558"/>
            <a:ext cx="2768994"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BOMEN-SCHOUWER</a:t>
            </a:r>
          </a:p>
        </p:txBody>
      </p:sp>
      <p:sp>
        <p:nvSpPr>
          <p:cNvPr name="Freeform 10" id="10"/>
          <p:cNvSpPr/>
          <p:nvPr/>
        </p:nvSpPr>
        <p:spPr>
          <a:xfrm flipH="false" flipV="false" rot="0">
            <a:off x="11332362" y="2814077"/>
            <a:ext cx="2496240" cy="2496240"/>
          </a:xfrm>
          <a:custGeom>
            <a:avLst/>
            <a:gdLst/>
            <a:ahLst/>
            <a:cxnLst/>
            <a:rect r="r" b="b" t="t" l="l"/>
            <a:pathLst>
              <a:path h="2496240" w="2496240">
                <a:moveTo>
                  <a:pt x="0" y="0"/>
                </a:moveTo>
                <a:lnTo>
                  <a:pt x="2496240" y="0"/>
                </a:lnTo>
                <a:lnTo>
                  <a:pt x="2496240" y="2496240"/>
                </a:lnTo>
                <a:lnTo>
                  <a:pt x="0" y="2496240"/>
                </a:lnTo>
                <a:lnTo>
                  <a:pt x="0" y="0"/>
                </a:lnTo>
                <a:close/>
              </a:path>
            </a:pathLst>
          </a:custGeom>
          <a:blipFill>
            <a:blip r:embed="rId11"/>
            <a:stretch>
              <a:fillRect l="0" t="0" r="0" b="0"/>
            </a:stretch>
          </a:blipFill>
        </p:spPr>
      </p:sp>
      <p:sp>
        <p:nvSpPr>
          <p:cNvPr name="Freeform 11" id="11"/>
          <p:cNvSpPr/>
          <p:nvPr/>
        </p:nvSpPr>
        <p:spPr>
          <a:xfrm flipH="false" flipV="false" rot="0">
            <a:off x="8039300" y="3099086"/>
            <a:ext cx="2159167" cy="1921556"/>
          </a:xfrm>
          <a:custGeom>
            <a:avLst/>
            <a:gdLst/>
            <a:ahLst/>
            <a:cxnLst/>
            <a:rect r="r" b="b" t="t" l="l"/>
            <a:pathLst>
              <a:path h="1921556" w="2159167">
                <a:moveTo>
                  <a:pt x="0" y="0"/>
                </a:moveTo>
                <a:lnTo>
                  <a:pt x="2159167" y="0"/>
                </a:lnTo>
                <a:lnTo>
                  <a:pt x="2159167" y="1921555"/>
                </a:lnTo>
                <a:lnTo>
                  <a:pt x="0" y="1921555"/>
                </a:lnTo>
                <a:lnTo>
                  <a:pt x="0" y="0"/>
                </a:lnTo>
                <a:close/>
              </a:path>
            </a:pathLst>
          </a:custGeom>
          <a:blipFill>
            <a:blip r:embed="rId12"/>
            <a:stretch>
              <a:fillRect l="0" t="0" r="0" b="0"/>
            </a:stretch>
          </a:blipFill>
        </p:spPr>
      </p:sp>
      <p:sp>
        <p:nvSpPr>
          <p:cNvPr name="Freeform 12" id="12"/>
          <p:cNvSpPr/>
          <p:nvPr/>
        </p:nvSpPr>
        <p:spPr>
          <a:xfrm flipH="false" flipV="false" rot="0">
            <a:off x="1311199" y="2903967"/>
            <a:ext cx="2342806" cy="2342807"/>
          </a:xfrm>
          <a:custGeom>
            <a:avLst/>
            <a:gdLst/>
            <a:ahLst/>
            <a:cxnLst/>
            <a:rect r="r" b="b" t="t" l="l"/>
            <a:pathLst>
              <a:path h="2342807" w="2342806">
                <a:moveTo>
                  <a:pt x="0" y="0"/>
                </a:moveTo>
                <a:lnTo>
                  <a:pt x="2342807" y="0"/>
                </a:lnTo>
                <a:lnTo>
                  <a:pt x="2342807" y="2342807"/>
                </a:lnTo>
                <a:lnTo>
                  <a:pt x="0" y="2342807"/>
                </a:lnTo>
                <a:lnTo>
                  <a:pt x="0" y="0"/>
                </a:lnTo>
                <a:close/>
              </a:path>
            </a:pathLst>
          </a:custGeom>
          <a:blipFill>
            <a:blip r:embed="rId13"/>
            <a:stretch>
              <a:fillRect l="0" t="0" r="0" b="0"/>
            </a:stretch>
          </a:blipFill>
        </p:spPr>
      </p:sp>
      <p:sp>
        <p:nvSpPr>
          <p:cNvPr name="Freeform 13" id="13"/>
          <p:cNvSpPr/>
          <p:nvPr/>
        </p:nvSpPr>
        <p:spPr>
          <a:xfrm flipH="true" flipV="false" rot="0">
            <a:off x="4367360" y="3131234"/>
            <a:ext cx="2659754" cy="1929446"/>
          </a:xfrm>
          <a:custGeom>
            <a:avLst/>
            <a:gdLst/>
            <a:ahLst/>
            <a:cxnLst/>
            <a:rect r="r" b="b" t="t" l="l"/>
            <a:pathLst>
              <a:path h="1929446" w="2659754">
                <a:moveTo>
                  <a:pt x="2659753" y="0"/>
                </a:moveTo>
                <a:lnTo>
                  <a:pt x="0" y="0"/>
                </a:lnTo>
                <a:lnTo>
                  <a:pt x="0" y="1929445"/>
                </a:lnTo>
                <a:lnTo>
                  <a:pt x="2659753" y="1929445"/>
                </a:lnTo>
                <a:lnTo>
                  <a:pt x="2659753" y="0"/>
                </a:lnTo>
                <a:close/>
              </a:path>
            </a:pathLst>
          </a:custGeom>
          <a:blipFill>
            <a:blip r:embed="rId14"/>
            <a:stretch>
              <a:fillRect l="-5794" t="0" r="-5794" b="0"/>
            </a:stretch>
          </a:blipFill>
        </p:spPr>
      </p:sp>
      <p:sp>
        <p:nvSpPr>
          <p:cNvPr name="Freeform 14" id="14"/>
          <p:cNvSpPr/>
          <p:nvPr/>
        </p:nvSpPr>
        <p:spPr>
          <a:xfrm flipH="false" flipV="false" rot="0">
            <a:off x="6820881" y="5792616"/>
            <a:ext cx="4740230" cy="3349687"/>
          </a:xfrm>
          <a:custGeom>
            <a:avLst/>
            <a:gdLst/>
            <a:ahLst/>
            <a:cxnLst/>
            <a:rect r="r" b="b" t="t" l="l"/>
            <a:pathLst>
              <a:path h="3349687" w="4740230">
                <a:moveTo>
                  <a:pt x="0" y="0"/>
                </a:moveTo>
                <a:lnTo>
                  <a:pt x="4740230" y="0"/>
                </a:lnTo>
                <a:lnTo>
                  <a:pt x="4740230" y="3349688"/>
                </a:lnTo>
                <a:lnTo>
                  <a:pt x="0" y="334968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5" id="15"/>
          <p:cNvSpPr txBox="true"/>
          <p:nvPr/>
        </p:nvSpPr>
        <p:spPr>
          <a:xfrm rot="0">
            <a:off x="11385134" y="8596587"/>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BOMEN-BAKKER</a:t>
            </a:r>
          </a:p>
        </p:txBody>
      </p:sp>
      <p:sp>
        <p:nvSpPr>
          <p:cNvPr name="TextBox 16" id="16"/>
          <p:cNvSpPr txBox="true"/>
          <p:nvPr/>
        </p:nvSpPr>
        <p:spPr>
          <a:xfrm rot="0">
            <a:off x="14435050" y="8596587"/>
            <a:ext cx="2828060"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BOMEN-BEGELEIDER</a:t>
            </a:r>
          </a:p>
        </p:txBody>
      </p:sp>
      <p:sp>
        <p:nvSpPr>
          <p:cNvPr name="TextBox 17" id="17"/>
          <p:cNvSpPr txBox="true"/>
          <p:nvPr/>
        </p:nvSpPr>
        <p:spPr>
          <a:xfrm rot="0">
            <a:off x="4397616" y="8596587"/>
            <a:ext cx="2599242"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BOMEN-VERTELLER</a:t>
            </a:r>
          </a:p>
        </p:txBody>
      </p:sp>
      <p:sp>
        <p:nvSpPr>
          <p:cNvPr name="TextBox 18" id="18"/>
          <p:cNvSpPr txBox="true"/>
          <p:nvPr/>
        </p:nvSpPr>
        <p:spPr>
          <a:xfrm rot="0">
            <a:off x="7776966" y="8596587"/>
            <a:ext cx="2828059"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BOMEN-TELLER</a:t>
            </a:r>
          </a:p>
        </p:txBody>
      </p:sp>
      <p:sp>
        <p:nvSpPr>
          <p:cNvPr name="TextBox 19" id="19"/>
          <p:cNvSpPr txBox="true"/>
          <p:nvPr/>
        </p:nvSpPr>
        <p:spPr>
          <a:xfrm rot="0">
            <a:off x="1347700" y="8596587"/>
            <a:ext cx="2269808"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BOMEN-RIJDER</a:t>
            </a:r>
          </a:p>
        </p:txBody>
      </p:sp>
      <p:sp>
        <p:nvSpPr>
          <p:cNvPr name="TextBox 20" id="20"/>
          <p:cNvSpPr txBox="true"/>
          <p:nvPr/>
        </p:nvSpPr>
        <p:spPr>
          <a:xfrm rot="0">
            <a:off x="14435050" y="5139558"/>
            <a:ext cx="2828060"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BOMEN-BEWAKER</a:t>
            </a:r>
          </a:p>
        </p:txBody>
      </p:sp>
      <p:sp>
        <p:nvSpPr>
          <p:cNvPr name="TextBox 21" id="21"/>
          <p:cNvSpPr txBox="true"/>
          <p:nvPr/>
        </p:nvSpPr>
        <p:spPr>
          <a:xfrm rot="0">
            <a:off x="4633059" y="5139558"/>
            <a:ext cx="2768994"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BOMEN-REDDER</a:t>
            </a:r>
          </a:p>
        </p:txBody>
      </p:sp>
      <p:sp>
        <p:nvSpPr>
          <p:cNvPr name="TextBox 22" id="22"/>
          <p:cNvSpPr txBox="true"/>
          <p:nvPr/>
        </p:nvSpPr>
        <p:spPr>
          <a:xfrm rot="0">
            <a:off x="7776966" y="5139558"/>
            <a:ext cx="2828059" cy="519708"/>
          </a:xfrm>
          <a:prstGeom prst="rect">
            <a:avLst/>
          </a:prstGeom>
        </p:spPr>
        <p:txBody>
          <a:bodyPr anchor="t" rtlCol="false" tIns="0" lIns="0" bIns="0" rIns="0">
            <a:spAutoFit/>
          </a:bodyPr>
          <a:lstStyle/>
          <a:p>
            <a:pPr algn="ctr">
              <a:lnSpc>
                <a:spcPts val="3240"/>
              </a:lnSpc>
            </a:pPr>
            <a:r>
              <a:rPr lang="en-US" sz="2700">
                <a:solidFill>
                  <a:srgbClr val="14B2A8"/>
                </a:solidFill>
                <a:latin typeface="Impact"/>
                <a:ea typeface="Impact"/>
                <a:cs typeface="Impact"/>
                <a:sym typeface="Impact"/>
              </a:rPr>
              <a:t>BOMEN-KENNER</a:t>
            </a:r>
          </a:p>
        </p:txBody>
      </p:sp>
      <p:sp>
        <p:nvSpPr>
          <p:cNvPr name="Freeform 23" id="23"/>
          <p:cNvSpPr/>
          <p:nvPr/>
        </p:nvSpPr>
        <p:spPr>
          <a:xfrm flipH="false" flipV="false" rot="0">
            <a:off x="14511528" y="9189510"/>
            <a:ext cx="3413248" cy="682650"/>
          </a:xfrm>
          <a:custGeom>
            <a:avLst/>
            <a:gdLst/>
            <a:ahLst/>
            <a:cxnLst/>
            <a:rect r="r" b="b" t="t" l="l"/>
            <a:pathLst>
              <a:path h="682650" w="3413248">
                <a:moveTo>
                  <a:pt x="0" y="0"/>
                </a:moveTo>
                <a:lnTo>
                  <a:pt x="3413248" y="0"/>
                </a:lnTo>
                <a:lnTo>
                  <a:pt x="3413248" y="682650"/>
                </a:lnTo>
                <a:lnTo>
                  <a:pt x="0" y="68265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4" id="24" descr="Afbeelding met schermopname, groen, Rechthoek  Automatisch gegenereerde beschrijving"/>
          <p:cNvSpPr/>
          <p:nvPr/>
        </p:nvSpPr>
        <p:spPr>
          <a:xfrm flipH="false" flipV="false" rot="0">
            <a:off x="0" y="-10109"/>
            <a:ext cx="12738864" cy="2928219"/>
          </a:xfrm>
          <a:custGeom>
            <a:avLst/>
            <a:gdLst/>
            <a:ahLst/>
            <a:cxnLst/>
            <a:rect r="r" b="b" t="t" l="l"/>
            <a:pathLst>
              <a:path h="2928219" w="12738864">
                <a:moveTo>
                  <a:pt x="0" y="0"/>
                </a:moveTo>
                <a:lnTo>
                  <a:pt x="12738864" y="0"/>
                </a:lnTo>
                <a:lnTo>
                  <a:pt x="12738864" y="2928220"/>
                </a:lnTo>
                <a:lnTo>
                  <a:pt x="0" y="2928220"/>
                </a:lnTo>
                <a:lnTo>
                  <a:pt x="0" y="0"/>
                </a:lnTo>
                <a:close/>
              </a:path>
            </a:pathLst>
          </a:custGeom>
          <a:blipFill>
            <a:blip r:embed="rId19"/>
            <a:stretch>
              <a:fillRect l="-6744" t="-78152" r="0" b="-4977"/>
            </a:stretch>
          </a:blipFill>
        </p:spPr>
      </p:sp>
      <p:grpSp>
        <p:nvGrpSpPr>
          <p:cNvPr name="Group 25" id="25"/>
          <p:cNvGrpSpPr/>
          <p:nvPr/>
        </p:nvGrpSpPr>
        <p:grpSpPr>
          <a:xfrm rot="0">
            <a:off x="449033" y="780027"/>
            <a:ext cx="11911214" cy="1067623"/>
            <a:chOff x="0" y="0"/>
            <a:chExt cx="15881619" cy="1423497"/>
          </a:xfrm>
        </p:grpSpPr>
        <p:sp>
          <p:nvSpPr>
            <p:cNvPr name="Freeform 26" id="26"/>
            <p:cNvSpPr/>
            <p:nvPr/>
          </p:nvSpPr>
          <p:spPr>
            <a:xfrm flipH="false" flipV="false" rot="0">
              <a:off x="0" y="0"/>
              <a:ext cx="15881620" cy="1423497"/>
            </a:xfrm>
            <a:custGeom>
              <a:avLst/>
              <a:gdLst/>
              <a:ahLst/>
              <a:cxnLst/>
              <a:rect r="r" b="b" t="t" l="l"/>
              <a:pathLst>
                <a:path h="1423497" w="15881620">
                  <a:moveTo>
                    <a:pt x="0" y="0"/>
                  </a:moveTo>
                  <a:lnTo>
                    <a:pt x="15881620" y="0"/>
                  </a:lnTo>
                  <a:lnTo>
                    <a:pt x="15881620" y="1423497"/>
                  </a:lnTo>
                  <a:lnTo>
                    <a:pt x="0" y="1423497"/>
                  </a:lnTo>
                  <a:close/>
                </a:path>
              </a:pathLst>
            </a:custGeom>
          </p:spPr>
        </p:sp>
        <p:sp>
          <p:nvSpPr>
            <p:cNvPr name="TextBox 27" id="27"/>
            <p:cNvSpPr txBox="true"/>
            <p:nvPr/>
          </p:nvSpPr>
          <p:spPr>
            <a:xfrm>
              <a:off x="0" y="-57150"/>
              <a:ext cx="15881619" cy="1480647"/>
            </a:xfrm>
            <a:prstGeom prst="rect">
              <a:avLst/>
            </a:prstGeom>
          </p:spPr>
          <p:txBody>
            <a:bodyPr anchor="ctr" rtlCol="false" tIns="0" lIns="0" bIns="0" rIns="0"/>
            <a:lstStyle/>
            <a:p>
              <a:pPr algn="l">
                <a:lnSpc>
                  <a:spcPts val="6415"/>
                </a:lnSpc>
              </a:pPr>
              <a:r>
                <a:rPr lang="en-US" sz="5940">
                  <a:solidFill>
                    <a:srgbClr val="FFFFFF"/>
                  </a:solidFill>
                  <a:latin typeface="Impact"/>
                  <a:ea typeface="Impact"/>
                  <a:cs typeface="Impact"/>
                  <a:sym typeface="Impact"/>
                </a:rPr>
                <a:t>VRIJWILLIGERSROLLEN IN EEN VERPLANTPLOEG</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DAHQBJ9kQGo</dc:identifier>
  <dcterms:modified xsi:type="dcterms:W3CDTF">2011-08-01T06:04:30Z</dcterms:modified>
  <cp:revision>1</cp:revision>
  <dc:title>PPP MBN S7 (voor Lions).pptx</dc:title>
</cp:coreProperties>
</file>