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x="18288000" cy="10287000"/>
  <p:notesSz cx="6858000" cy="9144000"/>
  <p:embeddedFontLst>
    <p:embeddedFont>
      <p:font typeface="Impact" charset="1" panose="020B0806030902050204"/>
      <p:regular r:id="rId37"/>
    </p:embeddedFont>
    <p:embeddedFont>
      <p:font typeface="TT Chocolates 1" charset="1" panose="02000503020000020003"/>
      <p:regular r:id="rId38"/>
    </p:embeddedFont>
    <p:embeddedFont>
      <p:font typeface="TT Chocolates 1 Bold" charset="1" panose="02000803020000020003"/>
      <p:regular r:id="rId39"/>
    </p:embeddedFont>
    <p:embeddedFont>
      <p:font typeface="TT Chocolates 2 Semi-Bold" charset="1" panose="02000503030000020003"/>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notesMasters/notesMaster1.xml" Type="http://schemas.openxmlformats.org/officeDocument/2006/relationships/notesMaster"/><Relationship Id="rId34" Target="theme/theme2.xml" Type="http://schemas.openxmlformats.org/officeDocument/2006/relationships/theme"/><Relationship Id="rId35" Target="notesSlides/notesSlide1.xml" Type="http://schemas.openxmlformats.org/officeDocument/2006/relationships/notesSlide"/><Relationship Id="rId36" Target="notesSlides/notesSlide2.xml" Type="http://schemas.openxmlformats.org/officeDocument/2006/relationships/notesSlide"/><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notesSlides/notesSlide3.xml" Type="http://schemas.openxmlformats.org/officeDocument/2006/relationships/notesSlide"/><Relationship Id="rId42" Target="notesSlides/notesSlide4.xml" Type="http://schemas.openxmlformats.org/officeDocument/2006/relationships/notesSlide"/><Relationship Id="rId43" Target="notesSlides/notesSlide5.xml" Type="http://schemas.openxmlformats.org/officeDocument/2006/relationships/notesSlide"/><Relationship Id="rId44" Target="notesSlides/notesSlide6.xml" Type="http://schemas.openxmlformats.org/officeDocument/2006/relationships/notesSlide"/><Relationship Id="rId45" Target="notesSlides/notesSlide7.xml" Type="http://schemas.openxmlformats.org/officeDocument/2006/relationships/notesSlide"/><Relationship Id="rId46" Target="notesSlides/notesSlide8.xml" Type="http://schemas.openxmlformats.org/officeDocument/2006/relationships/notesSlide"/><Relationship Id="rId47" Target="notesSlides/notesSlide9.xml" Type="http://schemas.openxmlformats.org/officeDocument/2006/relationships/notesSlide"/><Relationship Id="rId48" Target="notesSlides/notesSlide10.xml" Type="http://schemas.openxmlformats.org/officeDocument/2006/relationships/notesSlide"/><Relationship Id="rId49" Target="notesSlides/notesSlide11.xml" Type="http://schemas.openxmlformats.org/officeDocument/2006/relationships/notesSlide"/><Relationship Id="rId5" Target="tableStyles.xml" Type="http://schemas.openxmlformats.org/officeDocument/2006/relationships/tableStyles"/><Relationship Id="rId50" Target="notesSlides/notesSlide12.xml" Type="http://schemas.openxmlformats.org/officeDocument/2006/relationships/notesSlide"/><Relationship Id="rId51" Target="notesSlides/notesSlide13.xml" Type="http://schemas.openxmlformats.org/officeDocument/2006/relationships/notesSlide"/><Relationship Id="rId52" Target="notesSlides/notesSlide14.xml" Type="http://schemas.openxmlformats.org/officeDocument/2006/relationships/notesSlide"/><Relationship Id="rId53" Target="notesSlides/notesSlide15.xml" Type="http://schemas.openxmlformats.org/officeDocument/2006/relationships/notesSlide"/><Relationship Id="rId54" Target="notesSlides/notesSlide16.xml" Type="http://schemas.openxmlformats.org/officeDocument/2006/relationships/notesSlide"/><Relationship Id="rId55" Target="notesSlides/notesSlide17.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jpe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38.jpeg" Type="http://schemas.openxmlformats.org/officeDocument/2006/relationships/image"/><Relationship Id="rId8" Target="../media/image3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4.pn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41.png" Type="http://schemas.openxmlformats.org/officeDocument/2006/relationships/image"/><Relationship Id="rId6" Target="../media/image42.pn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6.jpeg" Type="http://schemas.openxmlformats.org/officeDocument/2006/relationships/image"/><Relationship Id="rId2" Target="../notesSlides/notesSlide1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43.png" Type="http://schemas.openxmlformats.org/officeDocument/2006/relationships/image"/><Relationship Id="rId8" Target="../media/image44.jpeg" Type="http://schemas.openxmlformats.org/officeDocument/2006/relationships/image"/><Relationship Id="rId9" Target="../media/image45.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47.jpeg" Type="http://schemas.openxmlformats.org/officeDocument/2006/relationships/image"/><Relationship Id="rId7" Target="../media/image22.png" Type="http://schemas.openxmlformats.org/officeDocument/2006/relationships/image"/><Relationship Id="rId8" Target="../media/image4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4.svg" Type="http://schemas.openxmlformats.org/officeDocument/2006/relationships/image"/><Relationship Id="rId11" Target="../media/image55.png" Type="http://schemas.openxmlformats.org/officeDocument/2006/relationships/image"/><Relationship Id="rId12" Target="../media/image56.jpeg" Type="http://schemas.openxmlformats.org/officeDocument/2006/relationships/image"/><Relationship Id="rId13" Target="../media/image57.png" Type="http://schemas.openxmlformats.org/officeDocument/2006/relationships/image"/><Relationship Id="rId14" Target="../media/image58.jpeg" Type="http://schemas.openxmlformats.org/officeDocument/2006/relationships/image"/><Relationship Id="rId15" Target="../media/image59.png" Type="http://schemas.openxmlformats.org/officeDocument/2006/relationships/image"/><Relationship Id="rId16" Target="../media/image60.svg" Type="http://schemas.openxmlformats.org/officeDocument/2006/relationships/image"/><Relationship Id="rId17" Target="../media/image8.png" Type="http://schemas.openxmlformats.org/officeDocument/2006/relationships/image"/><Relationship Id="rId18" Target="../media/image9.svg" Type="http://schemas.openxmlformats.org/officeDocument/2006/relationships/image"/><Relationship Id="rId19" Target="../media/image41.png" Type="http://schemas.openxmlformats.org/officeDocument/2006/relationships/image"/><Relationship Id="rId2" Target="../notesSlides/notesSlide1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49.png" Type="http://schemas.openxmlformats.org/officeDocument/2006/relationships/image"/><Relationship Id="rId6" Target="../media/image50.png" Type="http://schemas.openxmlformats.org/officeDocument/2006/relationships/image"/><Relationship Id="rId7" Target="../media/image51.png" Type="http://schemas.openxmlformats.org/officeDocument/2006/relationships/image"/><Relationship Id="rId8" Target="../media/image52.png" Type="http://schemas.openxmlformats.org/officeDocument/2006/relationships/image"/><Relationship Id="rId9" Target="../media/image5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61.jpeg" Type="http://schemas.openxmlformats.org/officeDocument/2006/relationships/image"/><Relationship Id="rId8" Target="../media/image2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62.jpeg" Type="http://schemas.openxmlformats.org/officeDocument/2006/relationships/image"/><Relationship Id="rId8" Target="../media/image2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63.jpeg" Type="http://schemas.openxmlformats.org/officeDocument/2006/relationships/image"/><Relationship Id="rId8" Target="../media/image2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https://bomenplanner.meerbomen.nu/bomenvinder" TargetMode="External" Type="http://schemas.openxmlformats.org/officeDocument/2006/relationships/hyperlink"/><Relationship Id="rId6" Target="../media/image64.png" Type="http://schemas.openxmlformats.org/officeDocument/2006/relationships/image"/><Relationship Id="rId7" Target="../media/image65.pn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2" Target="../notesSlides/notesSlide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0.jpeg" Type="http://schemas.openxmlformats.org/officeDocument/2006/relationships/image"/><Relationship Id="rId6" Target="../media/image11.jpeg" Type="http://schemas.openxmlformats.org/officeDocument/2006/relationships/image"/><Relationship Id="rId7" Target="../media/image12.jpeg" Type="http://schemas.openxmlformats.org/officeDocument/2006/relationships/image"/><Relationship Id="rId8" Target="../media/image13.png" Type="http://schemas.openxmlformats.org/officeDocument/2006/relationships/image"/><Relationship Id="rId9" Target="../media/image14.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66.jpeg" Type="http://schemas.openxmlformats.org/officeDocument/2006/relationships/image"/><Relationship Id="rId7" Target="../media/image22.png" Type="http://schemas.openxmlformats.org/officeDocument/2006/relationships/image"/><Relationship Id="rId8" Target="https://plantmee.nl/plant-een-boompje-mee/" TargetMode="External" Type="http://schemas.openxmlformats.org/officeDocument/2006/relationships/hyperlink"/></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67.jpeg" Type="http://schemas.openxmlformats.org/officeDocument/2006/relationships/image"/><Relationship Id="rId7" Target="../media/image2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68.jpeg" Type="http://schemas.openxmlformats.org/officeDocument/2006/relationships/image"/><Relationship Id="rId5" Target="../media/image69.jpeg" Type="http://schemas.openxmlformats.org/officeDocument/2006/relationships/image"/><Relationship Id="rId6" Target="../media/image22.png" Type="http://schemas.openxmlformats.org/officeDocument/2006/relationships/image"/><Relationship Id="rId7" Target="../media/image48.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0.jpeg" Type="http://schemas.openxmlformats.org/officeDocument/2006/relationships/image"/><Relationship Id="rId11" Target="../media/image22.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https://meerbomen.nu/oogsthandleiding" TargetMode="External" Type="http://schemas.openxmlformats.org/officeDocument/2006/relationships/hyperlink"/><Relationship Id="rId7" Target="https://www.meerbomen.nu/hubhandleiding" TargetMode="External" Type="http://schemas.openxmlformats.org/officeDocument/2006/relationships/hyperlink"/><Relationship Id="rId8" Target="https://www.meerbomen.nu/planthandleiding" TargetMode="External" Type="http://schemas.openxmlformats.org/officeDocument/2006/relationships/hyperlink"/><Relationship Id="rId9" Target="http://www.meerbomen.nu/communicatietoolkit" TargetMode="External" Type="http://schemas.openxmlformats.org/officeDocument/2006/relationships/hyperlink"/></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71.jpeg" Type="http://schemas.openxmlformats.org/officeDocument/2006/relationships/image"/><Relationship Id="rId8" Target="../media/image2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0.png" Type="http://schemas.openxmlformats.org/officeDocument/2006/relationships/image"/><Relationship Id="rId11" Target="../media/image81.png" Type="http://schemas.openxmlformats.org/officeDocument/2006/relationships/image"/><Relationship Id="rId12" Target="../media/image82.png" Type="http://schemas.openxmlformats.org/officeDocument/2006/relationships/image"/><Relationship Id="rId13" Target="../media/image83.png" Type="http://schemas.openxmlformats.org/officeDocument/2006/relationships/image"/><Relationship Id="rId14" Target="../media/image84.jpeg" Type="http://schemas.openxmlformats.org/officeDocument/2006/relationships/image"/><Relationship Id="rId15" Target="../media/image85.jpeg" Type="http://schemas.openxmlformats.org/officeDocument/2006/relationships/image"/><Relationship Id="rId16" Target="../media/image86.jpeg" Type="http://schemas.openxmlformats.org/officeDocument/2006/relationships/image"/><Relationship Id="rId17" Target="../media/image87.jpeg" Type="http://schemas.openxmlformats.org/officeDocument/2006/relationships/image"/><Relationship Id="rId18" Target="../media/image88.jpeg" Type="http://schemas.openxmlformats.org/officeDocument/2006/relationships/image"/><Relationship Id="rId19" Target="../media/image89.jpeg" Type="http://schemas.openxmlformats.org/officeDocument/2006/relationships/image"/><Relationship Id="rId2" Target="../media/image72.png" Type="http://schemas.openxmlformats.org/officeDocument/2006/relationships/image"/><Relationship Id="rId20" Target="../media/image90.jpeg" Type="http://schemas.openxmlformats.org/officeDocument/2006/relationships/image"/><Relationship Id="rId21" Target="../media/image91.jpeg" Type="http://schemas.openxmlformats.org/officeDocument/2006/relationships/image"/><Relationship Id="rId22" Target="../media/image92.jpeg" Type="http://schemas.openxmlformats.org/officeDocument/2006/relationships/image"/><Relationship Id="rId23" Target="../media/image93.jpeg" Type="http://schemas.openxmlformats.org/officeDocument/2006/relationships/image"/><Relationship Id="rId24" Target="../media/image94.jpeg" Type="http://schemas.openxmlformats.org/officeDocument/2006/relationships/image"/><Relationship Id="rId25" Target="../media/image95.jpeg" Type="http://schemas.openxmlformats.org/officeDocument/2006/relationships/image"/><Relationship Id="rId26" Target="../media/image96.jpeg" Type="http://schemas.openxmlformats.org/officeDocument/2006/relationships/image"/><Relationship Id="rId27" Target="../media/image97.png" Type="http://schemas.openxmlformats.org/officeDocument/2006/relationships/image"/><Relationship Id="rId28" Target="../media/image98.png" Type="http://schemas.openxmlformats.org/officeDocument/2006/relationships/image"/><Relationship Id="rId29" Target="../media/image99.jpeg" Type="http://schemas.openxmlformats.org/officeDocument/2006/relationships/image"/><Relationship Id="rId3" Target="../media/image73.png" Type="http://schemas.openxmlformats.org/officeDocument/2006/relationships/image"/><Relationship Id="rId30" Target="../media/image100.jpeg" Type="http://schemas.openxmlformats.org/officeDocument/2006/relationships/image"/><Relationship Id="rId31" Target="../media/image101.jpeg" Type="http://schemas.openxmlformats.org/officeDocument/2006/relationships/image"/><Relationship Id="rId32" Target="../media/image102.png" Type="http://schemas.openxmlformats.org/officeDocument/2006/relationships/image"/><Relationship Id="rId33" Target="../media/image103.jpeg" Type="http://schemas.openxmlformats.org/officeDocument/2006/relationships/image"/><Relationship Id="rId34" Target="../media/image104.png" Type="http://schemas.openxmlformats.org/officeDocument/2006/relationships/image"/><Relationship Id="rId35" Target="../media/image105.png" Type="http://schemas.openxmlformats.org/officeDocument/2006/relationships/image"/><Relationship Id="rId36" Target="../media/image106.jpeg" Type="http://schemas.openxmlformats.org/officeDocument/2006/relationships/image"/><Relationship Id="rId37" Target="../media/image107.png" Type="http://schemas.openxmlformats.org/officeDocument/2006/relationships/image"/><Relationship Id="rId38" Target="../media/image108.png" Type="http://schemas.openxmlformats.org/officeDocument/2006/relationships/image"/><Relationship Id="rId4" Target="../media/image74.png" Type="http://schemas.openxmlformats.org/officeDocument/2006/relationships/image"/><Relationship Id="rId5" Target="../media/image75.png" Type="http://schemas.openxmlformats.org/officeDocument/2006/relationships/image"/><Relationship Id="rId6" Target="../media/image76.png" Type="http://schemas.openxmlformats.org/officeDocument/2006/relationships/image"/><Relationship Id="rId7" Target="../media/image77.png" Type="http://schemas.openxmlformats.org/officeDocument/2006/relationships/image"/><Relationship Id="rId8" Target="../media/image78.png" Type="http://schemas.openxmlformats.org/officeDocument/2006/relationships/image"/><Relationship Id="rId9" Target="../media/image79.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7.png" Type="http://schemas.openxmlformats.org/officeDocument/2006/relationships/image"/><Relationship Id="rId11" Target="../media/image118.png" Type="http://schemas.openxmlformats.org/officeDocument/2006/relationships/image"/><Relationship Id="rId12" Target="../media/image119.png" Type="http://schemas.openxmlformats.org/officeDocument/2006/relationships/image"/><Relationship Id="rId13" Target="../media/image120.jpeg" Type="http://schemas.openxmlformats.org/officeDocument/2006/relationships/image"/><Relationship Id="rId14" Target="../media/image121.png" Type="http://schemas.openxmlformats.org/officeDocument/2006/relationships/image"/><Relationship Id="rId15" Target="../media/image122.png" Type="http://schemas.openxmlformats.org/officeDocument/2006/relationships/image"/><Relationship Id="rId16" Target="../media/image123.png" Type="http://schemas.openxmlformats.org/officeDocument/2006/relationships/image"/><Relationship Id="rId17" Target="../media/image124.png" Type="http://schemas.openxmlformats.org/officeDocument/2006/relationships/image"/><Relationship Id="rId18" Target="../media/image125.png" Type="http://schemas.openxmlformats.org/officeDocument/2006/relationships/image"/><Relationship Id="rId19" Target="../media/image126.png" Type="http://schemas.openxmlformats.org/officeDocument/2006/relationships/image"/><Relationship Id="rId2" Target="../media/image109.png" Type="http://schemas.openxmlformats.org/officeDocument/2006/relationships/image"/><Relationship Id="rId20" Target="../media/image127.png" Type="http://schemas.openxmlformats.org/officeDocument/2006/relationships/image"/><Relationship Id="rId21" Target="../media/image128.png" Type="http://schemas.openxmlformats.org/officeDocument/2006/relationships/image"/><Relationship Id="rId22" Target="../media/image129.jpeg" Type="http://schemas.openxmlformats.org/officeDocument/2006/relationships/image"/><Relationship Id="rId23" Target="../media/image130.png" Type="http://schemas.openxmlformats.org/officeDocument/2006/relationships/image"/><Relationship Id="rId24" Target="../media/image131.png" Type="http://schemas.openxmlformats.org/officeDocument/2006/relationships/image"/><Relationship Id="rId25" Target="../media/image132.jpeg" Type="http://schemas.openxmlformats.org/officeDocument/2006/relationships/image"/><Relationship Id="rId26" Target="../media/image133.png" Type="http://schemas.openxmlformats.org/officeDocument/2006/relationships/image"/><Relationship Id="rId27" Target="../media/image134.jpeg" Type="http://schemas.openxmlformats.org/officeDocument/2006/relationships/image"/><Relationship Id="rId28" Target="../media/image135.png" Type="http://schemas.openxmlformats.org/officeDocument/2006/relationships/image"/><Relationship Id="rId29" Target="../media/image136.jpeg" Type="http://schemas.openxmlformats.org/officeDocument/2006/relationships/image"/><Relationship Id="rId3" Target="../media/image110.png" Type="http://schemas.openxmlformats.org/officeDocument/2006/relationships/image"/><Relationship Id="rId30" Target="../media/image137.png" Type="http://schemas.openxmlformats.org/officeDocument/2006/relationships/image"/><Relationship Id="rId31" Target="../media/image138.png" Type="http://schemas.openxmlformats.org/officeDocument/2006/relationships/image"/><Relationship Id="rId32" Target="../media/image139.jpeg" Type="http://schemas.openxmlformats.org/officeDocument/2006/relationships/image"/><Relationship Id="rId33" Target="../media/image140.png" Type="http://schemas.openxmlformats.org/officeDocument/2006/relationships/image"/><Relationship Id="rId34" Target="../media/image141.png" Type="http://schemas.openxmlformats.org/officeDocument/2006/relationships/image"/><Relationship Id="rId35" Target="../media/image142.png" Type="http://schemas.openxmlformats.org/officeDocument/2006/relationships/image"/><Relationship Id="rId36" Target="../media/image143.png" Type="http://schemas.openxmlformats.org/officeDocument/2006/relationships/image"/><Relationship Id="rId37" Target="../media/image144.jpeg" Type="http://schemas.openxmlformats.org/officeDocument/2006/relationships/image"/><Relationship Id="rId38" Target="../media/image97.png" Type="http://schemas.openxmlformats.org/officeDocument/2006/relationships/image"/><Relationship Id="rId4" Target="../media/image111.png" Type="http://schemas.openxmlformats.org/officeDocument/2006/relationships/image"/><Relationship Id="rId5" Target="../media/image112.png" Type="http://schemas.openxmlformats.org/officeDocument/2006/relationships/image"/><Relationship Id="rId6" Target="../media/image113.png" Type="http://schemas.openxmlformats.org/officeDocument/2006/relationships/image"/><Relationship Id="rId7" Target="../media/image114.png" Type="http://schemas.openxmlformats.org/officeDocument/2006/relationships/image"/><Relationship Id="rId8" Target="../media/image115.png" Type="http://schemas.openxmlformats.org/officeDocument/2006/relationships/image"/><Relationship Id="rId9" Target="../media/image116.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3.png" Type="http://schemas.openxmlformats.org/officeDocument/2006/relationships/image"/><Relationship Id="rId11" Target="../media/image154.png" Type="http://schemas.openxmlformats.org/officeDocument/2006/relationships/image"/><Relationship Id="rId12" Target="../media/image155.png" Type="http://schemas.openxmlformats.org/officeDocument/2006/relationships/image"/><Relationship Id="rId13" Target="../media/image156.png" Type="http://schemas.openxmlformats.org/officeDocument/2006/relationships/image"/><Relationship Id="rId14" Target="../media/image157.jpeg" Type="http://schemas.openxmlformats.org/officeDocument/2006/relationships/image"/><Relationship Id="rId15" Target="../media/image158.png" Type="http://schemas.openxmlformats.org/officeDocument/2006/relationships/image"/><Relationship Id="rId16" Target="../media/image159.png" Type="http://schemas.openxmlformats.org/officeDocument/2006/relationships/image"/><Relationship Id="rId17" Target="../media/image160.png" Type="http://schemas.openxmlformats.org/officeDocument/2006/relationships/image"/><Relationship Id="rId18" Target="../media/image161.png" Type="http://schemas.openxmlformats.org/officeDocument/2006/relationships/image"/><Relationship Id="rId19" Target="../media/image162.png" Type="http://schemas.openxmlformats.org/officeDocument/2006/relationships/image"/><Relationship Id="rId2" Target="../media/image145.png" Type="http://schemas.openxmlformats.org/officeDocument/2006/relationships/image"/><Relationship Id="rId20" Target="../media/image163.png" Type="http://schemas.openxmlformats.org/officeDocument/2006/relationships/image"/><Relationship Id="rId21" Target="../media/image164.png" Type="http://schemas.openxmlformats.org/officeDocument/2006/relationships/image"/><Relationship Id="rId3" Target="../media/image146.png" Type="http://schemas.openxmlformats.org/officeDocument/2006/relationships/image"/><Relationship Id="rId4" Target="../media/image147.png" Type="http://schemas.openxmlformats.org/officeDocument/2006/relationships/image"/><Relationship Id="rId5" Target="../media/image148.png" Type="http://schemas.openxmlformats.org/officeDocument/2006/relationships/image"/><Relationship Id="rId6" Target="../media/image149.jpeg" Type="http://schemas.openxmlformats.org/officeDocument/2006/relationships/image"/><Relationship Id="rId7" Target="../media/image150.png" Type="http://schemas.openxmlformats.org/officeDocument/2006/relationships/image"/><Relationship Id="rId8" Target="../media/image151.svg" Type="http://schemas.openxmlformats.org/officeDocument/2006/relationships/image"/><Relationship Id="rId9" Target="../media/image15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5.jpe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16.png" Type="http://schemas.openxmlformats.org/officeDocument/2006/relationships/image"/><Relationship Id="rId9" Target="../media/image1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jpeg" Type="http://schemas.openxmlformats.org/officeDocument/2006/relationships/image"/><Relationship Id="rId11" Target="../media/image22.png" Type="http://schemas.openxmlformats.org/officeDocument/2006/relationships/image"/><Relationship Id="rId2" Target="../notesSlides/notesSlide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8.png" Type="http://schemas.openxmlformats.org/officeDocument/2006/relationships/image"/><Relationship Id="rId8" Target="../media/image19.jpeg" Type="http://schemas.openxmlformats.org/officeDocument/2006/relationships/image"/><Relationship Id="rId9" Target="../media/image20.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jpeg" Type="http://schemas.openxmlformats.org/officeDocument/2006/relationships/image"/><Relationship Id="rId11" Target="../media/image22.png" Type="http://schemas.openxmlformats.org/officeDocument/2006/relationships/image"/><Relationship Id="rId2" Target="../notesSlides/notesSlide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8.png" Type="http://schemas.openxmlformats.org/officeDocument/2006/relationships/image"/><Relationship Id="rId8" Target="../media/image23.jpeg" Type="http://schemas.openxmlformats.org/officeDocument/2006/relationships/image"/><Relationship Id="rId9" Target="../media/image24.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jpeg" Type="http://schemas.openxmlformats.org/officeDocument/2006/relationships/image"/><Relationship Id="rId11" Target="../media/image22.png" Type="http://schemas.openxmlformats.org/officeDocument/2006/relationships/image"/><Relationship Id="rId2" Target="../notesSlides/notesSlide6.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8.png" Type="http://schemas.openxmlformats.org/officeDocument/2006/relationships/image"/><Relationship Id="rId8" Target="../media/image26.jpeg" Type="http://schemas.openxmlformats.org/officeDocument/2006/relationships/image"/><Relationship Id="rId9" Target="../media/image27.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jpeg" Type="http://schemas.openxmlformats.org/officeDocument/2006/relationships/image"/><Relationship Id="rId11" Target="../media/image22.png" Type="http://schemas.openxmlformats.org/officeDocument/2006/relationships/image"/><Relationship Id="rId2" Target="../notesSlides/notesSlide7.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8.pn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29.jpeg" Type="http://schemas.openxmlformats.org/officeDocument/2006/relationships/image"/><Relationship Id="rId9" Target="../media/image30.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jpeg" Type="http://schemas.openxmlformats.org/officeDocument/2006/relationships/image"/><Relationship Id="rId11" Target="../media/image22.png" Type="http://schemas.openxmlformats.org/officeDocument/2006/relationships/image"/><Relationship Id="rId2" Target="../notesSlides/notesSlide8.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8.png" Type="http://schemas.openxmlformats.org/officeDocument/2006/relationships/image"/><Relationship Id="rId8" Target="../media/image32.jpeg" Type="http://schemas.openxmlformats.org/officeDocument/2006/relationships/image"/><Relationship Id="rId9" Target="../media/image33.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jpeg" Type="http://schemas.openxmlformats.org/officeDocument/2006/relationships/image"/><Relationship Id="rId11" Target="../media/image22.png" Type="http://schemas.openxmlformats.org/officeDocument/2006/relationships/image"/><Relationship Id="rId2" Target="../notesSlides/notesSlide9.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8.png" Type="http://schemas.openxmlformats.org/officeDocument/2006/relationships/image"/><Relationship Id="rId8" Target="../media/image35.jpeg" Type="http://schemas.openxmlformats.org/officeDocument/2006/relationships/image"/><Relationship Id="rId9" Target="../media/image3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0" y="0"/>
            <a:ext cx="18288000" cy="10287000"/>
            <a:chOff x="0" y="0"/>
            <a:chExt cx="24384000" cy="13716000"/>
          </a:xfrm>
        </p:grpSpPr>
        <p:pic>
          <p:nvPicPr>
            <p:cNvPr name="Picture 5" id="5"/>
            <p:cNvPicPr>
              <a:picLocks noChangeAspect="true"/>
            </p:cNvPicPr>
            <p:nvPr/>
          </p:nvPicPr>
          <p:blipFill>
            <a:blip r:embed="rId7"/>
            <a:srcRect l="0" t="7800" r="0" b="7800"/>
            <a:stretch>
              <a:fillRect/>
            </a:stretch>
          </p:blipFill>
          <p:spPr>
            <a:xfrm flipH="false" flipV="false">
              <a:off x="0" y="0"/>
              <a:ext cx="24384000" cy="13716000"/>
            </a:xfrm>
            <a:prstGeom prst="rect">
              <a:avLst/>
            </a:prstGeom>
          </p:spPr>
        </p:pic>
      </p:grpSp>
      <p:sp>
        <p:nvSpPr>
          <p:cNvPr name="Freeform 6" id="6"/>
          <p:cNvSpPr/>
          <p:nvPr/>
        </p:nvSpPr>
        <p:spPr>
          <a:xfrm flipH="false" flipV="false" rot="0">
            <a:off x="-801638" y="1828296"/>
            <a:ext cx="10842903" cy="6121722"/>
          </a:xfrm>
          <a:custGeom>
            <a:avLst/>
            <a:gdLst/>
            <a:ahLst/>
            <a:cxnLst/>
            <a:rect r="r" b="b" t="t" l="l"/>
            <a:pathLst>
              <a:path h="6121722" w="10842903">
                <a:moveTo>
                  <a:pt x="0" y="0"/>
                </a:moveTo>
                <a:lnTo>
                  <a:pt x="10842904" y="0"/>
                </a:lnTo>
                <a:lnTo>
                  <a:pt x="10842904" y="6121722"/>
                </a:lnTo>
                <a:lnTo>
                  <a:pt x="0" y="6121722"/>
                </a:lnTo>
                <a:lnTo>
                  <a:pt x="0" y="0"/>
                </a:lnTo>
                <a:close/>
              </a:path>
            </a:pathLst>
          </a:custGeom>
          <a:blipFill>
            <a:blip r:embed="rId8">
              <a:extLst>
                <a:ext uri="{96DAC541-7B7A-43D3-8B79-37D633B846F1}">
                  <asvg:svgBlip xmlns:asvg="http://schemas.microsoft.com/office/drawing/2016/SVG/main" r:embed="rId9"/>
                </a:ext>
              </a:extLst>
            </a:blip>
            <a:stretch>
              <a:fillRect l="0" t="-73" r="0" b="-73"/>
            </a:stretch>
          </a:blipFill>
        </p:spPr>
      </p:sp>
      <p:sp>
        <p:nvSpPr>
          <p:cNvPr name="Freeform 7" id="7"/>
          <p:cNvSpPr/>
          <p:nvPr/>
        </p:nvSpPr>
        <p:spPr>
          <a:xfrm flipH="false" flipV="false" rot="0">
            <a:off x="3124250" y="7608401"/>
            <a:ext cx="12039501" cy="2407900"/>
          </a:xfrm>
          <a:custGeom>
            <a:avLst/>
            <a:gdLst/>
            <a:ahLst/>
            <a:cxnLst/>
            <a:rect r="r" b="b" t="t" l="l"/>
            <a:pathLst>
              <a:path h="2407900" w="12039501">
                <a:moveTo>
                  <a:pt x="0" y="0"/>
                </a:moveTo>
                <a:lnTo>
                  <a:pt x="12039500" y="0"/>
                </a:lnTo>
                <a:lnTo>
                  <a:pt x="12039500" y="2407900"/>
                </a:lnTo>
                <a:lnTo>
                  <a:pt x="0" y="24079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1253067" y="291600"/>
            <a:ext cx="15320433" cy="2073234"/>
            <a:chOff x="0" y="0"/>
            <a:chExt cx="20427244" cy="2764312"/>
          </a:xfrm>
        </p:grpSpPr>
        <p:sp>
          <p:nvSpPr>
            <p:cNvPr name="Freeform 4" id="4"/>
            <p:cNvSpPr/>
            <p:nvPr/>
          </p:nvSpPr>
          <p:spPr>
            <a:xfrm flipH="false" flipV="false" rot="0">
              <a:off x="0" y="0"/>
              <a:ext cx="20427245" cy="2764312"/>
            </a:xfrm>
            <a:custGeom>
              <a:avLst/>
              <a:gdLst/>
              <a:ahLst/>
              <a:cxnLst/>
              <a:rect r="r" b="b" t="t" l="l"/>
              <a:pathLst>
                <a:path h="2764312" w="20427245">
                  <a:moveTo>
                    <a:pt x="0" y="0"/>
                  </a:moveTo>
                  <a:lnTo>
                    <a:pt x="20427245" y="0"/>
                  </a:lnTo>
                  <a:lnTo>
                    <a:pt x="20427245" y="2764312"/>
                  </a:lnTo>
                  <a:lnTo>
                    <a:pt x="0" y="2764312"/>
                  </a:lnTo>
                  <a:close/>
                </a:path>
              </a:pathLst>
            </a:custGeom>
          </p:spPr>
        </p:sp>
        <p:sp>
          <p:nvSpPr>
            <p:cNvPr name="TextBox 5" id="5"/>
            <p:cNvSpPr txBox="true"/>
            <p:nvPr/>
          </p:nvSpPr>
          <p:spPr>
            <a:xfrm>
              <a:off x="0" y="-57150"/>
              <a:ext cx="20427244" cy="2821462"/>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WAAROM? DE URGENTIE IS HOOG</a:t>
              </a:r>
            </a:p>
          </p:txBody>
        </p:sp>
      </p:grpSp>
      <p:sp>
        <p:nvSpPr>
          <p:cNvPr name="TextBox 6" id="6"/>
          <p:cNvSpPr txBox="true"/>
          <p:nvPr/>
        </p:nvSpPr>
        <p:spPr>
          <a:xfrm rot="0">
            <a:off x="634703" y="9122626"/>
            <a:ext cx="5859924" cy="36195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Klimaat</a:t>
            </a:r>
          </a:p>
        </p:txBody>
      </p:sp>
      <p:sp>
        <p:nvSpPr>
          <p:cNvPr name="TextBox 7" id="7"/>
          <p:cNvSpPr txBox="true"/>
          <p:nvPr/>
        </p:nvSpPr>
        <p:spPr>
          <a:xfrm rot="0">
            <a:off x="9629431" y="8949444"/>
            <a:ext cx="5859924" cy="36195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Biodiversiteit</a:t>
            </a:r>
          </a:p>
        </p:txBody>
      </p:sp>
      <p:sp>
        <p:nvSpPr>
          <p:cNvPr name="Freeform 8" id="8"/>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243037" y="2690400"/>
            <a:ext cx="8651196" cy="6050740"/>
          </a:xfrm>
          <a:custGeom>
            <a:avLst/>
            <a:gdLst/>
            <a:ahLst/>
            <a:cxnLst/>
            <a:rect r="r" b="b" t="t" l="l"/>
            <a:pathLst>
              <a:path h="6050740" w="8651196">
                <a:moveTo>
                  <a:pt x="0" y="0"/>
                </a:moveTo>
                <a:lnTo>
                  <a:pt x="8651197" y="0"/>
                </a:lnTo>
                <a:lnTo>
                  <a:pt x="8651197" y="6050740"/>
                </a:lnTo>
                <a:lnTo>
                  <a:pt x="0" y="6050740"/>
                </a:lnTo>
                <a:lnTo>
                  <a:pt x="0" y="0"/>
                </a:lnTo>
                <a:close/>
              </a:path>
            </a:pathLst>
          </a:custGeom>
          <a:blipFill>
            <a:blip r:embed="rId7"/>
            <a:stretch>
              <a:fillRect l="-3458" t="0" r="-1453" b="0"/>
            </a:stretch>
          </a:blipFill>
        </p:spPr>
      </p:sp>
      <p:sp>
        <p:nvSpPr>
          <p:cNvPr name="Freeform 10" id="10"/>
          <p:cNvSpPr/>
          <p:nvPr/>
        </p:nvSpPr>
        <p:spPr>
          <a:xfrm flipH="false" flipV="false" rot="0">
            <a:off x="8991575" y="2029619"/>
            <a:ext cx="9258325" cy="6912033"/>
          </a:xfrm>
          <a:custGeom>
            <a:avLst/>
            <a:gdLst/>
            <a:ahLst/>
            <a:cxnLst/>
            <a:rect r="r" b="b" t="t" l="l"/>
            <a:pathLst>
              <a:path h="6912033" w="9258325">
                <a:moveTo>
                  <a:pt x="0" y="0"/>
                </a:moveTo>
                <a:lnTo>
                  <a:pt x="9258325" y="0"/>
                </a:lnTo>
                <a:lnTo>
                  <a:pt x="9258325" y="6912033"/>
                </a:lnTo>
                <a:lnTo>
                  <a:pt x="0" y="6912033"/>
                </a:lnTo>
                <a:lnTo>
                  <a:pt x="0" y="0"/>
                </a:lnTo>
                <a:close/>
              </a:path>
            </a:pathLst>
          </a:custGeom>
          <a:blipFill>
            <a:blip r:embed="rId8"/>
            <a:stretch>
              <a:fillRect l="-2576" t="-7843" r="-10273" b="-2196"/>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grpSp>
        <p:nvGrpSpPr>
          <p:cNvPr name="Group 3" id="3"/>
          <p:cNvGrpSpPr/>
          <p:nvPr/>
        </p:nvGrpSpPr>
        <p:grpSpPr>
          <a:xfrm rot="0">
            <a:off x="1080000" y="269189"/>
            <a:ext cx="5093624" cy="2073234"/>
            <a:chOff x="0" y="0"/>
            <a:chExt cx="6791498" cy="2764312"/>
          </a:xfrm>
        </p:grpSpPr>
        <p:sp>
          <p:nvSpPr>
            <p:cNvPr name="Freeform 4" id="4"/>
            <p:cNvSpPr/>
            <p:nvPr/>
          </p:nvSpPr>
          <p:spPr>
            <a:xfrm flipH="false" flipV="false" rot="0">
              <a:off x="0" y="0"/>
              <a:ext cx="6791498" cy="2764312"/>
            </a:xfrm>
            <a:custGeom>
              <a:avLst/>
              <a:gdLst/>
              <a:ahLst/>
              <a:cxnLst/>
              <a:rect r="r" b="b" t="t" l="l"/>
              <a:pathLst>
                <a:path h="2764312" w="6791498">
                  <a:moveTo>
                    <a:pt x="0" y="0"/>
                  </a:moveTo>
                  <a:lnTo>
                    <a:pt x="6791498" y="0"/>
                  </a:lnTo>
                  <a:lnTo>
                    <a:pt x="6791498" y="2764312"/>
                  </a:lnTo>
                  <a:lnTo>
                    <a:pt x="0" y="2764312"/>
                  </a:lnTo>
                  <a:close/>
                </a:path>
              </a:pathLst>
            </a:custGeom>
          </p:spPr>
        </p:sp>
        <p:sp>
          <p:nvSpPr>
            <p:cNvPr name="TextBox 5" id="5"/>
            <p:cNvSpPr txBox="true"/>
            <p:nvPr/>
          </p:nvSpPr>
          <p:spPr>
            <a:xfrm>
              <a:off x="0" y="-57150"/>
              <a:ext cx="6791498"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DE METHODE</a:t>
              </a:r>
            </a:p>
          </p:txBody>
        </p:sp>
      </p:grpSp>
      <p:sp>
        <p:nvSpPr>
          <p:cNvPr name="TextBox 6" id="6"/>
          <p:cNvSpPr txBox="true"/>
          <p:nvPr/>
        </p:nvSpPr>
        <p:spPr>
          <a:xfrm rot="0">
            <a:off x="1080000" y="2023560"/>
            <a:ext cx="16301616" cy="78486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Elke boom maakt jaarlijks honderden zaailingen. </a:t>
            </a:r>
          </a:p>
          <a:p>
            <a:pPr algn="l" marL="542925" indent="-271462" lvl="1">
              <a:lnSpc>
                <a:spcPts val="4200"/>
              </a:lnSpc>
            </a:pPr>
            <a:r>
              <a:rPr lang="en-US" sz="3000">
                <a:solidFill>
                  <a:srgbClr val="000000"/>
                </a:solidFill>
                <a:latin typeface="TT Chocolates 1"/>
                <a:ea typeface="TT Chocolates 1"/>
                <a:cs typeface="TT Chocolates 1"/>
                <a:sym typeface="TT Chocolates 1"/>
              </a:rPr>
              <a:t>De meeste hiervan overleven het niet omdat:</a:t>
            </a:r>
          </a:p>
          <a:p>
            <a:pPr algn="l" marL="1120140" indent="-373380" lvl="2">
              <a:lnSpc>
                <a:spcPts val="3359"/>
              </a:lnSpc>
              <a:buAutoNum type="arabicPeriod" startAt="1"/>
            </a:pPr>
            <a:r>
              <a:rPr lang="en-US" sz="2400">
                <a:solidFill>
                  <a:srgbClr val="000000"/>
                </a:solidFill>
                <a:latin typeface="TT Chocolates 1"/>
                <a:ea typeface="TT Chocolates 1"/>
                <a:cs typeface="TT Chocolates 1"/>
                <a:sym typeface="TT Chocolates 1"/>
              </a:rPr>
              <a:t>ze groeien op plekken waar ze niet groot mogen worden (bv. naast een fietspad, bouwlocatie)</a:t>
            </a:r>
          </a:p>
          <a:p>
            <a:pPr algn="l" marL="1120140" indent="-373380" lvl="2">
              <a:lnSpc>
                <a:spcPts val="3359"/>
              </a:lnSpc>
              <a:buAutoNum type="arabicPeriod" startAt="1"/>
            </a:pPr>
            <a:r>
              <a:rPr lang="en-US" sz="2400">
                <a:solidFill>
                  <a:srgbClr val="000000"/>
                </a:solidFill>
                <a:latin typeface="TT Chocolates 1"/>
                <a:ea typeface="TT Chocolates 1"/>
                <a:cs typeface="TT Chocolates 1"/>
                <a:sym typeface="TT Chocolates 1"/>
              </a:rPr>
              <a:t>ze groeien op plekken waar ze niet groot kunnen worden (bv. te weinig licht, groeiplek past niet bij boomsoort)</a:t>
            </a:r>
          </a:p>
          <a:p>
            <a:pPr algn="l" marL="1120140" indent="-373380" lvl="2">
              <a:lnSpc>
                <a:spcPts val="3359"/>
              </a:lnSpc>
              <a:buAutoNum type="arabicPeriod" startAt="1"/>
            </a:pPr>
            <a:r>
              <a:rPr lang="en-US" sz="2400">
                <a:solidFill>
                  <a:srgbClr val="000000"/>
                </a:solidFill>
                <a:latin typeface="TT Chocolates 1"/>
                <a:ea typeface="TT Chocolates 1"/>
                <a:cs typeface="TT Chocolates 1"/>
                <a:sym typeface="TT Chocolates 1"/>
              </a:rPr>
              <a:t>ze worden verwijderd om open plekken te creëren (voor bv weidevogels)</a:t>
            </a:r>
          </a:p>
          <a:p>
            <a:pPr algn="l" marL="1120140" indent="-373380" lvl="2">
              <a:lnSpc>
                <a:spcPts val="3359"/>
              </a:lnSpc>
              <a:buAutoNum type="arabicPeriod" startAt="1"/>
            </a:pPr>
            <a:r>
              <a:rPr lang="en-US" sz="2400">
                <a:solidFill>
                  <a:srgbClr val="000000"/>
                </a:solidFill>
                <a:latin typeface="TT Chocolates 1"/>
                <a:ea typeface="TT Chocolates 1"/>
                <a:cs typeface="TT Chocolates 1"/>
                <a:sym typeface="TT Chocolates 1"/>
              </a:rPr>
              <a:t>er teveel van een bepaalde soort is in een gebied</a:t>
            </a:r>
          </a:p>
          <a:p>
            <a:pPr algn="l" marL="1120140" indent="-373380" lvl="2">
              <a:lnSpc>
                <a:spcPts val="3359"/>
              </a:lnSpc>
              <a:buAutoNum type="arabicPeriod" startAt="1"/>
            </a:pPr>
            <a:r>
              <a:rPr lang="en-US" sz="2400">
                <a:solidFill>
                  <a:srgbClr val="000000"/>
                </a:solidFill>
                <a:latin typeface="TT Chocolates 1"/>
                <a:ea typeface="TT Chocolates 1"/>
                <a:cs typeface="TT Chocolates 1"/>
                <a:sym typeface="TT Chocolates 1"/>
              </a:rPr>
              <a:t>er ruimte wordt gemaakt voor bodemplanten</a:t>
            </a:r>
          </a:p>
          <a:p>
            <a:pPr algn="l" marL="1120140" indent="-373380" lvl="2">
              <a:lnSpc>
                <a:spcPts val="3359"/>
              </a:lnSpc>
              <a:buAutoNum type="arabicPeriod" startAt="1"/>
            </a:pPr>
            <a:r>
              <a:rPr lang="en-US" sz="2400">
                <a:solidFill>
                  <a:srgbClr val="231F20"/>
                </a:solidFill>
                <a:latin typeface="TT Chocolates 1"/>
                <a:ea typeface="TT Chocolates 1"/>
                <a:cs typeface="TT Chocolates 1"/>
                <a:sym typeface="TT Chocolates 1"/>
              </a:rPr>
              <a:t>dieren zaailingen eten en/of te vertrappen</a:t>
            </a:r>
          </a:p>
          <a:p>
            <a:pPr algn="l">
              <a:lnSpc>
                <a:spcPts val="4200"/>
              </a:lnSpc>
            </a:pP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Normaal gesproken worden deze zaailingen vaak weggemaaid of gerooid en verbrand of in de versnipperaar gedaan. Meer Bomen Nu verplant deze kansarme zaailingen naar kansrijke plekken (bij boeren, voedselbossen, landgoederen of achtertuinen) zodat de zaailing kan uitgroeien tot een volwassen exemplaar</a:t>
            </a:r>
          </a:p>
          <a:p>
            <a:pPr algn="l" marL="542925" indent="-271462" lvl="1">
              <a:lnSpc>
                <a:spcPts val="4200"/>
              </a:lnSpc>
            </a:pP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Van november t/m maart scheppen wij met heel veel vrijwilligers de </a:t>
            </a:r>
          </a:p>
          <a:p>
            <a:pPr algn="l" marL="542925" indent="-271462" lvl="1">
              <a:lnSpc>
                <a:spcPts val="4200"/>
              </a:lnSpc>
            </a:pPr>
            <a:r>
              <a:rPr lang="en-US" sz="3000">
                <a:solidFill>
                  <a:srgbClr val="000000"/>
                </a:solidFill>
                <a:latin typeface="TT Chocolates 1"/>
                <a:ea typeface="TT Chocolates 1"/>
                <a:cs typeface="TT Chocolates 1"/>
                <a:sym typeface="TT Chocolates 1"/>
              </a:rPr>
              <a:t>zaailingen uit om deze te verplanten of gratis uit te delen</a:t>
            </a:r>
          </a:p>
        </p:txBody>
      </p:sp>
      <p:sp>
        <p:nvSpPr>
          <p:cNvPr name="Freeform 7" id="7"/>
          <p:cNvSpPr/>
          <p:nvPr/>
        </p:nvSpPr>
        <p:spPr>
          <a:xfrm flipH="false" flipV="false" rot="0">
            <a:off x="13572229" y="362110"/>
            <a:ext cx="4545363" cy="2721536"/>
          </a:xfrm>
          <a:custGeom>
            <a:avLst/>
            <a:gdLst/>
            <a:ahLst/>
            <a:cxnLst/>
            <a:rect r="r" b="b" t="t" l="l"/>
            <a:pathLst>
              <a:path h="2721536" w="4545363">
                <a:moveTo>
                  <a:pt x="0" y="0"/>
                </a:moveTo>
                <a:lnTo>
                  <a:pt x="4545363" y="0"/>
                </a:lnTo>
                <a:lnTo>
                  <a:pt x="4545363" y="2721537"/>
                </a:lnTo>
                <a:lnTo>
                  <a:pt x="0" y="2721537"/>
                </a:lnTo>
                <a:lnTo>
                  <a:pt x="0" y="0"/>
                </a:lnTo>
                <a:close/>
              </a:path>
            </a:pathLst>
          </a:custGeom>
          <a:blipFill>
            <a:blip r:embed="rId4"/>
            <a:stretch>
              <a:fillRect l="0" t="0" r="0" b="0"/>
            </a:stretch>
          </a:blipFill>
        </p:spPr>
      </p:sp>
      <p:sp>
        <p:nvSpPr>
          <p:cNvPr name="TextBox 8" id="8"/>
          <p:cNvSpPr txBox="true"/>
          <p:nvPr/>
        </p:nvSpPr>
        <p:spPr>
          <a:xfrm rot="0">
            <a:off x="14175091" y="1234264"/>
            <a:ext cx="3339639" cy="1085850"/>
          </a:xfrm>
          <a:prstGeom prst="rect">
            <a:avLst/>
          </a:prstGeom>
        </p:spPr>
        <p:txBody>
          <a:bodyPr anchor="t" rtlCol="false" tIns="0" lIns="0" bIns="0" rIns="0">
            <a:spAutoFit/>
          </a:bodyPr>
          <a:lstStyle/>
          <a:p>
            <a:pPr algn="ctr">
              <a:lnSpc>
                <a:spcPts val="2879"/>
              </a:lnSpc>
            </a:pPr>
            <a:r>
              <a:rPr lang="en-US" sz="2400" b="true">
                <a:solidFill>
                  <a:srgbClr val="000000"/>
                </a:solidFill>
                <a:latin typeface="TT Chocolates 1 Bold"/>
                <a:ea typeface="TT Chocolates 1 Bold"/>
                <a:cs typeface="TT Chocolates 1 Bold"/>
                <a:sym typeface="TT Chocolates 1 Bold"/>
              </a:rPr>
              <a:t>Onze droom: </a:t>
            </a:r>
          </a:p>
          <a:p>
            <a:pPr algn="ctr">
              <a:lnSpc>
                <a:spcPts val="2879"/>
              </a:lnSpc>
            </a:pPr>
            <a:r>
              <a:rPr lang="en-US" sz="2400" b="true">
                <a:solidFill>
                  <a:srgbClr val="000000"/>
                </a:solidFill>
                <a:latin typeface="TT Chocolates 1 Bold"/>
                <a:ea typeface="TT Chocolates 1 Bold"/>
                <a:cs typeface="TT Chocolates 1 Bold"/>
                <a:sym typeface="TT Chocolates 1 Bold"/>
              </a:rPr>
              <a:t>Circulair Groenbeheer is de norm</a:t>
            </a:r>
          </a:p>
        </p:txBody>
      </p:sp>
      <p:sp>
        <p:nvSpPr>
          <p:cNvPr name="Freeform 9" id="9"/>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64321" y="189568"/>
            <a:ext cx="18193988" cy="11030105"/>
          </a:xfrm>
          <a:custGeom>
            <a:avLst/>
            <a:gdLst/>
            <a:ahLst/>
            <a:cxnLst/>
            <a:rect r="r" b="b" t="t" l="l"/>
            <a:pathLst>
              <a:path h="11030105" w="18193988">
                <a:moveTo>
                  <a:pt x="0" y="0"/>
                </a:moveTo>
                <a:lnTo>
                  <a:pt x="18193987" y="0"/>
                </a:lnTo>
                <a:lnTo>
                  <a:pt x="18193987" y="11030105"/>
                </a:lnTo>
                <a:lnTo>
                  <a:pt x="0" y="11030105"/>
                </a:lnTo>
                <a:lnTo>
                  <a:pt x="0" y="0"/>
                </a:lnTo>
                <a:close/>
              </a:path>
            </a:pathLst>
          </a:custGeom>
          <a:blipFill>
            <a:blip r:embed="rId2"/>
            <a:stretch>
              <a:fillRect l="0" t="0" r="0" b="0"/>
            </a:stretch>
          </a:blipFill>
        </p:spPr>
      </p:sp>
      <p:sp>
        <p:nvSpPr>
          <p:cNvPr name="Freeform 3" id="3"/>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4" id="4" descr="Afbeelding met schermopname, groen, Rechthoek  Automatisch gegenereerde beschrijving"/>
          <p:cNvSpPr/>
          <p:nvPr/>
        </p:nvSpPr>
        <p:spPr>
          <a:xfrm flipH="false" flipV="false" rot="0">
            <a:off x="-4734804" y="-54864"/>
            <a:ext cx="10198250" cy="2297834"/>
          </a:xfrm>
          <a:custGeom>
            <a:avLst/>
            <a:gdLst/>
            <a:ahLst/>
            <a:cxnLst/>
            <a:rect r="r" b="b" t="t" l="l"/>
            <a:pathLst>
              <a:path h="2297834" w="10198250">
                <a:moveTo>
                  <a:pt x="0" y="0"/>
                </a:moveTo>
                <a:lnTo>
                  <a:pt x="10198249" y="0"/>
                </a:lnTo>
                <a:lnTo>
                  <a:pt x="10198249" y="2297834"/>
                </a:lnTo>
                <a:lnTo>
                  <a:pt x="0" y="2297834"/>
                </a:lnTo>
                <a:lnTo>
                  <a:pt x="0" y="0"/>
                </a:lnTo>
                <a:close/>
              </a:path>
            </a:pathLst>
          </a:custGeom>
          <a:blipFill>
            <a:blip r:embed="rId5"/>
            <a:stretch>
              <a:fillRect l="-6744" t="-79730" r="0" b="-7096"/>
            </a:stretch>
          </a:blipFill>
        </p:spPr>
      </p:sp>
      <p:sp>
        <p:nvSpPr>
          <p:cNvPr name="Freeform 5" id="5"/>
          <p:cNvSpPr/>
          <p:nvPr/>
        </p:nvSpPr>
        <p:spPr>
          <a:xfrm flipH="false" flipV="false" rot="0">
            <a:off x="1606092" y="1259548"/>
            <a:ext cx="15653208" cy="7767905"/>
          </a:xfrm>
          <a:custGeom>
            <a:avLst/>
            <a:gdLst/>
            <a:ahLst/>
            <a:cxnLst/>
            <a:rect r="r" b="b" t="t" l="l"/>
            <a:pathLst>
              <a:path h="7767905" w="15653208">
                <a:moveTo>
                  <a:pt x="0" y="0"/>
                </a:moveTo>
                <a:lnTo>
                  <a:pt x="15653208" y="0"/>
                </a:lnTo>
                <a:lnTo>
                  <a:pt x="15653208" y="7767904"/>
                </a:lnTo>
                <a:lnTo>
                  <a:pt x="0" y="7767904"/>
                </a:lnTo>
                <a:lnTo>
                  <a:pt x="0" y="0"/>
                </a:lnTo>
                <a:close/>
              </a:path>
            </a:pathLst>
          </a:custGeom>
          <a:blipFill>
            <a:blip r:embed="rId6"/>
            <a:stretch>
              <a:fillRect l="0" t="0" r="0" b="0"/>
            </a:stretch>
          </a:blipFill>
        </p:spPr>
      </p:sp>
      <p:sp>
        <p:nvSpPr>
          <p:cNvPr name="TextBox 6" id="6"/>
          <p:cNvSpPr txBox="true"/>
          <p:nvPr/>
        </p:nvSpPr>
        <p:spPr>
          <a:xfrm rot="0">
            <a:off x="769838" y="429342"/>
            <a:ext cx="4416013" cy="1196072"/>
          </a:xfrm>
          <a:prstGeom prst="rect">
            <a:avLst/>
          </a:prstGeom>
        </p:spPr>
        <p:txBody>
          <a:bodyPr anchor="t" rtlCol="false" tIns="0" lIns="0" bIns="0" rIns="0">
            <a:spAutoFit/>
          </a:bodyPr>
          <a:lstStyle/>
          <a:p>
            <a:pPr algn="l">
              <a:lnSpc>
                <a:spcPts val="7920"/>
              </a:lnSpc>
            </a:pPr>
            <a:r>
              <a:rPr lang="en-US" sz="6600">
                <a:solidFill>
                  <a:srgbClr val="FFFFFF"/>
                </a:solidFill>
                <a:latin typeface="Impact"/>
                <a:ea typeface="Impact"/>
                <a:cs typeface="Impact"/>
                <a:sym typeface="Impact"/>
              </a:rPr>
              <a:t>DE METHODE</a:t>
            </a:r>
          </a:p>
        </p:txBody>
      </p:sp>
      <p:sp>
        <p:nvSpPr>
          <p:cNvPr name="Freeform 7" id="7"/>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972000" y="904785"/>
            <a:ext cx="7781286" cy="1067623"/>
            <a:chOff x="0" y="0"/>
            <a:chExt cx="10375048" cy="1423497"/>
          </a:xfrm>
        </p:grpSpPr>
        <p:sp>
          <p:nvSpPr>
            <p:cNvPr name="Freeform 5" id="5"/>
            <p:cNvSpPr/>
            <p:nvPr/>
          </p:nvSpPr>
          <p:spPr>
            <a:xfrm flipH="false" flipV="false" rot="0">
              <a:off x="0" y="0"/>
              <a:ext cx="10375047" cy="1423497"/>
            </a:xfrm>
            <a:custGeom>
              <a:avLst/>
              <a:gdLst/>
              <a:ahLst/>
              <a:cxnLst/>
              <a:rect r="r" b="b" t="t" l="l"/>
              <a:pathLst>
                <a:path h="1423497" w="10375047">
                  <a:moveTo>
                    <a:pt x="0" y="0"/>
                  </a:moveTo>
                  <a:lnTo>
                    <a:pt x="10375047" y="0"/>
                  </a:lnTo>
                  <a:lnTo>
                    <a:pt x="10375047" y="1423497"/>
                  </a:lnTo>
                  <a:lnTo>
                    <a:pt x="0" y="1423497"/>
                  </a:lnTo>
                  <a:close/>
                </a:path>
              </a:pathLst>
            </a:custGeom>
          </p:spPr>
        </p:sp>
        <p:sp>
          <p:nvSpPr>
            <p:cNvPr name="TextBox 6" id="6"/>
            <p:cNvSpPr txBox="true"/>
            <p:nvPr/>
          </p:nvSpPr>
          <p:spPr>
            <a:xfrm>
              <a:off x="0" y="-57150"/>
              <a:ext cx="10375048" cy="1480647"/>
            </a:xfrm>
            <a:prstGeom prst="rect">
              <a:avLst/>
            </a:prstGeom>
          </p:spPr>
          <p:txBody>
            <a:bodyPr anchor="ctr" rtlCol="false" tIns="0" lIns="0" bIns="0" rIns="0"/>
            <a:lstStyle/>
            <a:p>
              <a:pPr algn="l">
                <a:lnSpc>
                  <a:spcPts val="6415"/>
                </a:lnSpc>
              </a:pPr>
              <a:r>
                <a:rPr lang="en-US" sz="5940">
                  <a:solidFill>
                    <a:srgbClr val="14B2A8"/>
                  </a:solidFill>
                  <a:latin typeface="Impact"/>
                  <a:ea typeface="Impact"/>
                  <a:cs typeface="Impact"/>
                  <a:sym typeface="Impact"/>
                </a:rPr>
                <a:t>6</a:t>
              </a:r>
              <a:r>
                <a:rPr lang="en-US" sz="5940">
                  <a:solidFill>
                    <a:srgbClr val="14B2A8"/>
                  </a:solidFill>
                  <a:latin typeface="Impact"/>
                  <a:ea typeface="Impact"/>
                  <a:cs typeface="Impact"/>
                  <a:sym typeface="Impact"/>
                </a:rPr>
                <a:t> SEIZOENEN MEER BOMEN NU</a:t>
              </a:r>
            </a:p>
          </p:txBody>
        </p:sp>
      </p:grpSp>
      <p:sp>
        <p:nvSpPr>
          <p:cNvPr name="Freeform 7" id="7"/>
          <p:cNvSpPr/>
          <p:nvPr/>
        </p:nvSpPr>
        <p:spPr>
          <a:xfrm flipH="false" flipV="false" rot="0">
            <a:off x="15922286" y="8214351"/>
            <a:ext cx="2370069" cy="2067538"/>
          </a:xfrm>
          <a:custGeom>
            <a:avLst/>
            <a:gdLst/>
            <a:ahLst/>
            <a:cxnLst/>
            <a:rect r="r" b="b" t="t" l="l"/>
            <a:pathLst>
              <a:path h="2067538" w="2370069">
                <a:moveTo>
                  <a:pt x="0" y="0"/>
                </a:moveTo>
                <a:lnTo>
                  <a:pt x="2370068" y="0"/>
                </a:lnTo>
                <a:lnTo>
                  <a:pt x="2370068" y="2067539"/>
                </a:lnTo>
                <a:lnTo>
                  <a:pt x="0" y="2067539"/>
                </a:lnTo>
                <a:lnTo>
                  <a:pt x="0" y="0"/>
                </a:lnTo>
                <a:close/>
              </a:path>
            </a:pathLst>
          </a:custGeom>
          <a:blipFill>
            <a:blip r:embed="rId7"/>
            <a:stretch>
              <a:fillRect l="0" t="-203" r="0" b="-203"/>
            </a:stretch>
          </a:blipFill>
        </p:spPr>
      </p:sp>
      <p:grpSp>
        <p:nvGrpSpPr>
          <p:cNvPr name="Group 8" id="8"/>
          <p:cNvGrpSpPr/>
          <p:nvPr/>
        </p:nvGrpSpPr>
        <p:grpSpPr>
          <a:xfrm rot="0">
            <a:off x="12427547" y="216552"/>
            <a:ext cx="5669953" cy="5669953"/>
            <a:chOff x="0" y="0"/>
            <a:chExt cx="812800" cy="812800"/>
          </a:xfrm>
        </p:grpSpPr>
        <p:sp>
          <p:nvSpPr>
            <p:cNvPr name="Freeform 9" id="9"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8704" t="-11742" r="0" b="-2138"/>
              </a:stretch>
            </a:blipFill>
          </p:spPr>
        </p:sp>
      </p:grpSp>
      <p:grpSp>
        <p:nvGrpSpPr>
          <p:cNvPr name="Group 10" id="10"/>
          <p:cNvGrpSpPr/>
          <p:nvPr/>
        </p:nvGrpSpPr>
        <p:grpSpPr>
          <a:xfrm rot="0">
            <a:off x="9115236" y="3051529"/>
            <a:ext cx="5246370" cy="5246370"/>
            <a:chOff x="0" y="0"/>
            <a:chExt cx="812800" cy="812800"/>
          </a:xfrm>
        </p:grpSpPr>
        <p:sp>
          <p:nvSpPr>
            <p:cNvPr name="Freeform 11" id="11"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10349" t="0" r="-4" b="0"/>
              </a:stretch>
            </a:blipFill>
          </p:spPr>
        </p:sp>
      </p:grpSp>
      <p:grpSp>
        <p:nvGrpSpPr>
          <p:cNvPr name="Group 12" id="12"/>
          <p:cNvGrpSpPr/>
          <p:nvPr/>
        </p:nvGrpSpPr>
        <p:grpSpPr>
          <a:xfrm rot="0">
            <a:off x="12772038" y="5238937"/>
            <a:ext cx="6117924" cy="6117924"/>
            <a:chOff x="0" y="0"/>
            <a:chExt cx="812800" cy="812800"/>
          </a:xfrm>
        </p:grpSpPr>
        <p:sp>
          <p:nvSpPr>
            <p:cNvPr name="Freeform 13" id="13"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0" t="-6539" r="0" b="0"/>
              </a:stretch>
            </a:blipFill>
          </p:spPr>
        </p:sp>
      </p:grpSp>
      <p:sp>
        <p:nvSpPr>
          <p:cNvPr name="TextBox 14" id="14"/>
          <p:cNvSpPr txBox="true"/>
          <p:nvPr/>
        </p:nvSpPr>
        <p:spPr>
          <a:xfrm rot="0">
            <a:off x="1034865" y="2563512"/>
            <a:ext cx="7718421" cy="6280785"/>
          </a:xfrm>
          <a:prstGeom prst="rect">
            <a:avLst/>
          </a:prstGeom>
        </p:spPr>
        <p:txBody>
          <a:bodyPr anchor="t" rtlCol="false" tIns="0" lIns="0" bIns="0" rIns="0">
            <a:spAutoFit/>
          </a:bodyPr>
          <a:lstStyle/>
          <a:p>
            <a:pPr algn="l" marL="542925" indent="-271462" lvl="1">
              <a:lnSpc>
                <a:spcPts val="4170"/>
              </a:lnSpc>
              <a:buFont typeface="Arial"/>
              <a:buChar char="•"/>
            </a:pPr>
            <a:r>
              <a:rPr lang="en-US" sz="3000">
                <a:solidFill>
                  <a:srgbClr val="000000"/>
                </a:solidFill>
                <a:latin typeface="TT Chocolates 1"/>
                <a:ea typeface="TT Chocolates 1"/>
                <a:cs typeface="TT Chocolates 1"/>
                <a:sym typeface="TT Chocolates 1"/>
              </a:rPr>
              <a:t>3</a:t>
            </a:r>
            <a:r>
              <a:rPr lang="en-US" sz="3000">
                <a:solidFill>
                  <a:srgbClr val="000000"/>
                </a:solidFill>
                <a:latin typeface="TT Chocolates 1"/>
                <a:ea typeface="TT Chocolates 1"/>
                <a:cs typeface="TT Chocolates 1"/>
                <a:sym typeface="TT Chocolates 1"/>
              </a:rPr>
              <a:t> miljoen bomen verplant in 6 seizoenen</a:t>
            </a:r>
          </a:p>
          <a:p>
            <a:pPr algn="l" marL="1228725" indent="-409575" lvl="2">
              <a:lnSpc>
                <a:spcPts val="4170"/>
              </a:lnSpc>
              <a:buFont typeface="Arial"/>
              <a:buChar char="⚬"/>
            </a:pPr>
            <a:r>
              <a:rPr lang="en-US" sz="3000">
                <a:solidFill>
                  <a:srgbClr val="001E2E"/>
                </a:solidFill>
                <a:latin typeface="TT Chocolates 1"/>
                <a:ea typeface="TT Chocolates 1"/>
                <a:cs typeface="TT Chocolates 1"/>
                <a:sym typeface="TT Chocolates 1"/>
              </a:rPr>
              <a:t>Zaailingen</a:t>
            </a:r>
          </a:p>
          <a:p>
            <a:pPr algn="l" marL="1228725" indent="-409575" lvl="2">
              <a:lnSpc>
                <a:spcPts val="4170"/>
              </a:lnSpc>
              <a:buFont typeface="Arial"/>
              <a:buChar char="⚬"/>
            </a:pPr>
            <a:r>
              <a:rPr lang="en-US" sz="3000">
                <a:solidFill>
                  <a:srgbClr val="001E2E"/>
                </a:solidFill>
                <a:latin typeface="TT Chocolates 1"/>
                <a:ea typeface="TT Chocolates 1"/>
                <a:cs typeface="TT Chocolates 1"/>
                <a:sym typeface="TT Chocolates 1"/>
              </a:rPr>
              <a:t>Stekken</a:t>
            </a:r>
          </a:p>
          <a:p>
            <a:pPr algn="l" marL="1228725" indent="-409575" lvl="2">
              <a:lnSpc>
                <a:spcPts val="4170"/>
              </a:lnSpc>
              <a:buFont typeface="Arial"/>
              <a:buChar char="⚬"/>
            </a:pPr>
            <a:r>
              <a:rPr lang="en-US" sz="3000">
                <a:solidFill>
                  <a:srgbClr val="001E2E"/>
                </a:solidFill>
                <a:latin typeface="TT Chocolates 1"/>
                <a:ea typeface="TT Chocolates 1"/>
                <a:cs typeface="TT Chocolates 1"/>
                <a:sym typeface="TT Chocolates 1"/>
              </a:rPr>
              <a:t>Kweekoverschot</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Slagingspercentage: tussen 70 en 80%</a:t>
            </a:r>
          </a:p>
          <a:p>
            <a:pPr algn="l" marL="542925" indent="-271462" lvl="1">
              <a:lnSpc>
                <a:spcPts val="4170"/>
              </a:lnSpc>
              <a:buFont typeface="Arial"/>
              <a:buChar char="•"/>
            </a:pPr>
            <a:r>
              <a:rPr lang="en-US" sz="3000">
                <a:solidFill>
                  <a:srgbClr val="000000"/>
                </a:solidFill>
                <a:latin typeface="TT Chocolates 1"/>
                <a:ea typeface="TT Chocolates 1"/>
                <a:cs typeface="TT Chocolates 1"/>
                <a:sym typeface="TT Chocolates 1"/>
              </a:rPr>
              <a:t>Circa 5.000 </a:t>
            </a:r>
            <a:r>
              <a:rPr lang="en-US" sz="3000">
                <a:solidFill>
                  <a:srgbClr val="001E2E"/>
                </a:solidFill>
                <a:latin typeface="TT Chocolates 1"/>
                <a:ea typeface="TT Chocolates 1"/>
                <a:cs typeface="TT Chocolates 1"/>
                <a:sym typeface="TT Chocolates 1"/>
              </a:rPr>
              <a:t>oogst-, uitdeel- en plantevents </a:t>
            </a:r>
          </a:p>
          <a:p>
            <a:pPr algn="l" marL="542925" indent="-271462" lvl="1">
              <a:lnSpc>
                <a:spcPts val="4170"/>
              </a:lnSpc>
            </a:pPr>
            <a:r>
              <a:rPr lang="en-US" sz="3000">
                <a:solidFill>
                  <a:srgbClr val="001E2E"/>
                </a:solidFill>
                <a:latin typeface="TT Chocolates 1"/>
                <a:ea typeface="TT Chocolates 1"/>
                <a:cs typeface="TT Chocolates 1"/>
                <a:sym typeface="TT Chocolates 1"/>
              </a:rPr>
              <a:t>door het hele land</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Meer dan 43.000 deelnemers</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Online database (Bomenplanner) + App</a:t>
            </a:r>
          </a:p>
          <a:p>
            <a:pPr algn="l" marL="542925" indent="-271462" lvl="1">
              <a:lnSpc>
                <a:spcPts val="4170"/>
              </a:lnSpc>
              <a:buFont typeface="Arial"/>
              <a:buChar char="•"/>
            </a:pPr>
            <a:r>
              <a:rPr lang="en-US" sz="3000">
                <a:solidFill>
                  <a:srgbClr val="000000"/>
                </a:solidFill>
                <a:latin typeface="TT Chocolates 1"/>
                <a:ea typeface="TT Chocolates 1"/>
                <a:cs typeface="TT Chocolates 1"/>
                <a:sym typeface="TT Chocolates 1"/>
              </a:rPr>
              <a:t>Bomenvinder</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Duitsland, VK en Frankrijk doen ook mee</a:t>
            </a:r>
          </a:p>
          <a:p>
            <a:pPr algn="l" marL="542925" indent="-271462" lvl="1">
              <a:lnSpc>
                <a:spcPts val="4170"/>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72000" y="800101"/>
            <a:ext cx="6306624" cy="1191539"/>
            <a:chOff x="0" y="0"/>
            <a:chExt cx="8408832" cy="1588719"/>
          </a:xfrm>
        </p:grpSpPr>
        <p:sp>
          <p:nvSpPr>
            <p:cNvPr name="Freeform 5" id="5"/>
            <p:cNvSpPr/>
            <p:nvPr/>
          </p:nvSpPr>
          <p:spPr>
            <a:xfrm flipH="false" flipV="false" rot="0">
              <a:off x="0" y="0"/>
              <a:ext cx="8408832" cy="1588719"/>
            </a:xfrm>
            <a:custGeom>
              <a:avLst/>
              <a:gdLst/>
              <a:ahLst/>
              <a:cxnLst/>
              <a:rect r="r" b="b" t="t" l="l"/>
              <a:pathLst>
                <a:path h="1588719" w="8408832">
                  <a:moveTo>
                    <a:pt x="0" y="0"/>
                  </a:moveTo>
                  <a:lnTo>
                    <a:pt x="8408832" y="0"/>
                  </a:lnTo>
                  <a:lnTo>
                    <a:pt x="8408832" y="1588719"/>
                  </a:lnTo>
                  <a:lnTo>
                    <a:pt x="0" y="1588719"/>
                  </a:lnTo>
                  <a:close/>
                </a:path>
              </a:pathLst>
            </a:custGeom>
          </p:spPr>
        </p:sp>
        <p:sp>
          <p:nvSpPr>
            <p:cNvPr name="TextBox 6" id="6"/>
            <p:cNvSpPr txBox="true"/>
            <p:nvPr/>
          </p:nvSpPr>
          <p:spPr>
            <a:xfrm>
              <a:off x="0" y="-57150"/>
              <a:ext cx="8408832" cy="1645869"/>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HOE DOEN WE DIT?</a:t>
              </a:r>
            </a:p>
          </p:txBody>
        </p:sp>
      </p:grpSp>
      <p:grpSp>
        <p:nvGrpSpPr>
          <p:cNvPr name="Group 7" id="7"/>
          <p:cNvGrpSpPr>
            <a:grpSpLocks noChangeAspect="true"/>
          </p:cNvGrpSpPr>
          <p:nvPr/>
        </p:nvGrpSpPr>
        <p:grpSpPr>
          <a:xfrm rot="0">
            <a:off x="10511284" y="0"/>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6"/>
              <a:stretch>
                <a:fillRect l="-43603" t="0" r="-31763" b="0"/>
              </a:stretch>
            </a:blipFill>
          </p:spPr>
        </p:sp>
      </p:grpSp>
      <p:sp>
        <p:nvSpPr>
          <p:cNvPr name="Freeform 9" id="9"/>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7"/>
            <a:stretch>
              <a:fillRect l="0" t="0" r="0" b="0"/>
            </a:stretch>
          </a:blipFill>
        </p:spPr>
      </p:sp>
      <p:sp>
        <p:nvSpPr>
          <p:cNvPr name="Freeform 10" id="10"/>
          <p:cNvSpPr/>
          <p:nvPr/>
        </p:nvSpPr>
        <p:spPr>
          <a:xfrm flipH="false" flipV="false" rot="0">
            <a:off x="7317520" y="5754097"/>
            <a:ext cx="2783027" cy="4174540"/>
          </a:xfrm>
          <a:custGeom>
            <a:avLst/>
            <a:gdLst/>
            <a:ahLst/>
            <a:cxnLst/>
            <a:rect r="r" b="b" t="t" l="l"/>
            <a:pathLst>
              <a:path h="4174540" w="2783027">
                <a:moveTo>
                  <a:pt x="0" y="0"/>
                </a:moveTo>
                <a:lnTo>
                  <a:pt x="2783026" y="0"/>
                </a:lnTo>
                <a:lnTo>
                  <a:pt x="2783026" y="4174540"/>
                </a:lnTo>
                <a:lnTo>
                  <a:pt x="0" y="4174540"/>
                </a:lnTo>
                <a:lnTo>
                  <a:pt x="0" y="0"/>
                </a:lnTo>
                <a:close/>
              </a:path>
            </a:pathLst>
          </a:custGeom>
          <a:blipFill>
            <a:blip r:embed="rId8"/>
            <a:stretch>
              <a:fillRect l="0" t="0" r="0" b="0"/>
            </a:stretch>
          </a:blipFill>
        </p:spPr>
      </p:sp>
      <p:sp>
        <p:nvSpPr>
          <p:cNvPr name="TextBox 11" id="11"/>
          <p:cNvSpPr txBox="true"/>
          <p:nvPr/>
        </p:nvSpPr>
        <p:spPr>
          <a:xfrm rot="0">
            <a:off x="1063440" y="2621901"/>
            <a:ext cx="9295444" cy="48006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Met heel veel vrijwilligers (iedereen kan meedoen!)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Met een betaalde regiocoördinator per provincie/gemeente</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Met een landelijk team </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Door de zaailingen gratis weg te geven aan iedereen die wil planten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Middels de Bomenplanner (app)</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Geen ingewikkelde contracten</a:t>
            </a:r>
          </a:p>
          <a:p>
            <a:pPr algn="l" marL="542925" indent="-271462" lvl="1">
              <a:lnSpc>
                <a:spcPts val="4200"/>
              </a:lnSpc>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1181528" y="6221554"/>
            <a:ext cx="2452688" cy="2452688"/>
          </a:xfrm>
          <a:custGeom>
            <a:avLst/>
            <a:gdLst/>
            <a:ahLst/>
            <a:cxnLst/>
            <a:rect r="r" b="b" t="t" l="l"/>
            <a:pathLst>
              <a:path h="2452688" w="2452688">
                <a:moveTo>
                  <a:pt x="0" y="0"/>
                </a:moveTo>
                <a:lnTo>
                  <a:pt x="2452687" y="0"/>
                </a:lnTo>
                <a:lnTo>
                  <a:pt x="2452687" y="2452688"/>
                </a:lnTo>
                <a:lnTo>
                  <a:pt x="0" y="2452688"/>
                </a:lnTo>
                <a:lnTo>
                  <a:pt x="0" y="0"/>
                </a:lnTo>
                <a:close/>
              </a:path>
            </a:pathLst>
          </a:custGeom>
          <a:blipFill>
            <a:blip r:embed="rId5"/>
            <a:stretch>
              <a:fillRect l="0" t="0" r="0" b="0"/>
            </a:stretch>
          </a:blipFill>
        </p:spPr>
      </p:sp>
      <p:sp>
        <p:nvSpPr>
          <p:cNvPr name="Freeform 4" id="4"/>
          <p:cNvSpPr/>
          <p:nvPr/>
        </p:nvSpPr>
        <p:spPr>
          <a:xfrm flipH="false" flipV="false" rot="0">
            <a:off x="14736780" y="6384567"/>
            <a:ext cx="2148399" cy="2057811"/>
          </a:xfrm>
          <a:custGeom>
            <a:avLst/>
            <a:gdLst/>
            <a:ahLst/>
            <a:cxnLst/>
            <a:rect r="r" b="b" t="t" l="l"/>
            <a:pathLst>
              <a:path h="2057811" w="2148399">
                <a:moveTo>
                  <a:pt x="0" y="0"/>
                </a:moveTo>
                <a:lnTo>
                  <a:pt x="2148399" y="0"/>
                </a:lnTo>
                <a:lnTo>
                  <a:pt x="2148399" y="2057811"/>
                </a:lnTo>
                <a:lnTo>
                  <a:pt x="0" y="2057811"/>
                </a:lnTo>
                <a:lnTo>
                  <a:pt x="0" y="0"/>
                </a:lnTo>
                <a:close/>
              </a:path>
            </a:pathLst>
          </a:custGeom>
          <a:blipFill>
            <a:blip r:embed="rId6"/>
            <a:stretch>
              <a:fillRect l="0" t="0" r="0" b="-153"/>
            </a:stretch>
          </a:blipFill>
        </p:spPr>
      </p:sp>
      <p:sp>
        <p:nvSpPr>
          <p:cNvPr name="Freeform 5" id="5" descr="Afbeelding met schoeisel, kleding, tekenfilm, persoon  Automatisch gegenereerde beschrijving"/>
          <p:cNvSpPr/>
          <p:nvPr/>
        </p:nvSpPr>
        <p:spPr>
          <a:xfrm flipH="false" flipV="false" rot="0">
            <a:off x="4459398" y="6260676"/>
            <a:ext cx="2614611" cy="2231134"/>
          </a:xfrm>
          <a:custGeom>
            <a:avLst/>
            <a:gdLst/>
            <a:ahLst/>
            <a:cxnLst/>
            <a:rect r="r" b="b" t="t" l="l"/>
            <a:pathLst>
              <a:path h="2231134" w="2614611">
                <a:moveTo>
                  <a:pt x="0" y="0"/>
                </a:moveTo>
                <a:lnTo>
                  <a:pt x="2614611" y="0"/>
                </a:lnTo>
                <a:lnTo>
                  <a:pt x="2614611" y="2231134"/>
                </a:lnTo>
                <a:lnTo>
                  <a:pt x="0" y="2231134"/>
                </a:lnTo>
                <a:lnTo>
                  <a:pt x="0" y="0"/>
                </a:lnTo>
                <a:close/>
              </a:path>
            </a:pathLst>
          </a:custGeom>
          <a:blipFill>
            <a:blip r:embed="rId7"/>
            <a:stretch>
              <a:fillRect l="0" t="0" r="0" b="0"/>
            </a:stretch>
          </a:blipFill>
        </p:spPr>
      </p:sp>
      <p:sp>
        <p:nvSpPr>
          <p:cNvPr name="Freeform 6" id="6" descr="Afbeelding met kleding, persoon, tekenfilm, illustratie  Automatisch gegenereerde beschrijving"/>
          <p:cNvSpPr/>
          <p:nvPr/>
        </p:nvSpPr>
        <p:spPr>
          <a:xfrm flipH="false" flipV="false" rot="0">
            <a:off x="1454004" y="6443109"/>
            <a:ext cx="2387767" cy="2048703"/>
          </a:xfrm>
          <a:custGeom>
            <a:avLst/>
            <a:gdLst/>
            <a:ahLst/>
            <a:cxnLst/>
            <a:rect r="r" b="b" t="t" l="l"/>
            <a:pathLst>
              <a:path h="2048703" w="2387767">
                <a:moveTo>
                  <a:pt x="0" y="0"/>
                </a:moveTo>
                <a:lnTo>
                  <a:pt x="2387767" y="0"/>
                </a:lnTo>
                <a:lnTo>
                  <a:pt x="2387767" y="2048703"/>
                </a:lnTo>
                <a:lnTo>
                  <a:pt x="0" y="2048703"/>
                </a:lnTo>
                <a:lnTo>
                  <a:pt x="0" y="0"/>
                </a:lnTo>
                <a:close/>
              </a:path>
            </a:pathLst>
          </a:custGeom>
          <a:blipFill>
            <a:blip r:embed="rId8"/>
            <a:stretch>
              <a:fillRect l="0" t="-58" r="0" b="-58"/>
            </a:stretch>
          </a:blipFill>
        </p:spPr>
      </p:sp>
      <p:sp>
        <p:nvSpPr>
          <p:cNvPr name="Freeform 7" id="7"/>
          <p:cNvSpPr/>
          <p:nvPr/>
        </p:nvSpPr>
        <p:spPr>
          <a:xfrm flipH="false" flipV="false" rot="0">
            <a:off x="13561484" y="2101173"/>
            <a:ext cx="4706770" cy="3326814"/>
          </a:xfrm>
          <a:custGeom>
            <a:avLst/>
            <a:gdLst/>
            <a:ahLst/>
            <a:cxnLst/>
            <a:rect r="r" b="b" t="t" l="l"/>
            <a:pathLst>
              <a:path h="3326814" w="4706770">
                <a:moveTo>
                  <a:pt x="0" y="0"/>
                </a:moveTo>
                <a:lnTo>
                  <a:pt x="4706770" y="0"/>
                </a:lnTo>
                <a:lnTo>
                  <a:pt x="4706770" y="3326814"/>
                </a:lnTo>
                <a:lnTo>
                  <a:pt x="0" y="3326814"/>
                </a:lnTo>
                <a:lnTo>
                  <a:pt x="0" y="0"/>
                </a:lnTo>
                <a:close/>
              </a:path>
            </a:pathLst>
          </a:custGeom>
          <a:blipFill>
            <a:blip r:embed="rId9">
              <a:extLst>
                <a:ext uri="{96DAC541-7B7A-43D3-8B79-37D633B846F1}">
                  <asvg:svgBlip xmlns:asvg="http://schemas.microsoft.com/office/drawing/2016/SVG/main" r:embed="rId10"/>
                </a:ext>
              </a:extLst>
            </a:blip>
            <a:stretch>
              <a:fillRect l="0" t="-18" r="0" b="-18"/>
            </a:stretch>
          </a:blipFill>
        </p:spPr>
      </p:sp>
      <p:sp>
        <p:nvSpPr>
          <p:cNvPr name="TextBox 8" id="8"/>
          <p:cNvSpPr txBox="true"/>
          <p:nvPr/>
        </p:nvSpPr>
        <p:spPr>
          <a:xfrm rot="0">
            <a:off x="11385134" y="5139558"/>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BOMEN-KIJKER</a:t>
            </a:r>
          </a:p>
        </p:txBody>
      </p:sp>
      <p:sp>
        <p:nvSpPr>
          <p:cNvPr name="TextBox 9" id="9"/>
          <p:cNvSpPr txBox="true"/>
          <p:nvPr/>
        </p:nvSpPr>
        <p:spPr>
          <a:xfrm rot="0">
            <a:off x="1347700" y="5139558"/>
            <a:ext cx="2768994"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BOMEN-SCHOUWER</a:t>
            </a:r>
          </a:p>
        </p:txBody>
      </p:sp>
      <p:sp>
        <p:nvSpPr>
          <p:cNvPr name="Freeform 10" id="10"/>
          <p:cNvSpPr/>
          <p:nvPr/>
        </p:nvSpPr>
        <p:spPr>
          <a:xfrm flipH="false" flipV="false" rot="0">
            <a:off x="11332362" y="2814077"/>
            <a:ext cx="2496240" cy="2496240"/>
          </a:xfrm>
          <a:custGeom>
            <a:avLst/>
            <a:gdLst/>
            <a:ahLst/>
            <a:cxnLst/>
            <a:rect r="r" b="b" t="t" l="l"/>
            <a:pathLst>
              <a:path h="2496240" w="2496240">
                <a:moveTo>
                  <a:pt x="0" y="0"/>
                </a:moveTo>
                <a:lnTo>
                  <a:pt x="2496240" y="0"/>
                </a:lnTo>
                <a:lnTo>
                  <a:pt x="2496240" y="2496240"/>
                </a:lnTo>
                <a:lnTo>
                  <a:pt x="0" y="2496240"/>
                </a:lnTo>
                <a:lnTo>
                  <a:pt x="0" y="0"/>
                </a:lnTo>
                <a:close/>
              </a:path>
            </a:pathLst>
          </a:custGeom>
          <a:blipFill>
            <a:blip r:embed="rId11"/>
            <a:stretch>
              <a:fillRect l="0" t="0" r="0" b="0"/>
            </a:stretch>
          </a:blipFill>
        </p:spPr>
      </p:sp>
      <p:sp>
        <p:nvSpPr>
          <p:cNvPr name="Freeform 11" id="11"/>
          <p:cNvSpPr/>
          <p:nvPr/>
        </p:nvSpPr>
        <p:spPr>
          <a:xfrm flipH="false" flipV="false" rot="0">
            <a:off x="8039300" y="3099086"/>
            <a:ext cx="2159167" cy="1921556"/>
          </a:xfrm>
          <a:custGeom>
            <a:avLst/>
            <a:gdLst/>
            <a:ahLst/>
            <a:cxnLst/>
            <a:rect r="r" b="b" t="t" l="l"/>
            <a:pathLst>
              <a:path h="1921556" w="2159167">
                <a:moveTo>
                  <a:pt x="0" y="0"/>
                </a:moveTo>
                <a:lnTo>
                  <a:pt x="2159167" y="0"/>
                </a:lnTo>
                <a:lnTo>
                  <a:pt x="2159167" y="1921555"/>
                </a:lnTo>
                <a:lnTo>
                  <a:pt x="0" y="1921555"/>
                </a:lnTo>
                <a:lnTo>
                  <a:pt x="0" y="0"/>
                </a:lnTo>
                <a:close/>
              </a:path>
            </a:pathLst>
          </a:custGeom>
          <a:blipFill>
            <a:blip r:embed="rId12"/>
            <a:stretch>
              <a:fillRect l="0" t="0" r="0" b="0"/>
            </a:stretch>
          </a:blipFill>
        </p:spPr>
      </p:sp>
      <p:sp>
        <p:nvSpPr>
          <p:cNvPr name="Freeform 12" id="12"/>
          <p:cNvSpPr/>
          <p:nvPr/>
        </p:nvSpPr>
        <p:spPr>
          <a:xfrm flipH="false" flipV="false" rot="0">
            <a:off x="1311199" y="2903967"/>
            <a:ext cx="2342806" cy="2342807"/>
          </a:xfrm>
          <a:custGeom>
            <a:avLst/>
            <a:gdLst/>
            <a:ahLst/>
            <a:cxnLst/>
            <a:rect r="r" b="b" t="t" l="l"/>
            <a:pathLst>
              <a:path h="2342807" w="2342806">
                <a:moveTo>
                  <a:pt x="0" y="0"/>
                </a:moveTo>
                <a:lnTo>
                  <a:pt x="2342807" y="0"/>
                </a:lnTo>
                <a:lnTo>
                  <a:pt x="2342807" y="2342807"/>
                </a:lnTo>
                <a:lnTo>
                  <a:pt x="0" y="2342807"/>
                </a:lnTo>
                <a:lnTo>
                  <a:pt x="0" y="0"/>
                </a:lnTo>
                <a:close/>
              </a:path>
            </a:pathLst>
          </a:custGeom>
          <a:blipFill>
            <a:blip r:embed="rId13"/>
            <a:stretch>
              <a:fillRect l="0" t="0" r="0" b="0"/>
            </a:stretch>
          </a:blipFill>
        </p:spPr>
      </p:sp>
      <p:sp>
        <p:nvSpPr>
          <p:cNvPr name="Freeform 13" id="13"/>
          <p:cNvSpPr/>
          <p:nvPr/>
        </p:nvSpPr>
        <p:spPr>
          <a:xfrm flipH="true" flipV="false" rot="0">
            <a:off x="4367360" y="3131234"/>
            <a:ext cx="2659754" cy="1929446"/>
          </a:xfrm>
          <a:custGeom>
            <a:avLst/>
            <a:gdLst/>
            <a:ahLst/>
            <a:cxnLst/>
            <a:rect r="r" b="b" t="t" l="l"/>
            <a:pathLst>
              <a:path h="1929446" w="2659754">
                <a:moveTo>
                  <a:pt x="2659753" y="0"/>
                </a:moveTo>
                <a:lnTo>
                  <a:pt x="0" y="0"/>
                </a:lnTo>
                <a:lnTo>
                  <a:pt x="0" y="1929445"/>
                </a:lnTo>
                <a:lnTo>
                  <a:pt x="2659753" y="1929445"/>
                </a:lnTo>
                <a:lnTo>
                  <a:pt x="2659753" y="0"/>
                </a:lnTo>
                <a:close/>
              </a:path>
            </a:pathLst>
          </a:custGeom>
          <a:blipFill>
            <a:blip r:embed="rId14"/>
            <a:stretch>
              <a:fillRect l="-5794" t="0" r="-5794" b="0"/>
            </a:stretch>
          </a:blipFill>
        </p:spPr>
      </p:sp>
      <p:sp>
        <p:nvSpPr>
          <p:cNvPr name="Freeform 14" id="14"/>
          <p:cNvSpPr/>
          <p:nvPr/>
        </p:nvSpPr>
        <p:spPr>
          <a:xfrm flipH="false" flipV="false" rot="0">
            <a:off x="6820881" y="5792616"/>
            <a:ext cx="4740230" cy="3349687"/>
          </a:xfrm>
          <a:custGeom>
            <a:avLst/>
            <a:gdLst/>
            <a:ahLst/>
            <a:cxnLst/>
            <a:rect r="r" b="b" t="t" l="l"/>
            <a:pathLst>
              <a:path h="3349687" w="4740230">
                <a:moveTo>
                  <a:pt x="0" y="0"/>
                </a:moveTo>
                <a:lnTo>
                  <a:pt x="4740230" y="0"/>
                </a:lnTo>
                <a:lnTo>
                  <a:pt x="4740230" y="3349688"/>
                </a:lnTo>
                <a:lnTo>
                  <a:pt x="0" y="334968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5" id="15"/>
          <p:cNvSpPr txBox="true"/>
          <p:nvPr/>
        </p:nvSpPr>
        <p:spPr>
          <a:xfrm rot="0">
            <a:off x="11385134" y="8596587"/>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BOMEN-BAKKER</a:t>
            </a:r>
          </a:p>
        </p:txBody>
      </p:sp>
      <p:sp>
        <p:nvSpPr>
          <p:cNvPr name="TextBox 16" id="16"/>
          <p:cNvSpPr txBox="true"/>
          <p:nvPr/>
        </p:nvSpPr>
        <p:spPr>
          <a:xfrm rot="0">
            <a:off x="14435050" y="8596587"/>
            <a:ext cx="2828060"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BOMEN-BEGELEIDER</a:t>
            </a:r>
          </a:p>
        </p:txBody>
      </p:sp>
      <p:sp>
        <p:nvSpPr>
          <p:cNvPr name="TextBox 17" id="17"/>
          <p:cNvSpPr txBox="true"/>
          <p:nvPr/>
        </p:nvSpPr>
        <p:spPr>
          <a:xfrm rot="0">
            <a:off x="4397616" y="8596587"/>
            <a:ext cx="2599242"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BOMEN-VERTELLER</a:t>
            </a:r>
          </a:p>
        </p:txBody>
      </p:sp>
      <p:sp>
        <p:nvSpPr>
          <p:cNvPr name="TextBox 18" id="18"/>
          <p:cNvSpPr txBox="true"/>
          <p:nvPr/>
        </p:nvSpPr>
        <p:spPr>
          <a:xfrm rot="0">
            <a:off x="7776966" y="8596587"/>
            <a:ext cx="2828059"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BOMEN-TELLER</a:t>
            </a:r>
          </a:p>
        </p:txBody>
      </p:sp>
      <p:sp>
        <p:nvSpPr>
          <p:cNvPr name="TextBox 19" id="19"/>
          <p:cNvSpPr txBox="true"/>
          <p:nvPr/>
        </p:nvSpPr>
        <p:spPr>
          <a:xfrm rot="0">
            <a:off x="1347700" y="8596587"/>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BOMEN-RIJDER</a:t>
            </a:r>
          </a:p>
        </p:txBody>
      </p:sp>
      <p:sp>
        <p:nvSpPr>
          <p:cNvPr name="TextBox 20" id="20"/>
          <p:cNvSpPr txBox="true"/>
          <p:nvPr/>
        </p:nvSpPr>
        <p:spPr>
          <a:xfrm rot="0">
            <a:off x="14435050" y="5139558"/>
            <a:ext cx="2828060"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BOMEN-BEWAKER</a:t>
            </a:r>
          </a:p>
        </p:txBody>
      </p:sp>
      <p:sp>
        <p:nvSpPr>
          <p:cNvPr name="TextBox 21" id="21"/>
          <p:cNvSpPr txBox="true"/>
          <p:nvPr/>
        </p:nvSpPr>
        <p:spPr>
          <a:xfrm rot="0">
            <a:off x="4633059" y="5139558"/>
            <a:ext cx="2768994"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BOMEN-REDDER</a:t>
            </a:r>
          </a:p>
        </p:txBody>
      </p:sp>
      <p:sp>
        <p:nvSpPr>
          <p:cNvPr name="TextBox 22" id="22"/>
          <p:cNvSpPr txBox="true"/>
          <p:nvPr/>
        </p:nvSpPr>
        <p:spPr>
          <a:xfrm rot="0">
            <a:off x="7776966" y="5139558"/>
            <a:ext cx="2828059"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BOMEN-KENNER</a:t>
            </a:r>
          </a:p>
        </p:txBody>
      </p:sp>
      <p:sp>
        <p:nvSpPr>
          <p:cNvPr name="Freeform 23" id="23"/>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4" id="24" descr="Afbeelding met schermopname, groen, Rechthoek  Automatisch gegenereerde beschrijving"/>
          <p:cNvSpPr/>
          <p:nvPr/>
        </p:nvSpPr>
        <p:spPr>
          <a:xfrm flipH="false" flipV="false" rot="0">
            <a:off x="0" y="-10109"/>
            <a:ext cx="12738864" cy="2928219"/>
          </a:xfrm>
          <a:custGeom>
            <a:avLst/>
            <a:gdLst/>
            <a:ahLst/>
            <a:cxnLst/>
            <a:rect r="r" b="b" t="t" l="l"/>
            <a:pathLst>
              <a:path h="2928219" w="12738864">
                <a:moveTo>
                  <a:pt x="0" y="0"/>
                </a:moveTo>
                <a:lnTo>
                  <a:pt x="12738864" y="0"/>
                </a:lnTo>
                <a:lnTo>
                  <a:pt x="12738864" y="2928220"/>
                </a:lnTo>
                <a:lnTo>
                  <a:pt x="0" y="2928220"/>
                </a:lnTo>
                <a:lnTo>
                  <a:pt x="0" y="0"/>
                </a:lnTo>
                <a:close/>
              </a:path>
            </a:pathLst>
          </a:custGeom>
          <a:blipFill>
            <a:blip r:embed="rId19"/>
            <a:stretch>
              <a:fillRect l="-6744" t="-78152" r="0" b="-4977"/>
            </a:stretch>
          </a:blipFill>
        </p:spPr>
      </p:sp>
      <p:grpSp>
        <p:nvGrpSpPr>
          <p:cNvPr name="Group 25" id="25"/>
          <p:cNvGrpSpPr/>
          <p:nvPr/>
        </p:nvGrpSpPr>
        <p:grpSpPr>
          <a:xfrm rot="0">
            <a:off x="449033" y="780027"/>
            <a:ext cx="11911214" cy="1067623"/>
            <a:chOff x="0" y="0"/>
            <a:chExt cx="15881619" cy="1423497"/>
          </a:xfrm>
        </p:grpSpPr>
        <p:sp>
          <p:nvSpPr>
            <p:cNvPr name="Freeform 26" id="26"/>
            <p:cNvSpPr/>
            <p:nvPr/>
          </p:nvSpPr>
          <p:spPr>
            <a:xfrm flipH="false" flipV="false" rot="0">
              <a:off x="0" y="0"/>
              <a:ext cx="15881620" cy="1423497"/>
            </a:xfrm>
            <a:custGeom>
              <a:avLst/>
              <a:gdLst/>
              <a:ahLst/>
              <a:cxnLst/>
              <a:rect r="r" b="b" t="t" l="l"/>
              <a:pathLst>
                <a:path h="1423497" w="15881620">
                  <a:moveTo>
                    <a:pt x="0" y="0"/>
                  </a:moveTo>
                  <a:lnTo>
                    <a:pt x="15881620" y="0"/>
                  </a:lnTo>
                  <a:lnTo>
                    <a:pt x="15881620" y="1423497"/>
                  </a:lnTo>
                  <a:lnTo>
                    <a:pt x="0" y="1423497"/>
                  </a:lnTo>
                  <a:close/>
                </a:path>
              </a:pathLst>
            </a:custGeom>
          </p:spPr>
        </p:sp>
        <p:sp>
          <p:nvSpPr>
            <p:cNvPr name="TextBox 27" id="27"/>
            <p:cNvSpPr txBox="true"/>
            <p:nvPr/>
          </p:nvSpPr>
          <p:spPr>
            <a:xfrm>
              <a:off x="0" y="-57150"/>
              <a:ext cx="15881619" cy="1480647"/>
            </a:xfrm>
            <a:prstGeom prst="rect">
              <a:avLst/>
            </a:prstGeom>
          </p:spPr>
          <p:txBody>
            <a:bodyPr anchor="ctr" rtlCol="false" tIns="0" lIns="0" bIns="0" rIns="0"/>
            <a:lstStyle/>
            <a:p>
              <a:pPr algn="l">
                <a:lnSpc>
                  <a:spcPts val="6415"/>
                </a:lnSpc>
              </a:pPr>
              <a:r>
                <a:rPr lang="en-US" sz="5940">
                  <a:solidFill>
                    <a:srgbClr val="FFFFFF"/>
                  </a:solidFill>
                  <a:latin typeface="Impact"/>
                  <a:ea typeface="Impact"/>
                  <a:cs typeface="Impact"/>
                  <a:sym typeface="Impact"/>
                </a:rPr>
                <a:t>VRIJWILLIGERSROLLEN IN EEN VERPLANTPLOEG</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sp>
        <p:nvSpPr>
          <p:cNvPr name="TextBox 4" id="4"/>
          <p:cNvSpPr txBox="true"/>
          <p:nvPr/>
        </p:nvSpPr>
        <p:spPr>
          <a:xfrm rot="0">
            <a:off x="933450" y="2495060"/>
            <a:ext cx="7625275" cy="58674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Online database</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Decentraal</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Alle Oogst- Bomenhub- en Plantlocaties, vrijwilligers en evenementen in één systeem</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Registreren welke boom naar welke locatie verplaatst </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Vrijwilligers met en zonder account kunnen zich bij events aanmelden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Nieuwsbrief, weekmail aan-/uitzetten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Chatsysteem</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Een app</a:t>
            </a:r>
          </a:p>
        </p:txBody>
      </p:sp>
      <p:sp>
        <p:nvSpPr>
          <p:cNvPr name="TextBox 5" id="5"/>
          <p:cNvSpPr txBox="true"/>
          <p:nvPr/>
        </p:nvSpPr>
        <p:spPr>
          <a:xfrm rot="0">
            <a:off x="838200" y="598154"/>
            <a:ext cx="6799280" cy="1133475"/>
          </a:xfrm>
          <a:prstGeom prst="rect">
            <a:avLst/>
          </a:prstGeom>
        </p:spPr>
        <p:txBody>
          <a:bodyPr anchor="t" rtlCol="false" tIns="0" lIns="0" bIns="0" rIns="0">
            <a:spAutoFit/>
          </a:bodyPr>
          <a:lstStyle/>
          <a:p>
            <a:pPr algn="l">
              <a:lnSpc>
                <a:spcPts val="7920"/>
              </a:lnSpc>
            </a:pPr>
            <a:r>
              <a:rPr lang="en-US" sz="6600">
                <a:solidFill>
                  <a:srgbClr val="14B9AB"/>
                </a:solidFill>
                <a:latin typeface="Impact"/>
                <a:ea typeface="Impact"/>
                <a:cs typeface="Impact"/>
                <a:sym typeface="Impact"/>
              </a:rPr>
              <a:t>BOMENPLANNER &amp; APP</a:t>
            </a:r>
          </a:p>
        </p:txBody>
      </p:sp>
      <p:grpSp>
        <p:nvGrpSpPr>
          <p:cNvPr name="Group 6" id="6"/>
          <p:cNvGrpSpPr>
            <a:grpSpLocks noChangeAspect="true"/>
          </p:cNvGrpSpPr>
          <p:nvPr/>
        </p:nvGrpSpPr>
        <p:grpSpPr>
          <a:xfrm rot="0">
            <a:off x="8558725" y="0"/>
            <a:ext cx="10637165" cy="10493163"/>
            <a:chOff x="0" y="0"/>
            <a:chExt cx="2434438" cy="2401481"/>
          </a:xfrm>
        </p:grpSpPr>
        <p:sp>
          <p:nvSpPr>
            <p:cNvPr name="Freeform 7" id="7"/>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26031" r="0" b="-26031"/>
              </a:stretch>
            </a:blipFill>
          </p:spPr>
        </p:sp>
      </p:grpSp>
      <p:sp>
        <p:nvSpPr>
          <p:cNvPr name="Freeform 8" id="8"/>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sp>
        <p:nvSpPr>
          <p:cNvPr name="TextBox 4" id="4"/>
          <p:cNvSpPr txBox="true"/>
          <p:nvPr/>
        </p:nvSpPr>
        <p:spPr>
          <a:xfrm rot="0">
            <a:off x="1145252" y="2033790"/>
            <a:ext cx="7998748" cy="69342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Natuurgebieden en stadsparken: uitdunnen, </a:t>
            </a:r>
          </a:p>
          <a:p>
            <a:pPr algn="l" marL="542925" indent="-271462" lvl="1">
              <a:lnSpc>
                <a:spcPts val="4200"/>
              </a:lnSpc>
            </a:pPr>
            <a:r>
              <a:rPr lang="en-US" sz="3000">
                <a:solidFill>
                  <a:srgbClr val="000000"/>
                </a:solidFill>
                <a:latin typeface="TT Chocolates 1"/>
                <a:ea typeface="TT Chocolates 1"/>
                <a:cs typeface="TT Chocolates 1"/>
                <a:sym typeface="TT Chocolates 1"/>
              </a:rPr>
              <a:t>opschot, te dicht bij pad, ongewenste soorten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a:t>
            </a:r>
            <a:r>
              <a:rPr lang="en-US" sz="3000">
                <a:solidFill>
                  <a:srgbClr val="000000"/>
                </a:solidFill>
                <a:latin typeface="TT Chocolates 1"/>
                <a:ea typeface="TT Chocolates 1"/>
                <a:cs typeface="TT Chocolates 1"/>
                <a:sym typeface="TT Chocolates 1"/>
              </a:rPr>
              <a:t>em</a:t>
            </a:r>
            <a:r>
              <a:rPr lang="en-US" sz="3000">
                <a:solidFill>
                  <a:srgbClr val="000000"/>
                </a:solidFill>
                <a:latin typeface="TT Chocolates 1"/>
                <a:ea typeface="TT Chocolates 1"/>
                <a:cs typeface="TT Chocolates 1"/>
                <a:sym typeface="TT Chocolates 1"/>
              </a:rPr>
              <a:t>eente groenbeheer, </a:t>
            </a:r>
          </a:p>
          <a:p>
            <a:pPr algn="l" marL="542925" indent="-271462" lvl="1">
              <a:lnSpc>
                <a:spcPts val="4200"/>
              </a:lnSpc>
            </a:pPr>
            <a:r>
              <a:rPr lang="en-US" sz="3000">
                <a:solidFill>
                  <a:srgbClr val="000000"/>
                </a:solidFill>
                <a:latin typeface="TT Chocolates 1"/>
                <a:ea typeface="TT Chocolates 1"/>
                <a:cs typeface="TT Chocolates 1"/>
                <a:sym typeface="TT Chocolates 1"/>
              </a:rPr>
              <a:t>Staatsbosbeheer, Landschappen, Struikroven, Natuurmonumenten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Landgoederen: helpen met achterstallig onderhoud</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Achtertuinen:  doneer-een-zaailing</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Bouwterreinen (braakliggend terrein)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Bungalowparken, campings</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Wegbermen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Knotploegen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Restpartijen van kwekers</a:t>
            </a:r>
          </a:p>
        </p:txBody>
      </p:sp>
      <p:grpSp>
        <p:nvGrpSpPr>
          <p:cNvPr name="Group 5" id="5"/>
          <p:cNvGrpSpPr/>
          <p:nvPr/>
        </p:nvGrpSpPr>
        <p:grpSpPr>
          <a:xfrm rot="0">
            <a:off x="1040477" y="800102"/>
            <a:ext cx="8854261" cy="1186815"/>
            <a:chOff x="0" y="0"/>
            <a:chExt cx="11805682" cy="1582420"/>
          </a:xfrm>
        </p:grpSpPr>
        <p:sp>
          <p:nvSpPr>
            <p:cNvPr name="Freeform 6" id="6"/>
            <p:cNvSpPr/>
            <p:nvPr/>
          </p:nvSpPr>
          <p:spPr>
            <a:xfrm flipH="false" flipV="false" rot="0">
              <a:off x="0" y="0"/>
              <a:ext cx="11805682" cy="1582420"/>
            </a:xfrm>
            <a:custGeom>
              <a:avLst/>
              <a:gdLst/>
              <a:ahLst/>
              <a:cxnLst/>
              <a:rect r="r" b="b" t="t" l="l"/>
              <a:pathLst>
                <a:path h="1582420" w="11805682">
                  <a:moveTo>
                    <a:pt x="0" y="0"/>
                  </a:moveTo>
                  <a:lnTo>
                    <a:pt x="11805682" y="0"/>
                  </a:lnTo>
                  <a:lnTo>
                    <a:pt x="11805682" y="1582420"/>
                  </a:lnTo>
                  <a:lnTo>
                    <a:pt x="0" y="1582420"/>
                  </a:lnTo>
                  <a:close/>
                </a:path>
              </a:pathLst>
            </a:custGeom>
          </p:spPr>
        </p:sp>
        <p:sp>
          <p:nvSpPr>
            <p:cNvPr name="TextBox 7" id="7"/>
            <p:cNvSpPr txBox="true"/>
            <p:nvPr/>
          </p:nvSpPr>
          <p:spPr>
            <a:xfrm>
              <a:off x="0" y="9525"/>
              <a:ext cx="11805682" cy="1572895"/>
            </a:xfrm>
            <a:prstGeom prst="rect">
              <a:avLst/>
            </a:prstGeom>
          </p:spPr>
          <p:txBody>
            <a:bodyPr anchor="b" rtlCol="false" tIns="0" lIns="0" bIns="0" rIns="0"/>
            <a:lstStyle/>
            <a:p>
              <a:pPr algn="l">
                <a:lnSpc>
                  <a:spcPts val="6415"/>
                </a:lnSpc>
              </a:pPr>
              <a:r>
                <a:rPr lang="en-US" sz="6600">
                  <a:solidFill>
                    <a:srgbClr val="14B2A8"/>
                  </a:solidFill>
                  <a:latin typeface="Impact"/>
                  <a:ea typeface="Impact"/>
                  <a:cs typeface="Impact"/>
                  <a:sym typeface="Impact"/>
                </a:rPr>
                <a:t>OOGSTLOCATIES</a:t>
              </a:r>
            </a:p>
          </p:txBody>
        </p:sp>
      </p:grpSp>
      <p:grpSp>
        <p:nvGrpSpPr>
          <p:cNvPr name="Group 8" id="8"/>
          <p:cNvGrpSpPr>
            <a:grpSpLocks noChangeAspect="true"/>
          </p:cNvGrpSpPr>
          <p:nvPr/>
        </p:nvGrpSpPr>
        <p:grpSpPr>
          <a:xfrm rot="0">
            <a:off x="9144000"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37683" t="0" r="-37683" b="0"/>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1040477" y="885075"/>
            <a:ext cx="9304961" cy="1186815"/>
            <a:chOff x="0" y="0"/>
            <a:chExt cx="12406615" cy="1582420"/>
          </a:xfrm>
        </p:grpSpPr>
        <p:sp>
          <p:nvSpPr>
            <p:cNvPr name="Freeform 5" id="5"/>
            <p:cNvSpPr/>
            <p:nvPr/>
          </p:nvSpPr>
          <p:spPr>
            <a:xfrm flipH="false" flipV="false" rot="0">
              <a:off x="0" y="0"/>
              <a:ext cx="12406614" cy="1582420"/>
            </a:xfrm>
            <a:custGeom>
              <a:avLst/>
              <a:gdLst/>
              <a:ahLst/>
              <a:cxnLst/>
              <a:rect r="r" b="b" t="t" l="l"/>
              <a:pathLst>
                <a:path h="1582420" w="12406614">
                  <a:moveTo>
                    <a:pt x="0" y="0"/>
                  </a:moveTo>
                  <a:lnTo>
                    <a:pt x="12406614" y="0"/>
                  </a:lnTo>
                  <a:lnTo>
                    <a:pt x="12406614" y="1582420"/>
                  </a:lnTo>
                  <a:lnTo>
                    <a:pt x="0" y="1582420"/>
                  </a:lnTo>
                  <a:close/>
                </a:path>
              </a:pathLst>
            </a:custGeom>
          </p:spPr>
        </p:sp>
        <p:sp>
          <p:nvSpPr>
            <p:cNvPr name="TextBox 6" id="6"/>
            <p:cNvSpPr txBox="true"/>
            <p:nvPr/>
          </p:nvSpPr>
          <p:spPr>
            <a:xfrm>
              <a:off x="0" y="9525"/>
              <a:ext cx="12406615" cy="1572895"/>
            </a:xfrm>
            <a:prstGeom prst="rect">
              <a:avLst/>
            </a:prstGeom>
          </p:spPr>
          <p:txBody>
            <a:bodyPr anchor="b" rtlCol="false" tIns="0" lIns="0" bIns="0" rIns="0"/>
            <a:lstStyle/>
            <a:p>
              <a:pPr algn="l">
                <a:lnSpc>
                  <a:spcPts val="6415"/>
                </a:lnSpc>
              </a:pPr>
              <a:r>
                <a:rPr lang="en-US" sz="6600">
                  <a:solidFill>
                    <a:srgbClr val="14B2A8"/>
                  </a:solidFill>
                  <a:latin typeface="Impact"/>
                  <a:ea typeface="Impact"/>
                  <a:cs typeface="Impact"/>
                  <a:sym typeface="Impact"/>
                </a:rPr>
                <a:t>WELKE SOORTEN OOGSTEN WIJ?</a:t>
              </a:r>
            </a:p>
          </p:txBody>
        </p:sp>
      </p:grpSp>
      <p:grpSp>
        <p:nvGrpSpPr>
          <p:cNvPr name="Group 7" id="7"/>
          <p:cNvGrpSpPr>
            <a:grpSpLocks noChangeAspect="true"/>
          </p:cNvGrpSpPr>
          <p:nvPr/>
        </p:nvGrpSpPr>
        <p:grpSpPr>
          <a:xfrm rot="0">
            <a:off x="9667056" y="-83331"/>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1581" r="0" b="-50481"/>
              </a:stretch>
            </a:blipFill>
          </p:spPr>
        </p:sp>
      </p:grpSp>
      <p:sp>
        <p:nvSpPr>
          <p:cNvPr name="Freeform 9" id="9"/>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
        <p:nvSpPr>
          <p:cNvPr name="TextBox 10" id="10"/>
          <p:cNvSpPr txBox="true"/>
          <p:nvPr/>
        </p:nvSpPr>
        <p:spPr>
          <a:xfrm rot="0">
            <a:off x="1078577" y="2320227"/>
            <a:ext cx="8312254" cy="64008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We oogsten alles, maar delen vooral inheems uit. Een win-win voor terreinbeheer en maatschappij!</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Praktijk: 90% inheems, tot 150 verschillende soorten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Niet inheems? Dan naar voedselbos of achtertuin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Invasieve exoot? Op takkenril of afvoeren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De mooiste zaailingen laten we staan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Knie tot manshoogte (50cm tot 2 meter)</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Zonder kluit </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Ook stekken van wilg, vlier, vijg en populier</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5760422" y="495012"/>
            <a:ext cx="12001500" cy="1638876"/>
            <a:chOff x="0" y="0"/>
            <a:chExt cx="16002000" cy="2185168"/>
          </a:xfrm>
        </p:grpSpPr>
        <p:sp>
          <p:nvSpPr>
            <p:cNvPr name="Freeform 4" id="4"/>
            <p:cNvSpPr/>
            <p:nvPr/>
          </p:nvSpPr>
          <p:spPr>
            <a:xfrm flipH="false" flipV="false" rot="0">
              <a:off x="0" y="0"/>
              <a:ext cx="16002000" cy="2185168"/>
            </a:xfrm>
            <a:custGeom>
              <a:avLst/>
              <a:gdLst/>
              <a:ahLst/>
              <a:cxnLst/>
              <a:rect r="r" b="b" t="t" l="l"/>
              <a:pathLst>
                <a:path h="2185168" w="16002000">
                  <a:moveTo>
                    <a:pt x="0" y="0"/>
                  </a:moveTo>
                  <a:lnTo>
                    <a:pt x="16002000" y="0"/>
                  </a:lnTo>
                  <a:lnTo>
                    <a:pt x="16002000" y="2185168"/>
                  </a:lnTo>
                  <a:lnTo>
                    <a:pt x="0" y="2185168"/>
                  </a:lnTo>
                  <a:close/>
                </a:path>
              </a:pathLst>
            </a:custGeom>
          </p:spPr>
        </p:sp>
        <p:sp>
          <p:nvSpPr>
            <p:cNvPr name="TextBox 5" id="5"/>
            <p:cNvSpPr txBox="true"/>
            <p:nvPr/>
          </p:nvSpPr>
          <p:spPr>
            <a:xfrm>
              <a:off x="0" y="-57150"/>
              <a:ext cx="16002000" cy="2242318"/>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WAAR KOMEN DE BOMEN TERECHT?</a:t>
              </a:r>
            </a:p>
          </p:txBody>
        </p:sp>
      </p:grpSp>
      <p:sp>
        <p:nvSpPr>
          <p:cNvPr name="TextBox 6" id="6"/>
          <p:cNvSpPr txBox="true"/>
          <p:nvPr/>
        </p:nvSpPr>
        <p:spPr>
          <a:xfrm rot="0">
            <a:off x="5457027" y="2105003"/>
            <a:ext cx="12467749" cy="4591050"/>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Bij voorkeur worden de zaailingen direct geplant (opgehaald door een Plantlocatie)</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In een Bomenhub (tijdelijke inkuilplek)</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Vanuit een Bomenhub worden de zaailingen gratis uitgedeeld aan iedereen die wil planten (middels uitdeeldagen)</a:t>
            </a:r>
          </a:p>
          <a:p>
            <a:pPr algn="l" marL="542925" indent="-271462" lvl="1">
              <a:lnSpc>
                <a:spcPts val="3600"/>
              </a:lnSpc>
              <a:buFont typeface="Arial"/>
              <a:buChar char="•"/>
            </a:pPr>
            <a:r>
              <a:rPr lang="en-US" sz="3000">
                <a:solidFill>
                  <a:srgbClr val="231F20"/>
                </a:solidFill>
                <a:latin typeface="TT Chocolates 1"/>
                <a:ea typeface="TT Chocolates 1"/>
                <a:cs typeface="TT Chocolates 1"/>
                <a:sym typeface="TT Chocolates 1"/>
              </a:rPr>
              <a:t>De best passende plek per boom =&gt;</a:t>
            </a:r>
          </a:p>
          <a:p>
            <a:pPr algn="l">
              <a:lnSpc>
                <a:spcPts val="3600"/>
              </a:lnSpc>
            </a:pPr>
            <a:r>
              <a:rPr lang="en-US" sz="3000">
                <a:solidFill>
                  <a:srgbClr val="000000"/>
                </a:solidFill>
                <a:latin typeface="TT Chocolates 1"/>
                <a:ea typeface="TT Chocolates 1"/>
                <a:cs typeface="TT Chocolates 1"/>
                <a:sym typeface="TT Chocolates 1"/>
              </a:rPr>
              <a:t>   </a:t>
            </a:r>
            <a:r>
              <a:rPr lang="en-US" sz="3000" b="true">
                <a:solidFill>
                  <a:srgbClr val="000000"/>
                </a:solidFill>
                <a:latin typeface="TT Chocolates 1 Bold"/>
                <a:ea typeface="TT Chocolates 1 Bold"/>
                <a:cs typeface="TT Chocolates 1 Bold"/>
                <a:sym typeface="TT Chocolates 1 Bold"/>
              </a:rPr>
              <a:t>  </a:t>
            </a:r>
            <a:r>
              <a:rPr lang="en-US" b="true" sz="3000" u="sng">
                <a:solidFill>
                  <a:srgbClr val="0563C1"/>
                </a:solidFill>
                <a:latin typeface="TT Chocolates 1 Bold"/>
                <a:ea typeface="TT Chocolates 1 Bold"/>
                <a:cs typeface="TT Chocolates 1 Bold"/>
                <a:sym typeface="TT Chocolates 1 Bold"/>
                <a:hlinkClick r:id="rId5" tooltip="https://bomenplanner.meerbomen.nu/bomenvinder"/>
              </a:rPr>
              <a:t>bomenplanner.meerbomen.nu/bomenvinder</a:t>
            </a:r>
            <a:r>
              <a:rPr lang="en-US" sz="3000" b="true">
                <a:solidFill>
                  <a:srgbClr val="000000"/>
                </a:solidFill>
                <a:latin typeface="TT Chocolates 1 Bold"/>
                <a:ea typeface="TT Chocolates 1 Bold"/>
                <a:cs typeface="TT Chocolates 1 Bold"/>
                <a:sym typeface="TT Chocolates 1 Bold"/>
              </a:rPr>
              <a:t> </a:t>
            </a:r>
          </a:p>
          <a:p>
            <a:pPr algn="l" marL="542925" indent="-271462" lvl="1">
              <a:lnSpc>
                <a:spcPts val="3600"/>
              </a:lnSpc>
            </a:pPr>
          </a:p>
          <a:p>
            <a:pPr algn="l" marL="542925" indent="-271462" lvl="1">
              <a:lnSpc>
                <a:spcPts val="3600"/>
              </a:lnSpc>
            </a:pPr>
            <a:r>
              <a:rPr lang="en-US" b="true" sz="3000">
                <a:solidFill>
                  <a:srgbClr val="000000"/>
                </a:solidFill>
                <a:latin typeface="TT Chocolates 1 Bold"/>
                <a:ea typeface="TT Chocolates 1 Bold"/>
                <a:cs typeface="TT Chocolates 1 Bold"/>
                <a:sym typeface="TT Chocolates 1 Bold"/>
              </a:rPr>
              <a:t>Plantlocaties zijn:</a:t>
            </a:r>
          </a:p>
          <a:p>
            <a:pPr algn="l">
              <a:lnSpc>
                <a:spcPts val="3600"/>
              </a:lnSpc>
            </a:pPr>
          </a:p>
        </p:txBody>
      </p:sp>
      <p:sp>
        <p:nvSpPr>
          <p:cNvPr name="Freeform 7" id="7"/>
          <p:cNvSpPr/>
          <p:nvPr/>
        </p:nvSpPr>
        <p:spPr>
          <a:xfrm flipH="false" flipV="false" rot="0">
            <a:off x="223167" y="491716"/>
            <a:ext cx="3978797" cy="5804760"/>
          </a:xfrm>
          <a:custGeom>
            <a:avLst/>
            <a:gdLst/>
            <a:ahLst/>
            <a:cxnLst/>
            <a:rect r="r" b="b" t="t" l="l"/>
            <a:pathLst>
              <a:path h="5804760" w="3978797">
                <a:moveTo>
                  <a:pt x="0" y="0"/>
                </a:moveTo>
                <a:lnTo>
                  <a:pt x="3978797" y="0"/>
                </a:lnTo>
                <a:lnTo>
                  <a:pt x="3978797" y="5804760"/>
                </a:lnTo>
                <a:lnTo>
                  <a:pt x="0" y="5804760"/>
                </a:lnTo>
                <a:lnTo>
                  <a:pt x="0" y="0"/>
                </a:lnTo>
                <a:close/>
              </a:path>
            </a:pathLst>
          </a:custGeom>
          <a:blipFill>
            <a:blip r:embed="rId6"/>
            <a:stretch>
              <a:fillRect l="0" t="0" r="0" b="0"/>
            </a:stretch>
          </a:blipFill>
        </p:spPr>
      </p:sp>
      <p:sp>
        <p:nvSpPr>
          <p:cNvPr name="Freeform 8" id="8"/>
          <p:cNvSpPr/>
          <p:nvPr/>
        </p:nvSpPr>
        <p:spPr>
          <a:xfrm flipH="false" flipV="false" rot="0">
            <a:off x="1755611" y="4410052"/>
            <a:ext cx="3701416" cy="5530849"/>
          </a:xfrm>
          <a:custGeom>
            <a:avLst/>
            <a:gdLst/>
            <a:ahLst/>
            <a:cxnLst/>
            <a:rect r="r" b="b" t="t" l="l"/>
            <a:pathLst>
              <a:path h="5530849" w="3701416">
                <a:moveTo>
                  <a:pt x="0" y="0"/>
                </a:moveTo>
                <a:lnTo>
                  <a:pt x="3701416" y="0"/>
                </a:lnTo>
                <a:lnTo>
                  <a:pt x="3701416" y="5530849"/>
                </a:lnTo>
                <a:lnTo>
                  <a:pt x="0" y="5530849"/>
                </a:lnTo>
                <a:lnTo>
                  <a:pt x="0" y="0"/>
                </a:lnTo>
                <a:close/>
              </a:path>
            </a:pathLst>
          </a:custGeom>
          <a:blipFill>
            <a:blip r:embed="rId7"/>
            <a:stretch>
              <a:fillRect l="0" t="0" r="0" b="0"/>
            </a:stretch>
          </a:blipFill>
        </p:spPr>
      </p:sp>
      <p:sp>
        <p:nvSpPr>
          <p:cNvPr name="TextBox 9" id="9"/>
          <p:cNvSpPr txBox="true"/>
          <p:nvPr/>
        </p:nvSpPr>
        <p:spPr>
          <a:xfrm rot="0">
            <a:off x="5457027" y="6277426"/>
            <a:ext cx="13141869" cy="3676650"/>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Achtertuinen/balkon/geveltuinen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Landgoederen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Boerenerven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Voedselbossen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Groene initiatieven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Landschapselementen terugbrengen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Schoolpleinen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Bedrijventerreinen</a:t>
            </a:r>
          </a:p>
        </p:txBody>
      </p:sp>
      <p:sp>
        <p:nvSpPr>
          <p:cNvPr name="Freeform 10" id="10"/>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1714500" y="800101"/>
            <a:ext cx="7795260" cy="1266480"/>
            <a:chOff x="0" y="0"/>
            <a:chExt cx="10393680" cy="1688640"/>
          </a:xfrm>
        </p:grpSpPr>
        <p:sp>
          <p:nvSpPr>
            <p:cNvPr name="Freeform 4" id="4"/>
            <p:cNvSpPr/>
            <p:nvPr/>
          </p:nvSpPr>
          <p:spPr>
            <a:xfrm flipH="false" flipV="false" rot="0">
              <a:off x="0" y="0"/>
              <a:ext cx="10393680" cy="1688640"/>
            </a:xfrm>
            <a:custGeom>
              <a:avLst/>
              <a:gdLst/>
              <a:ahLst/>
              <a:cxnLst/>
              <a:rect r="r" b="b" t="t" l="l"/>
              <a:pathLst>
                <a:path h="1688640" w="10393680">
                  <a:moveTo>
                    <a:pt x="0" y="0"/>
                  </a:moveTo>
                  <a:lnTo>
                    <a:pt x="10393680" y="0"/>
                  </a:lnTo>
                  <a:lnTo>
                    <a:pt x="10393680" y="1688640"/>
                  </a:lnTo>
                  <a:lnTo>
                    <a:pt x="0" y="1688640"/>
                  </a:lnTo>
                  <a:close/>
                </a:path>
              </a:pathLst>
            </a:custGeom>
          </p:spPr>
        </p:sp>
        <p:sp>
          <p:nvSpPr>
            <p:cNvPr name="TextBox 5" id="5"/>
            <p:cNvSpPr txBox="true"/>
            <p:nvPr/>
          </p:nvSpPr>
          <p:spPr>
            <a:xfrm>
              <a:off x="0" y="-57150"/>
              <a:ext cx="10393680" cy="1745790"/>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WAT</a:t>
              </a:r>
              <a:r>
                <a:rPr lang="en-US" sz="6600">
                  <a:solidFill>
                    <a:srgbClr val="14B2A8"/>
                  </a:solidFill>
                  <a:latin typeface="Impact"/>
                  <a:ea typeface="Impact"/>
                  <a:cs typeface="Impact"/>
                  <a:sym typeface="Impact"/>
                </a:rPr>
                <a:t> IS MEER BOMEN NU? </a:t>
              </a:r>
            </a:p>
          </p:txBody>
        </p:sp>
      </p:grpSp>
      <p:sp>
        <p:nvSpPr>
          <p:cNvPr name="Freeform 6" id="6"/>
          <p:cNvSpPr/>
          <p:nvPr/>
        </p:nvSpPr>
        <p:spPr>
          <a:xfrm flipH="false" flipV="false" rot="0">
            <a:off x="1404180" y="2991530"/>
            <a:ext cx="3471862" cy="1800225"/>
          </a:xfrm>
          <a:custGeom>
            <a:avLst/>
            <a:gdLst/>
            <a:ahLst/>
            <a:cxnLst/>
            <a:rect r="r" b="b" t="t" l="l"/>
            <a:pathLst>
              <a:path h="1800225" w="3471862">
                <a:moveTo>
                  <a:pt x="0" y="0"/>
                </a:moveTo>
                <a:lnTo>
                  <a:pt x="3471862" y="0"/>
                </a:lnTo>
                <a:lnTo>
                  <a:pt x="3471862" y="1800225"/>
                </a:lnTo>
                <a:lnTo>
                  <a:pt x="0" y="1800225"/>
                </a:lnTo>
                <a:lnTo>
                  <a:pt x="0" y="0"/>
                </a:lnTo>
                <a:close/>
              </a:path>
            </a:pathLst>
          </a:custGeom>
          <a:blipFill>
            <a:blip r:embed="rId5"/>
            <a:stretch>
              <a:fillRect l="-133" t="0" r="-133" b="0"/>
            </a:stretch>
          </a:blipFill>
        </p:spPr>
      </p:sp>
      <p:sp>
        <p:nvSpPr>
          <p:cNvPr name="Freeform 7" id="7"/>
          <p:cNvSpPr/>
          <p:nvPr/>
        </p:nvSpPr>
        <p:spPr>
          <a:xfrm flipH="false" flipV="false" rot="0">
            <a:off x="1392878" y="4775180"/>
            <a:ext cx="3671888" cy="1714500"/>
          </a:xfrm>
          <a:custGeom>
            <a:avLst/>
            <a:gdLst/>
            <a:ahLst/>
            <a:cxnLst/>
            <a:rect r="r" b="b" t="t" l="l"/>
            <a:pathLst>
              <a:path h="1714500" w="3671888">
                <a:moveTo>
                  <a:pt x="0" y="0"/>
                </a:moveTo>
                <a:lnTo>
                  <a:pt x="3671887" y="0"/>
                </a:lnTo>
                <a:lnTo>
                  <a:pt x="3671887" y="1714500"/>
                </a:lnTo>
                <a:lnTo>
                  <a:pt x="0" y="1714500"/>
                </a:lnTo>
                <a:lnTo>
                  <a:pt x="0" y="0"/>
                </a:lnTo>
                <a:close/>
              </a:path>
            </a:pathLst>
          </a:custGeom>
          <a:blipFill>
            <a:blip r:embed="rId6"/>
            <a:stretch>
              <a:fillRect l="-66" t="0" r="-66" b="0"/>
            </a:stretch>
          </a:blipFill>
        </p:spPr>
      </p:sp>
      <p:sp>
        <p:nvSpPr>
          <p:cNvPr name="Freeform 8" id="8" descr="Afbeelding met tekst  Automatisch gegenereerde beschrijving"/>
          <p:cNvSpPr/>
          <p:nvPr/>
        </p:nvSpPr>
        <p:spPr>
          <a:xfrm flipH="false" flipV="false" rot="0">
            <a:off x="1561342" y="6742043"/>
            <a:ext cx="3314700" cy="1614488"/>
          </a:xfrm>
          <a:custGeom>
            <a:avLst/>
            <a:gdLst/>
            <a:ahLst/>
            <a:cxnLst/>
            <a:rect r="r" b="b" t="t" l="l"/>
            <a:pathLst>
              <a:path h="1614488" w="3314700">
                <a:moveTo>
                  <a:pt x="0" y="0"/>
                </a:moveTo>
                <a:lnTo>
                  <a:pt x="3314700" y="0"/>
                </a:lnTo>
                <a:lnTo>
                  <a:pt x="3314700" y="1614487"/>
                </a:lnTo>
                <a:lnTo>
                  <a:pt x="0" y="1614487"/>
                </a:lnTo>
                <a:lnTo>
                  <a:pt x="0" y="0"/>
                </a:lnTo>
                <a:close/>
              </a:path>
            </a:pathLst>
          </a:custGeom>
          <a:blipFill>
            <a:blip r:embed="rId7"/>
            <a:stretch>
              <a:fillRect l="0" t="-98" r="0" b="-98"/>
            </a:stretch>
          </a:blipFill>
        </p:spPr>
      </p:sp>
      <p:sp>
        <p:nvSpPr>
          <p:cNvPr name="TextBox 9" id="9"/>
          <p:cNvSpPr txBox="true"/>
          <p:nvPr/>
        </p:nvSpPr>
        <p:spPr>
          <a:xfrm rot="0">
            <a:off x="5398313" y="3653517"/>
            <a:ext cx="4111447" cy="36195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Organisatie en communicatie</a:t>
            </a:r>
          </a:p>
        </p:txBody>
      </p:sp>
      <p:sp>
        <p:nvSpPr>
          <p:cNvPr name="Freeform 10" id="10"/>
          <p:cNvSpPr/>
          <p:nvPr/>
        </p:nvSpPr>
        <p:spPr>
          <a:xfrm flipH="false" flipV="false" rot="0">
            <a:off x="8962159" y="3299951"/>
            <a:ext cx="7548386" cy="6441290"/>
          </a:xfrm>
          <a:custGeom>
            <a:avLst/>
            <a:gdLst/>
            <a:ahLst/>
            <a:cxnLst/>
            <a:rect r="r" b="b" t="t" l="l"/>
            <a:pathLst>
              <a:path h="6441290" w="7548386">
                <a:moveTo>
                  <a:pt x="0" y="0"/>
                </a:moveTo>
                <a:lnTo>
                  <a:pt x="7548386" y="0"/>
                </a:lnTo>
                <a:lnTo>
                  <a:pt x="7548386" y="6441290"/>
                </a:lnTo>
                <a:lnTo>
                  <a:pt x="0" y="6441290"/>
                </a:lnTo>
                <a:lnTo>
                  <a:pt x="0" y="0"/>
                </a:lnTo>
                <a:close/>
              </a:path>
            </a:pathLst>
          </a:custGeom>
          <a:blipFill>
            <a:blip r:embed="rId8"/>
            <a:stretch>
              <a:fillRect l="0" t="0" r="0" b="0"/>
            </a:stretch>
          </a:blipFill>
        </p:spPr>
      </p:sp>
      <p:sp>
        <p:nvSpPr>
          <p:cNvPr name="Freeform 11" id="11"/>
          <p:cNvSpPr/>
          <p:nvPr/>
        </p:nvSpPr>
        <p:spPr>
          <a:xfrm flipH="false" flipV="false" rot="0">
            <a:off x="13003578" y="362110"/>
            <a:ext cx="5114013" cy="3062016"/>
          </a:xfrm>
          <a:custGeom>
            <a:avLst/>
            <a:gdLst/>
            <a:ahLst/>
            <a:cxnLst/>
            <a:rect r="r" b="b" t="t" l="l"/>
            <a:pathLst>
              <a:path h="3062016" w="5114013">
                <a:moveTo>
                  <a:pt x="0" y="0"/>
                </a:moveTo>
                <a:lnTo>
                  <a:pt x="5114014" y="0"/>
                </a:lnTo>
                <a:lnTo>
                  <a:pt x="5114014" y="3062016"/>
                </a:lnTo>
                <a:lnTo>
                  <a:pt x="0" y="3062016"/>
                </a:lnTo>
                <a:lnTo>
                  <a:pt x="0" y="0"/>
                </a:lnTo>
                <a:close/>
              </a:path>
            </a:pathLst>
          </a:custGeom>
          <a:blipFill>
            <a:blip r:embed="rId9"/>
            <a:stretch>
              <a:fillRect l="0" t="0" r="0" b="0"/>
            </a:stretch>
          </a:blipFill>
        </p:spPr>
      </p:sp>
      <p:sp>
        <p:nvSpPr>
          <p:cNvPr name="Freeform 12" id="12"/>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3" id="13"/>
          <p:cNvGrpSpPr/>
          <p:nvPr/>
        </p:nvGrpSpPr>
        <p:grpSpPr>
          <a:xfrm rot="0">
            <a:off x="1714500" y="2364971"/>
            <a:ext cx="5866846" cy="358140"/>
            <a:chOff x="0" y="0"/>
            <a:chExt cx="1819437" cy="111067"/>
          </a:xfrm>
        </p:grpSpPr>
        <p:sp>
          <p:nvSpPr>
            <p:cNvPr name="Freeform 14" id="14"/>
            <p:cNvSpPr/>
            <p:nvPr/>
          </p:nvSpPr>
          <p:spPr>
            <a:xfrm flipH="false" flipV="false" rot="0">
              <a:off x="0" y="0"/>
              <a:ext cx="1819437" cy="111067"/>
            </a:xfrm>
            <a:custGeom>
              <a:avLst/>
              <a:gdLst/>
              <a:ahLst/>
              <a:cxnLst/>
              <a:rect r="r" b="b" t="t" l="l"/>
              <a:pathLst>
                <a:path h="111067" w="1819437">
                  <a:moveTo>
                    <a:pt x="0" y="0"/>
                  </a:moveTo>
                  <a:lnTo>
                    <a:pt x="1819437" y="0"/>
                  </a:lnTo>
                  <a:lnTo>
                    <a:pt x="1819437" y="111067"/>
                  </a:lnTo>
                  <a:lnTo>
                    <a:pt x="0" y="111067"/>
                  </a:lnTo>
                  <a:close/>
                </a:path>
              </a:pathLst>
            </a:custGeom>
            <a:solidFill>
              <a:srgbClr val="F59D46"/>
            </a:solidFill>
          </p:spPr>
        </p:sp>
        <p:sp>
          <p:nvSpPr>
            <p:cNvPr name="TextBox 15" id="15"/>
            <p:cNvSpPr txBox="true"/>
            <p:nvPr/>
          </p:nvSpPr>
          <p:spPr>
            <a:xfrm>
              <a:off x="0" y="-28575"/>
              <a:ext cx="1819437" cy="139642"/>
            </a:xfrm>
            <a:prstGeom prst="rect">
              <a:avLst/>
            </a:prstGeom>
          </p:spPr>
          <p:txBody>
            <a:bodyPr anchor="ctr" rtlCol="false" tIns="50800" lIns="50800" bIns="50800" rIns="50800"/>
            <a:lstStyle/>
            <a:p>
              <a:pPr algn="ctr">
                <a:lnSpc>
                  <a:spcPts val="1399"/>
                </a:lnSpc>
              </a:pPr>
            </a:p>
          </p:txBody>
        </p:sp>
      </p:grpSp>
      <p:sp>
        <p:nvSpPr>
          <p:cNvPr name="TextBox 16" id="16"/>
          <p:cNvSpPr txBox="true"/>
          <p:nvPr/>
        </p:nvSpPr>
        <p:spPr>
          <a:xfrm rot="0">
            <a:off x="5398313" y="5401150"/>
            <a:ext cx="3741658" cy="36195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De bedenker en ecoloog</a:t>
            </a:r>
          </a:p>
        </p:txBody>
      </p:sp>
      <p:sp>
        <p:nvSpPr>
          <p:cNvPr name="TextBox 17" id="17"/>
          <p:cNvSpPr txBox="true"/>
          <p:nvPr/>
        </p:nvSpPr>
        <p:spPr>
          <a:xfrm rot="0">
            <a:off x="5398313" y="7083930"/>
            <a:ext cx="3741658" cy="72390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300 boeren met wens om biodiversiteit te verhogen</a:t>
            </a:r>
          </a:p>
        </p:txBody>
      </p:sp>
      <p:sp>
        <p:nvSpPr>
          <p:cNvPr name="TextBox 18" id="18"/>
          <p:cNvSpPr txBox="true"/>
          <p:nvPr/>
        </p:nvSpPr>
        <p:spPr>
          <a:xfrm rot="0">
            <a:off x="13680930" y="1185117"/>
            <a:ext cx="3965787" cy="1809750"/>
          </a:xfrm>
          <a:prstGeom prst="rect">
            <a:avLst/>
          </a:prstGeom>
        </p:spPr>
        <p:txBody>
          <a:bodyPr anchor="t" rtlCol="false" tIns="0" lIns="0" bIns="0" rIns="0">
            <a:spAutoFit/>
          </a:bodyPr>
          <a:lstStyle/>
          <a:p>
            <a:pPr algn="ctr">
              <a:lnSpc>
                <a:spcPts val="2879"/>
              </a:lnSpc>
            </a:pPr>
            <a:r>
              <a:rPr lang="en-US" sz="2400" b="true">
                <a:solidFill>
                  <a:srgbClr val="000000"/>
                </a:solidFill>
                <a:latin typeface="TT Chocolates 1 Bold"/>
                <a:ea typeface="TT Chocolates 1 Bold"/>
                <a:cs typeface="TT Chocolates 1 Bold"/>
                <a:sym typeface="TT Chocolates 1 Bold"/>
              </a:rPr>
              <a:t>Nederland op een </a:t>
            </a:r>
          </a:p>
          <a:p>
            <a:pPr algn="ctr">
              <a:lnSpc>
                <a:spcPts val="2879"/>
              </a:lnSpc>
            </a:pPr>
            <a:r>
              <a:rPr lang="en-US" sz="2400" b="true">
                <a:solidFill>
                  <a:srgbClr val="000000"/>
                </a:solidFill>
                <a:latin typeface="TT Chocolates 1 Bold"/>
                <a:ea typeface="TT Chocolates 1 Bold"/>
                <a:cs typeface="TT Chocolates 1 Bold"/>
                <a:sym typeface="TT Chocolates 1 Bold"/>
              </a:rPr>
              <a:t>leuke, snelle, sociale </a:t>
            </a:r>
          </a:p>
          <a:p>
            <a:pPr algn="ctr">
              <a:lnSpc>
                <a:spcPts val="2879"/>
              </a:lnSpc>
            </a:pPr>
            <a:r>
              <a:rPr lang="en-US" sz="2400" b="true">
                <a:solidFill>
                  <a:srgbClr val="000000"/>
                </a:solidFill>
                <a:latin typeface="TT Chocolates 1 Bold"/>
                <a:ea typeface="TT Chocolates 1 Bold"/>
                <a:cs typeface="TT Chocolates 1 Bold"/>
                <a:sym typeface="TT Chocolates 1 Bold"/>
              </a:rPr>
              <a:t>en goedkope manier vergroenen!</a:t>
            </a:r>
          </a:p>
          <a:p>
            <a:pPr algn="l">
              <a:lnSpc>
                <a:spcPts val="2879"/>
              </a:lnSpc>
            </a:pPr>
          </a:p>
        </p:txBody>
      </p:sp>
      <p:sp>
        <p:nvSpPr>
          <p:cNvPr name="TextBox 19" id="19"/>
          <p:cNvSpPr txBox="true"/>
          <p:nvPr/>
        </p:nvSpPr>
        <p:spPr>
          <a:xfrm rot="0">
            <a:off x="1748574" y="2317345"/>
            <a:ext cx="5969249" cy="405765"/>
          </a:xfrm>
          <a:prstGeom prst="rect">
            <a:avLst/>
          </a:prstGeom>
        </p:spPr>
        <p:txBody>
          <a:bodyPr anchor="t" rtlCol="false" tIns="0" lIns="0" bIns="0" rIns="0">
            <a:spAutoFit/>
          </a:bodyPr>
          <a:lstStyle/>
          <a:p>
            <a:pPr algn="l">
              <a:lnSpc>
                <a:spcPts val="3359"/>
              </a:lnSpc>
            </a:pPr>
            <a:r>
              <a:rPr lang="en-US" b="true" sz="2400">
                <a:solidFill>
                  <a:srgbClr val="231F20"/>
                </a:solidFill>
                <a:latin typeface="TT Chocolates 2 Semi-Bold"/>
                <a:ea typeface="TT Chocolates 2 Semi-Bold"/>
                <a:cs typeface="TT Chocolates 2 Semi-Bold"/>
                <a:sym typeface="TT Chocolates 2 Semi-Bold"/>
              </a:rPr>
              <a:t>Met 3 stichtingen de handen uit de mouwen</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72000" y="743332"/>
            <a:ext cx="10149057" cy="2073234"/>
            <a:chOff x="0" y="0"/>
            <a:chExt cx="13532076" cy="2764312"/>
          </a:xfrm>
        </p:grpSpPr>
        <p:sp>
          <p:nvSpPr>
            <p:cNvPr name="Freeform 5" id="5"/>
            <p:cNvSpPr/>
            <p:nvPr/>
          </p:nvSpPr>
          <p:spPr>
            <a:xfrm flipH="false" flipV="false" rot="0">
              <a:off x="0" y="0"/>
              <a:ext cx="13532075" cy="2764312"/>
            </a:xfrm>
            <a:custGeom>
              <a:avLst/>
              <a:gdLst/>
              <a:ahLst/>
              <a:cxnLst/>
              <a:rect r="r" b="b" t="t" l="l"/>
              <a:pathLst>
                <a:path h="2764312" w="13532075">
                  <a:moveTo>
                    <a:pt x="0" y="0"/>
                  </a:moveTo>
                  <a:lnTo>
                    <a:pt x="13532075" y="0"/>
                  </a:lnTo>
                  <a:lnTo>
                    <a:pt x="13532075" y="2764312"/>
                  </a:lnTo>
                  <a:lnTo>
                    <a:pt x="0" y="2764312"/>
                  </a:lnTo>
                  <a:close/>
                </a:path>
              </a:pathLst>
            </a:custGeom>
          </p:spPr>
        </p:sp>
        <p:sp>
          <p:nvSpPr>
            <p:cNvPr name="TextBox 6" id="6"/>
            <p:cNvSpPr txBox="true"/>
            <p:nvPr/>
          </p:nvSpPr>
          <p:spPr>
            <a:xfrm>
              <a:off x="0" y="-57150"/>
              <a:ext cx="13532076"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HOE KAN DE GEMEENTE MEEDOEN?</a:t>
              </a:r>
            </a:p>
          </p:txBody>
        </p:sp>
      </p:grpSp>
      <p:grpSp>
        <p:nvGrpSpPr>
          <p:cNvPr name="Group 7" id="7"/>
          <p:cNvGrpSpPr>
            <a:grpSpLocks noChangeAspect="true"/>
          </p:cNvGrpSpPr>
          <p:nvPr/>
        </p:nvGrpSpPr>
        <p:grpSpPr>
          <a:xfrm rot="0">
            <a:off x="10724154" y="-83331"/>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6"/>
              <a:stretch>
                <a:fillRect l="-46647" t="0" r="-1317" b="0"/>
              </a:stretch>
            </a:blipFill>
          </p:spPr>
        </p:sp>
      </p:grpSp>
      <p:sp>
        <p:nvSpPr>
          <p:cNvPr name="Freeform 9" id="9"/>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7"/>
            <a:stretch>
              <a:fillRect l="0" t="0" r="0" b="0"/>
            </a:stretch>
          </a:blipFill>
        </p:spPr>
      </p:sp>
      <p:sp>
        <p:nvSpPr>
          <p:cNvPr name="TextBox 10" id="10"/>
          <p:cNvSpPr txBox="true"/>
          <p:nvPr/>
        </p:nvSpPr>
        <p:spPr>
          <a:xfrm rot="0">
            <a:off x="972000" y="2626066"/>
            <a:ext cx="10006509" cy="58674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Met een financiële bijdrage</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Communiceren over Meer Bomen Nu</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Een Bomenhub faciliteren (boerenerven, volkstuinen, tuinderijen, schoolpleinen, braakliggend grond, gemeente grond etc.)</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Helpen bij het zoeken naar Oogstlocaties</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Het aanleveren van stekken en zaailingen door groenbeheer</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I.s.m. Steenbreek =&gt; </a:t>
            </a:r>
          </a:p>
          <a:p>
            <a:pPr algn="l">
              <a:lnSpc>
                <a:spcPts val="4200"/>
              </a:lnSpc>
            </a:pPr>
            <a:r>
              <a:rPr lang="en-US" sz="3000">
                <a:solidFill>
                  <a:srgbClr val="14B2A8"/>
                </a:solidFill>
                <a:latin typeface="TT Chocolates 1"/>
                <a:ea typeface="TT Chocolates 1"/>
                <a:cs typeface="TT Chocolates 1"/>
                <a:sym typeface="TT Chocolates 1"/>
              </a:rPr>
              <a:t>     </a:t>
            </a:r>
            <a:r>
              <a:rPr lang="en-US" sz="3000" u="sng">
                <a:solidFill>
                  <a:srgbClr val="14B2A8"/>
                </a:solidFill>
                <a:latin typeface="TT Chocolates 1"/>
                <a:ea typeface="TT Chocolates 1"/>
                <a:cs typeface="TT Chocolates 1"/>
                <a:sym typeface="TT Chocolates 1"/>
                <a:hlinkClick r:id="rId8" tooltip="https://plantmee.nl/plant-een-boompje-mee/"/>
              </a:rPr>
              <a:t>plantmee.nl/plant-een-boompje-mee/</a:t>
            </a:r>
            <a:r>
              <a:rPr lang="en-US" sz="3000">
                <a:solidFill>
                  <a:srgbClr val="14B2A8"/>
                </a:solidFill>
                <a:latin typeface="TT Chocolates 1"/>
                <a:ea typeface="TT Chocolates 1"/>
                <a:cs typeface="TT Chocolates 1"/>
                <a:sym typeface="TT Chocolates 1"/>
              </a:rPr>
              <a:t> </a:t>
            </a:r>
          </a:p>
          <a:p>
            <a:pPr algn="l" marL="542925" indent="-271462" lvl="1">
              <a:lnSpc>
                <a:spcPts val="4200"/>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742950" y="764997"/>
            <a:ext cx="11651504" cy="1191539"/>
            <a:chOff x="0" y="0"/>
            <a:chExt cx="15535338" cy="1588719"/>
          </a:xfrm>
        </p:grpSpPr>
        <p:sp>
          <p:nvSpPr>
            <p:cNvPr name="Freeform 5" id="5"/>
            <p:cNvSpPr/>
            <p:nvPr/>
          </p:nvSpPr>
          <p:spPr>
            <a:xfrm flipH="false" flipV="false" rot="0">
              <a:off x="0" y="0"/>
              <a:ext cx="15535337" cy="1588719"/>
            </a:xfrm>
            <a:custGeom>
              <a:avLst/>
              <a:gdLst/>
              <a:ahLst/>
              <a:cxnLst/>
              <a:rect r="r" b="b" t="t" l="l"/>
              <a:pathLst>
                <a:path h="1588719" w="15535337">
                  <a:moveTo>
                    <a:pt x="0" y="0"/>
                  </a:moveTo>
                  <a:lnTo>
                    <a:pt x="15535337" y="0"/>
                  </a:lnTo>
                  <a:lnTo>
                    <a:pt x="15535337" y="1588719"/>
                  </a:lnTo>
                  <a:lnTo>
                    <a:pt x="0" y="1588719"/>
                  </a:lnTo>
                  <a:close/>
                </a:path>
              </a:pathLst>
            </a:custGeom>
          </p:spPr>
        </p:sp>
        <p:sp>
          <p:nvSpPr>
            <p:cNvPr name="TextBox 6" id="6"/>
            <p:cNvSpPr txBox="true"/>
            <p:nvPr/>
          </p:nvSpPr>
          <p:spPr>
            <a:xfrm>
              <a:off x="0" y="-57150"/>
              <a:ext cx="15535338" cy="1645869"/>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WAAROM MEEDOEN ALS GEMEENTE?</a:t>
              </a:r>
            </a:p>
          </p:txBody>
        </p:sp>
      </p:grpSp>
      <p:grpSp>
        <p:nvGrpSpPr>
          <p:cNvPr name="Group 7" id="7"/>
          <p:cNvGrpSpPr>
            <a:grpSpLocks noChangeAspect="true"/>
          </p:cNvGrpSpPr>
          <p:nvPr/>
        </p:nvGrpSpPr>
        <p:grpSpPr>
          <a:xfrm rot="0">
            <a:off x="10787259" y="0"/>
            <a:ext cx="10428173" cy="10287000"/>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6"/>
              <a:stretch>
                <a:fillRect l="0" t="-17583" r="0" b="-17583"/>
              </a:stretch>
            </a:blipFill>
          </p:spPr>
        </p:sp>
      </p:grpSp>
      <p:sp>
        <p:nvSpPr>
          <p:cNvPr name="Freeform 9" id="9"/>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7"/>
            <a:stretch>
              <a:fillRect l="0" t="0" r="0" b="0"/>
            </a:stretch>
          </a:blipFill>
        </p:spPr>
      </p:sp>
      <p:sp>
        <p:nvSpPr>
          <p:cNvPr name="TextBox 10" id="10"/>
          <p:cNvSpPr txBox="true"/>
          <p:nvPr/>
        </p:nvSpPr>
        <p:spPr>
          <a:xfrm rot="0">
            <a:off x="742950" y="2273781"/>
            <a:ext cx="10358783" cy="58674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a:t>
            </a:r>
            <a:r>
              <a:rPr lang="en-US" sz="3000">
                <a:solidFill>
                  <a:srgbClr val="000000"/>
                </a:solidFill>
                <a:latin typeface="TT Chocolates 1"/>
                <a:ea typeface="TT Chocolates 1"/>
                <a:cs typeface="TT Chocolates 1"/>
                <a:sym typeface="TT Chocolates 1"/>
              </a:rPr>
              <a:t>emeenten staan voor vele opgaven: bossenstrategie, groen-blauwe dooradering, landbouwtransitie, vergroening van steden tegen hittestress, of groene ambities. Wij kunnen hier een helpende hand in bieden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Wij brengen sociale cohesie en het gevoel bij burgers dat zij echt een verschil kunnen maken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Meer bewustwording creëren bij de inwoners voor het belang van meer groen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Meer biodiversiteit brengen in de omgeving</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Gebruik maken van eigen (tweedekans) plantgoed op ander eigen terrein</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2">
              <a:extLst>
                <a:ext uri="{96DAC541-7B7A-43D3-8B79-37D633B846F1}">
                  <asvg:svgBlip xmlns:asvg="http://schemas.microsoft.com/office/drawing/2016/SVG/main" r:embed="rId3"/>
                </a:ext>
              </a:extLst>
            </a:blip>
            <a:stretch>
              <a:fillRect l="0" t="-841" r="0" b="-841"/>
            </a:stretch>
          </a:blipFill>
        </p:spPr>
      </p:sp>
      <p:grpSp>
        <p:nvGrpSpPr>
          <p:cNvPr name="Group 3" id="3"/>
          <p:cNvGrpSpPr/>
          <p:nvPr/>
        </p:nvGrpSpPr>
        <p:grpSpPr>
          <a:xfrm rot="0">
            <a:off x="12251115" y="0"/>
            <a:ext cx="6151185" cy="10287000"/>
            <a:chOff x="0" y="0"/>
            <a:chExt cx="8201580" cy="13716000"/>
          </a:xfrm>
        </p:grpSpPr>
        <p:pic>
          <p:nvPicPr>
            <p:cNvPr name="Picture 4" id="4"/>
            <p:cNvPicPr>
              <a:picLocks noChangeAspect="true"/>
            </p:cNvPicPr>
            <p:nvPr/>
          </p:nvPicPr>
          <p:blipFill>
            <a:blip r:embed="rId4"/>
            <a:srcRect l="10732" t="0" r="8920" b="0"/>
            <a:stretch>
              <a:fillRect/>
            </a:stretch>
          </p:blipFill>
          <p:spPr>
            <a:xfrm flipH="false" flipV="false">
              <a:off x="0" y="0"/>
              <a:ext cx="8201580" cy="6794500"/>
            </a:xfrm>
            <a:prstGeom prst="rect">
              <a:avLst/>
            </a:prstGeom>
          </p:spPr>
        </p:pic>
        <p:pic>
          <p:nvPicPr>
            <p:cNvPr name="Picture 5" id="5"/>
            <p:cNvPicPr>
              <a:picLocks noChangeAspect="true"/>
            </p:cNvPicPr>
            <p:nvPr/>
          </p:nvPicPr>
          <p:blipFill>
            <a:blip r:embed="rId5"/>
            <a:srcRect l="17355" t="0" r="2318" b="0"/>
            <a:stretch>
              <a:fillRect/>
            </a:stretch>
          </p:blipFill>
          <p:spPr>
            <a:xfrm flipH="false" flipV="false">
              <a:off x="0" y="6921500"/>
              <a:ext cx="8201580" cy="6794500"/>
            </a:xfrm>
            <a:prstGeom prst="rect">
              <a:avLst/>
            </a:prstGeom>
          </p:spPr>
        </p:pic>
      </p:grpSp>
      <p:grpSp>
        <p:nvGrpSpPr>
          <p:cNvPr name="Group 6" id="6"/>
          <p:cNvGrpSpPr/>
          <p:nvPr/>
        </p:nvGrpSpPr>
        <p:grpSpPr>
          <a:xfrm rot="0">
            <a:off x="1093764" y="432930"/>
            <a:ext cx="12196012" cy="1191539"/>
            <a:chOff x="0" y="0"/>
            <a:chExt cx="16261349" cy="1588719"/>
          </a:xfrm>
        </p:grpSpPr>
        <p:sp>
          <p:nvSpPr>
            <p:cNvPr name="Freeform 7" id="7"/>
            <p:cNvSpPr/>
            <p:nvPr/>
          </p:nvSpPr>
          <p:spPr>
            <a:xfrm flipH="false" flipV="false" rot="0">
              <a:off x="0" y="0"/>
              <a:ext cx="16261349" cy="1588719"/>
            </a:xfrm>
            <a:custGeom>
              <a:avLst/>
              <a:gdLst/>
              <a:ahLst/>
              <a:cxnLst/>
              <a:rect r="r" b="b" t="t" l="l"/>
              <a:pathLst>
                <a:path h="1588719" w="16261349">
                  <a:moveTo>
                    <a:pt x="0" y="0"/>
                  </a:moveTo>
                  <a:lnTo>
                    <a:pt x="16261349" y="0"/>
                  </a:lnTo>
                  <a:lnTo>
                    <a:pt x="16261349" y="1588719"/>
                  </a:lnTo>
                  <a:lnTo>
                    <a:pt x="0" y="1588719"/>
                  </a:lnTo>
                  <a:close/>
                </a:path>
              </a:pathLst>
            </a:custGeom>
          </p:spPr>
        </p:sp>
        <p:sp>
          <p:nvSpPr>
            <p:cNvPr name="TextBox 8" id="8"/>
            <p:cNvSpPr txBox="true"/>
            <p:nvPr/>
          </p:nvSpPr>
          <p:spPr>
            <a:xfrm>
              <a:off x="0" y="-57150"/>
              <a:ext cx="16261349" cy="1645869"/>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FINANCIELE </a:t>
              </a:r>
              <a:r>
                <a:rPr lang="en-US" sz="6600">
                  <a:solidFill>
                    <a:srgbClr val="14B2A8"/>
                  </a:solidFill>
                  <a:latin typeface="Impact"/>
                  <a:ea typeface="Impact"/>
                  <a:cs typeface="Impact"/>
                  <a:sym typeface="Impact"/>
                </a:rPr>
                <a:t>DEELNAME GEMEENTE</a:t>
              </a:r>
            </a:p>
          </p:txBody>
        </p:sp>
      </p:grpSp>
      <p:sp>
        <p:nvSpPr>
          <p:cNvPr name="TextBox 9" id="9"/>
          <p:cNvSpPr txBox="true"/>
          <p:nvPr/>
        </p:nvSpPr>
        <p:spPr>
          <a:xfrm rot="0">
            <a:off x="1093764" y="1706799"/>
            <a:ext cx="10420643" cy="933450"/>
          </a:xfrm>
          <a:prstGeom prst="rect">
            <a:avLst/>
          </a:prstGeom>
        </p:spPr>
        <p:txBody>
          <a:bodyPr anchor="t" rtlCol="false" tIns="0" lIns="0" bIns="0" rIns="0">
            <a:spAutoFit/>
          </a:bodyPr>
          <a:lstStyle/>
          <a:p>
            <a:pPr algn="l">
              <a:lnSpc>
                <a:spcPts val="3600"/>
              </a:lnSpc>
            </a:pPr>
            <a:r>
              <a:rPr lang="en-US" sz="3000" b="true">
                <a:solidFill>
                  <a:srgbClr val="001E2E"/>
                </a:solidFill>
                <a:latin typeface="TT Chocolates 1 Bold"/>
                <a:ea typeface="TT Chocolates 1 Bold"/>
                <a:cs typeface="TT Chocolates 1 Bold"/>
                <a:sym typeface="TT Chocolates 1 Bold"/>
              </a:rPr>
              <a:t>Wat kan Meer Bomen Nu met een financiële deelname van een gemeente:</a:t>
            </a:r>
          </a:p>
        </p:txBody>
      </p:sp>
      <p:sp>
        <p:nvSpPr>
          <p:cNvPr name="TextBox 10" id="10"/>
          <p:cNvSpPr txBox="true"/>
          <p:nvPr/>
        </p:nvSpPr>
        <p:spPr>
          <a:xfrm rot="0">
            <a:off x="767597" y="2952750"/>
            <a:ext cx="11383130" cy="6419850"/>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Coördinator aannemen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Bomenhub inrichten / beheer</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Communicatie</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Vrijwilligersgroep oprichten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Vrijwilligers opleiden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Community Building</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Oogstlocaties bezoeken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Evenementen organiseren: oogst-, uitdeel- en cursusdagen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Materiaal aanschaffen: hesjes, vlaggen, flyers, posters, spades, touw, labels, kruiwagen, aanhanger, bomenhubbord</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Onkostenvergoedingen vergoeden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Samenwerkingsverbanden opzetten met andere groen initiatieven </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Ondersteuning en monitoring middels de Bomenplanner en app</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Ondersteuning middels de Bomenvinder </a:t>
            </a:r>
          </a:p>
        </p:txBody>
      </p:sp>
      <p:sp>
        <p:nvSpPr>
          <p:cNvPr name="Freeform 11" id="11"/>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6"/>
            <a:stretch>
              <a:fillRect l="0" t="0" r="0" b="0"/>
            </a:stretch>
          </a:blipFill>
        </p:spPr>
      </p:sp>
      <p:sp>
        <p:nvSpPr>
          <p:cNvPr name="Freeform 12" id="12"/>
          <p:cNvSpPr/>
          <p:nvPr/>
        </p:nvSpPr>
        <p:spPr>
          <a:xfrm flipH="false" flipV="false" rot="811151">
            <a:off x="9699642" y="2568801"/>
            <a:ext cx="2110322" cy="3165484"/>
          </a:xfrm>
          <a:custGeom>
            <a:avLst/>
            <a:gdLst/>
            <a:ahLst/>
            <a:cxnLst/>
            <a:rect r="r" b="b" t="t" l="l"/>
            <a:pathLst>
              <a:path h="3165484" w="2110322">
                <a:moveTo>
                  <a:pt x="0" y="0"/>
                </a:moveTo>
                <a:lnTo>
                  <a:pt x="2110323" y="0"/>
                </a:lnTo>
                <a:lnTo>
                  <a:pt x="2110323" y="3165483"/>
                </a:lnTo>
                <a:lnTo>
                  <a:pt x="0" y="3165483"/>
                </a:lnTo>
                <a:lnTo>
                  <a:pt x="0" y="0"/>
                </a:lnTo>
                <a:close/>
              </a:path>
            </a:pathLst>
          </a:custGeom>
          <a:blipFill>
            <a:blip r:embed="rId7"/>
            <a:stretch>
              <a:fillRect l="0" t="0" r="0" b="0"/>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42975" y="800101"/>
            <a:ext cx="7962900" cy="2096414"/>
            <a:chOff x="0" y="0"/>
            <a:chExt cx="10617200" cy="2795219"/>
          </a:xfrm>
        </p:grpSpPr>
        <p:sp>
          <p:nvSpPr>
            <p:cNvPr name="Freeform 5" id="5"/>
            <p:cNvSpPr/>
            <p:nvPr/>
          </p:nvSpPr>
          <p:spPr>
            <a:xfrm flipH="false" flipV="false" rot="0">
              <a:off x="0" y="0"/>
              <a:ext cx="10617200" cy="2795219"/>
            </a:xfrm>
            <a:custGeom>
              <a:avLst/>
              <a:gdLst/>
              <a:ahLst/>
              <a:cxnLst/>
              <a:rect r="r" b="b" t="t" l="l"/>
              <a:pathLst>
                <a:path h="2795219" w="10617200">
                  <a:moveTo>
                    <a:pt x="0" y="0"/>
                  </a:moveTo>
                  <a:lnTo>
                    <a:pt x="10617200" y="0"/>
                  </a:lnTo>
                  <a:lnTo>
                    <a:pt x="10617200" y="2795219"/>
                  </a:lnTo>
                  <a:lnTo>
                    <a:pt x="0" y="2795219"/>
                  </a:lnTo>
                  <a:close/>
                </a:path>
              </a:pathLst>
            </a:custGeom>
          </p:spPr>
        </p:sp>
        <p:sp>
          <p:nvSpPr>
            <p:cNvPr name="TextBox 6" id="6"/>
            <p:cNvSpPr txBox="true"/>
            <p:nvPr/>
          </p:nvSpPr>
          <p:spPr>
            <a:xfrm>
              <a:off x="0" y="-57150"/>
              <a:ext cx="10617200" cy="2852369"/>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VIND ALLES TERUG OP MEERBOMEN.NU</a:t>
              </a:r>
            </a:p>
          </p:txBody>
        </p:sp>
      </p:grpSp>
      <p:sp>
        <p:nvSpPr>
          <p:cNvPr name="TextBox 7" id="7"/>
          <p:cNvSpPr txBox="true"/>
          <p:nvPr/>
        </p:nvSpPr>
        <p:spPr>
          <a:xfrm rot="0">
            <a:off x="981075" y="3324846"/>
            <a:ext cx="8854440" cy="5829300"/>
          </a:xfrm>
          <a:prstGeom prst="rect">
            <a:avLst/>
          </a:prstGeom>
        </p:spPr>
        <p:txBody>
          <a:bodyPr anchor="t" rtlCol="false" tIns="0" lIns="0" bIns="0" rIns="0">
            <a:spAutoFit/>
          </a:bodyPr>
          <a:lstStyle/>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Oogsthandleiding: inclusief knoppenkaart, ziektekaart en informatie over inheems en uitheems</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6" tooltip="https://meerbomen.nu/oogsthandleiding"/>
              </a:rPr>
              <a:t>meerbomen.nu/oogsthandleiding</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Bomenhubhandleiding: inclusief alle informatie over bomen</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7" tooltip="https://www.meerbomen.nu/hubhandleiding"/>
              </a:rPr>
              <a:t>meerbomen.nu/hubhandleiding</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Planthandleiding: inclusief bomenvinder</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8" tooltip="https://www.meerbomen.nu/planthandleiding"/>
              </a:rPr>
              <a:t>meerbomen.nu/planthandleiding </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Communicatietoolkit</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9" tooltip="http://www.meerbomen.nu/communicatietoolkit"/>
              </a:rPr>
              <a:t>meerbomen.nu/communicatietoolkit</a:t>
            </a:r>
          </a:p>
        </p:txBody>
      </p:sp>
      <p:grpSp>
        <p:nvGrpSpPr>
          <p:cNvPr name="Group 8" id="8"/>
          <p:cNvGrpSpPr>
            <a:grpSpLocks noChangeAspect="true"/>
          </p:cNvGrpSpPr>
          <p:nvPr/>
        </p:nvGrpSpPr>
        <p:grpSpPr>
          <a:xfrm rot="0">
            <a:off x="9381306"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10"/>
              <a:stretch>
                <a:fillRect l="0" t="-10720" r="0" b="-11406"/>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1196291" y="800101"/>
            <a:ext cx="9211732" cy="2073234"/>
            <a:chOff x="0" y="0"/>
            <a:chExt cx="12282310" cy="2764312"/>
          </a:xfrm>
        </p:grpSpPr>
        <p:sp>
          <p:nvSpPr>
            <p:cNvPr name="Freeform 5" id="5"/>
            <p:cNvSpPr/>
            <p:nvPr/>
          </p:nvSpPr>
          <p:spPr>
            <a:xfrm flipH="false" flipV="false" rot="0">
              <a:off x="0" y="0"/>
              <a:ext cx="12282310" cy="2764312"/>
            </a:xfrm>
            <a:custGeom>
              <a:avLst/>
              <a:gdLst/>
              <a:ahLst/>
              <a:cxnLst/>
              <a:rect r="r" b="b" t="t" l="l"/>
              <a:pathLst>
                <a:path h="2764312" w="12282310">
                  <a:moveTo>
                    <a:pt x="0" y="0"/>
                  </a:moveTo>
                  <a:lnTo>
                    <a:pt x="12282310" y="0"/>
                  </a:lnTo>
                  <a:lnTo>
                    <a:pt x="12282310" y="2764312"/>
                  </a:lnTo>
                  <a:lnTo>
                    <a:pt x="0" y="2764312"/>
                  </a:lnTo>
                  <a:close/>
                </a:path>
              </a:pathLst>
            </a:custGeom>
          </p:spPr>
        </p:sp>
        <p:sp>
          <p:nvSpPr>
            <p:cNvPr name="TextBox 6" id="6"/>
            <p:cNvSpPr txBox="true"/>
            <p:nvPr/>
          </p:nvSpPr>
          <p:spPr>
            <a:xfrm>
              <a:off x="0" y="-57150"/>
              <a:ext cx="12282310"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DANK VOOR UW AANDACHT</a:t>
              </a:r>
            </a:p>
          </p:txBody>
        </p:sp>
      </p:grpSp>
      <p:sp>
        <p:nvSpPr>
          <p:cNvPr name="TextBox 7" id="7"/>
          <p:cNvSpPr txBox="true"/>
          <p:nvPr/>
        </p:nvSpPr>
        <p:spPr>
          <a:xfrm rot="0">
            <a:off x="1287730" y="2909531"/>
            <a:ext cx="7669954" cy="1638300"/>
          </a:xfrm>
          <a:prstGeom prst="rect">
            <a:avLst/>
          </a:prstGeom>
        </p:spPr>
        <p:txBody>
          <a:bodyPr anchor="t" rtlCol="false" tIns="0" lIns="0" bIns="0" rIns="0">
            <a:spAutoFit/>
          </a:bodyPr>
          <a:lstStyle/>
          <a:p>
            <a:pPr algn="l">
              <a:lnSpc>
                <a:spcPts val="4320"/>
              </a:lnSpc>
            </a:pPr>
            <a:r>
              <a:rPr lang="en-US" sz="3600">
                <a:solidFill>
                  <a:srgbClr val="0E0E0E"/>
                </a:solidFill>
                <a:latin typeface="TT Chocolates 1"/>
                <a:ea typeface="TT Chocolates 1"/>
                <a:cs typeface="TT Chocolates 1"/>
                <a:sym typeface="TT Chocolates 1"/>
              </a:rPr>
              <a:t>Contact:</a:t>
            </a:r>
          </a:p>
          <a:p>
            <a:pPr algn="l" marL="651053" indent="-325526" lvl="1">
              <a:lnSpc>
                <a:spcPts val="4320"/>
              </a:lnSpc>
              <a:buFont typeface="Arial"/>
              <a:buChar char="•"/>
            </a:pPr>
            <a:r>
              <a:rPr lang="en-US" sz="3600">
                <a:solidFill>
                  <a:srgbClr val="0E0E0E"/>
                </a:solidFill>
                <a:latin typeface="TT Chocolates 1"/>
                <a:ea typeface="TT Chocolates 1"/>
                <a:cs typeface="TT Chocolates 1"/>
                <a:sym typeface="TT Chocolates 1"/>
              </a:rPr>
              <a:t>[Voor- en achternaam]</a:t>
            </a:r>
          </a:p>
          <a:p>
            <a:pPr algn="l" marL="651053" indent="-325526" lvl="1">
              <a:lnSpc>
                <a:spcPts val="4320"/>
              </a:lnSpc>
              <a:buFont typeface="Arial"/>
              <a:buChar char="•"/>
            </a:pPr>
            <a:r>
              <a:rPr lang="en-US" sz="3600">
                <a:solidFill>
                  <a:srgbClr val="0E0E0E"/>
                </a:solidFill>
                <a:latin typeface="TT Chocolates 1"/>
                <a:ea typeface="TT Chocolates 1"/>
                <a:cs typeface="TT Chocolates 1"/>
                <a:sym typeface="TT Chocolates 1"/>
              </a:rPr>
              <a:t>Mailadres: ….....@meerbomen.nu  </a:t>
            </a:r>
          </a:p>
        </p:txBody>
      </p:sp>
      <p:grpSp>
        <p:nvGrpSpPr>
          <p:cNvPr name="Group 8" id="8"/>
          <p:cNvGrpSpPr>
            <a:grpSpLocks noChangeAspect="true"/>
          </p:cNvGrpSpPr>
          <p:nvPr/>
        </p:nvGrpSpPr>
        <p:grpSpPr>
          <a:xfrm rot="0">
            <a:off x="9437343"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0" r="-47965" b="0"/>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76913" y="2544900"/>
            <a:ext cx="4530137" cy="7533731"/>
            <a:chOff x="0" y="0"/>
            <a:chExt cx="925085" cy="1538439"/>
          </a:xfrm>
        </p:grpSpPr>
        <p:sp>
          <p:nvSpPr>
            <p:cNvPr name="Freeform 3" id="3"/>
            <p:cNvSpPr/>
            <p:nvPr/>
          </p:nvSpPr>
          <p:spPr>
            <a:xfrm flipH="false" flipV="false" rot="0">
              <a:off x="0" y="0"/>
              <a:ext cx="925085" cy="1538439"/>
            </a:xfrm>
            <a:custGeom>
              <a:avLst/>
              <a:gdLst/>
              <a:ahLst/>
              <a:cxnLst/>
              <a:rect r="r" b="b" t="t" l="l"/>
              <a:pathLst>
                <a:path h="1538439" w="925085">
                  <a:moveTo>
                    <a:pt x="0" y="0"/>
                  </a:moveTo>
                  <a:lnTo>
                    <a:pt x="925085" y="0"/>
                  </a:lnTo>
                  <a:lnTo>
                    <a:pt x="925085" y="1538439"/>
                  </a:lnTo>
                  <a:lnTo>
                    <a:pt x="0" y="1538439"/>
                  </a:lnTo>
                  <a:close/>
                </a:path>
              </a:pathLst>
            </a:custGeom>
            <a:blipFill>
              <a:blip r:embed="rId2"/>
              <a:stretch>
                <a:fillRect l="0" t="0" r="-96856" b="0"/>
              </a:stretch>
            </a:blipFill>
          </p:spPr>
        </p:sp>
      </p:grpSp>
      <p:grpSp>
        <p:nvGrpSpPr>
          <p:cNvPr name="Group 4" id="4"/>
          <p:cNvGrpSpPr/>
          <p:nvPr/>
        </p:nvGrpSpPr>
        <p:grpSpPr>
          <a:xfrm rot="0">
            <a:off x="1028700" y="1028700"/>
            <a:ext cx="10522376" cy="1266480"/>
            <a:chOff x="0" y="0"/>
            <a:chExt cx="14029834" cy="1688640"/>
          </a:xfrm>
        </p:grpSpPr>
        <p:sp>
          <p:nvSpPr>
            <p:cNvPr name="Freeform 5" id="5"/>
            <p:cNvSpPr/>
            <p:nvPr/>
          </p:nvSpPr>
          <p:spPr>
            <a:xfrm flipH="false" flipV="false" rot="0">
              <a:off x="0" y="0"/>
              <a:ext cx="14029835" cy="1688640"/>
            </a:xfrm>
            <a:custGeom>
              <a:avLst/>
              <a:gdLst/>
              <a:ahLst/>
              <a:cxnLst/>
              <a:rect r="r" b="b" t="t" l="l"/>
              <a:pathLst>
                <a:path h="1688640" w="14029835">
                  <a:moveTo>
                    <a:pt x="0" y="0"/>
                  </a:moveTo>
                  <a:lnTo>
                    <a:pt x="14029835" y="0"/>
                  </a:lnTo>
                  <a:lnTo>
                    <a:pt x="14029835" y="1688640"/>
                  </a:lnTo>
                  <a:lnTo>
                    <a:pt x="0" y="1688640"/>
                  </a:lnTo>
                  <a:close/>
                </a:path>
              </a:pathLst>
            </a:custGeom>
          </p:spPr>
        </p:sp>
        <p:sp>
          <p:nvSpPr>
            <p:cNvPr name="TextBox 6" id="6"/>
            <p:cNvSpPr txBox="true"/>
            <p:nvPr/>
          </p:nvSpPr>
          <p:spPr>
            <a:xfrm>
              <a:off x="0" y="-57150"/>
              <a:ext cx="14029834" cy="1745790"/>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MET DANK AAN ONZE PARTNERS</a:t>
              </a:r>
            </a:p>
          </p:txBody>
        </p:sp>
      </p:grpSp>
      <p:sp>
        <p:nvSpPr>
          <p:cNvPr name="Freeform 7" id="7"/>
          <p:cNvSpPr/>
          <p:nvPr/>
        </p:nvSpPr>
        <p:spPr>
          <a:xfrm flipH="false" flipV="false" rot="0">
            <a:off x="1028700" y="2295180"/>
            <a:ext cx="1885122" cy="702481"/>
          </a:xfrm>
          <a:custGeom>
            <a:avLst/>
            <a:gdLst/>
            <a:ahLst/>
            <a:cxnLst/>
            <a:rect r="r" b="b" t="t" l="l"/>
            <a:pathLst>
              <a:path h="702481" w="1885122">
                <a:moveTo>
                  <a:pt x="0" y="0"/>
                </a:moveTo>
                <a:lnTo>
                  <a:pt x="1885122" y="0"/>
                </a:lnTo>
                <a:lnTo>
                  <a:pt x="1885122" y="702481"/>
                </a:lnTo>
                <a:lnTo>
                  <a:pt x="0" y="702481"/>
                </a:lnTo>
                <a:lnTo>
                  <a:pt x="0" y="0"/>
                </a:lnTo>
                <a:close/>
              </a:path>
            </a:pathLst>
          </a:custGeom>
          <a:blipFill>
            <a:blip r:embed="rId3"/>
            <a:stretch>
              <a:fillRect l="0" t="-37478" r="0" b="-65586"/>
            </a:stretch>
          </a:blipFill>
        </p:spPr>
      </p:sp>
      <p:sp>
        <p:nvSpPr>
          <p:cNvPr name="Freeform 8" id="8"/>
          <p:cNvSpPr/>
          <p:nvPr/>
        </p:nvSpPr>
        <p:spPr>
          <a:xfrm flipH="false" flipV="false" rot="0">
            <a:off x="3106464" y="2581424"/>
            <a:ext cx="2123181" cy="416237"/>
          </a:xfrm>
          <a:custGeom>
            <a:avLst/>
            <a:gdLst/>
            <a:ahLst/>
            <a:cxnLst/>
            <a:rect r="r" b="b" t="t" l="l"/>
            <a:pathLst>
              <a:path h="416237" w="2123181">
                <a:moveTo>
                  <a:pt x="0" y="0"/>
                </a:moveTo>
                <a:lnTo>
                  <a:pt x="2123182" y="0"/>
                </a:lnTo>
                <a:lnTo>
                  <a:pt x="2123182" y="416237"/>
                </a:lnTo>
                <a:lnTo>
                  <a:pt x="0" y="416237"/>
                </a:lnTo>
                <a:lnTo>
                  <a:pt x="0" y="0"/>
                </a:lnTo>
                <a:close/>
              </a:path>
            </a:pathLst>
          </a:custGeom>
          <a:blipFill>
            <a:blip r:embed="rId4"/>
            <a:stretch>
              <a:fillRect l="-5321" t="-43623" r="-4561" b="-43623"/>
            </a:stretch>
          </a:blipFill>
        </p:spPr>
      </p:sp>
      <p:sp>
        <p:nvSpPr>
          <p:cNvPr name="Freeform 9" id="9"/>
          <p:cNvSpPr/>
          <p:nvPr/>
        </p:nvSpPr>
        <p:spPr>
          <a:xfrm flipH="false" flipV="false" rot="0">
            <a:off x="5423710" y="2489637"/>
            <a:ext cx="2219305" cy="599812"/>
          </a:xfrm>
          <a:custGeom>
            <a:avLst/>
            <a:gdLst/>
            <a:ahLst/>
            <a:cxnLst/>
            <a:rect r="r" b="b" t="t" l="l"/>
            <a:pathLst>
              <a:path h="599812" w="2219305">
                <a:moveTo>
                  <a:pt x="0" y="0"/>
                </a:moveTo>
                <a:lnTo>
                  <a:pt x="2219305" y="0"/>
                </a:lnTo>
                <a:lnTo>
                  <a:pt x="2219305" y="599812"/>
                </a:lnTo>
                <a:lnTo>
                  <a:pt x="0" y="599812"/>
                </a:lnTo>
                <a:lnTo>
                  <a:pt x="0" y="0"/>
                </a:lnTo>
                <a:close/>
              </a:path>
            </a:pathLst>
          </a:custGeom>
          <a:blipFill>
            <a:blip r:embed="rId5"/>
            <a:stretch>
              <a:fillRect l="0" t="0" r="0" b="0"/>
            </a:stretch>
          </a:blipFill>
        </p:spPr>
      </p:sp>
      <p:sp>
        <p:nvSpPr>
          <p:cNvPr name="Freeform 10" id="10"/>
          <p:cNvSpPr/>
          <p:nvPr/>
        </p:nvSpPr>
        <p:spPr>
          <a:xfrm flipH="false" flipV="false" rot="0">
            <a:off x="7837079" y="2566110"/>
            <a:ext cx="1744462" cy="523339"/>
          </a:xfrm>
          <a:custGeom>
            <a:avLst/>
            <a:gdLst/>
            <a:ahLst/>
            <a:cxnLst/>
            <a:rect r="r" b="b" t="t" l="l"/>
            <a:pathLst>
              <a:path h="523339" w="1744462">
                <a:moveTo>
                  <a:pt x="0" y="0"/>
                </a:moveTo>
                <a:lnTo>
                  <a:pt x="1744462" y="0"/>
                </a:lnTo>
                <a:lnTo>
                  <a:pt x="1744462" y="523339"/>
                </a:lnTo>
                <a:lnTo>
                  <a:pt x="0" y="523339"/>
                </a:lnTo>
                <a:lnTo>
                  <a:pt x="0" y="0"/>
                </a:lnTo>
                <a:close/>
              </a:path>
            </a:pathLst>
          </a:custGeom>
          <a:blipFill>
            <a:blip r:embed="rId6"/>
            <a:stretch>
              <a:fillRect l="0" t="0" r="0" b="0"/>
            </a:stretch>
          </a:blipFill>
        </p:spPr>
      </p:sp>
      <p:sp>
        <p:nvSpPr>
          <p:cNvPr name="Freeform 11" id="11"/>
          <p:cNvSpPr/>
          <p:nvPr/>
        </p:nvSpPr>
        <p:spPr>
          <a:xfrm flipH="false" flipV="false" rot="0">
            <a:off x="9775605" y="2516325"/>
            <a:ext cx="2307072" cy="622910"/>
          </a:xfrm>
          <a:custGeom>
            <a:avLst/>
            <a:gdLst/>
            <a:ahLst/>
            <a:cxnLst/>
            <a:rect r="r" b="b" t="t" l="l"/>
            <a:pathLst>
              <a:path h="622910" w="2307072">
                <a:moveTo>
                  <a:pt x="0" y="0"/>
                </a:moveTo>
                <a:lnTo>
                  <a:pt x="2307072" y="0"/>
                </a:lnTo>
                <a:lnTo>
                  <a:pt x="2307072" y="622909"/>
                </a:lnTo>
                <a:lnTo>
                  <a:pt x="0" y="622909"/>
                </a:lnTo>
                <a:lnTo>
                  <a:pt x="0" y="0"/>
                </a:lnTo>
                <a:close/>
              </a:path>
            </a:pathLst>
          </a:custGeom>
          <a:blipFill>
            <a:blip r:embed="rId7"/>
            <a:stretch>
              <a:fillRect l="0" t="0" r="0" b="0"/>
            </a:stretch>
          </a:blipFill>
        </p:spPr>
      </p:sp>
      <p:sp>
        <p:nvSpPr>
          <p:cNvPr name="Freeform 12" id="12"/>
          <p:cNvSpPr/>
          <p:nvPr/>
        </p:nvSpPr>
        <p:spPr>
          <a:xfrm flipH="false" flipV="false" rot="0">
            <a:off x="1028700" y="3532406"/>
            <a:ext cx="2461754" cy="820585"/>
          </a:xfrm>
          <a:custGeom>
            <a:avLst/>
            <a:gdLst/>
            <a:ahLst/>
            <a:cxnLst/>
            <a:rect r="r" b="b" t="t" l="l"/>
            <a:pathLst>
              <a:path h="820585" w="2461754">
                <a:moveTo>
                  <a:pt x="0" y="0"/>
                </a:moveTo>
                <a:lnTo>
                  <a:pt x="2461754" y="0"/>
                </a:lnTo>
                <a:lnTo>
                  <a:pt x="2461754" y="820584"/>
                </a:lnTo>
                <a:lnTo>
                  <a:pt x="0" y="820584"/>
                </a:lnTo>
                <a:lnTo>
                  <a:pt x="0" y="0"/>
                </a:lnTo>
                <a:close/>
              </a:path>
            </a:pathLst>
          </a:custGeom>
          <a:blipFill>
            <a:blip r:embed="rId8"/>
            <a:stretch>
              <a:fillRect l="0" t="0" r="0" b="0"/>
            </a:stretch>
          </a:blipFill>
        </p:spPr>
      </p:sp>
      <p:sp>
        <p:nvSpPr>
          <p:cNvPr name="Freeform 13" id="13"/>
          <p:cNvSpPr/>
          <p:nvPr/>
        </p:nvSpPr>
        <p:spPr>
          <a:xfrm flipH="false" flipV="false" rot="0">
            <a:off x="3379574" y="3412688"/>
            <a:ext cx="2044136" cy="940303"/>
          </a:xfrm>
          <a:custGeom>
            <a:avLst/>
            <a:gdLst/>
            <a:ahLst/>
            <a:cxnLst/>
            <a:rect r="r" b="b" t="t" l="l"/>
            <a:pathLst>
              <a:path h="940303" w="2044136">
                <a:moveTo>
                  <a:pt x="0" y="0"/>
                </a:moveTo>
                <a:lnTo>
                  <a:pt x="2044136" y="0"/>
                </a:lnTo>
                <a:lnTo>
                  <a:pt x="2044136" y="940302"/>
                </a:lnTo>
                <a:lnTo>
                  <a:pt x="0" y="940302"/>
                </a:lnTo>
                <a:lnTo>
                  <a:pt x="0" y="0"/>
                </a:lnTo>
                <a:close/>
              </a:path>
            </a:pathLst>
          </a:custGeom>
          <a:blipFill>
            <a:blip r:embed="rId9"/>
            <a:stretch>
              <a:fillRect l="0" t="0" r="0" b="0"/>
            </a:stretch>
          </a:blipFill>
        </p:spPr>
      </p:sp>
      <p:sp>
        <p:nvSpPr>
          <p:cNvPr name="Freeform 14" id="14"/>
          <p:cNvSpPr/>
          <p:nvPr/>
        </p:nvSpPr>
        <p:spPr>
          <a:xfrm flipH="false" flipV="false" rot="0">
            <a:off x="5542679" y="3781640"/>
            <a:ext cx="2543029" cy="322117"/>
          </a:xfrm>
          <a:custGeom>
            <a:avLst/>
            <a:gdLst/>
            <a:ahLst/>
            <a:cxnLst/>
            <a:rect r="r" b="b" t="t" l="l"/>
            <a:pathLst>
              <a:path h="322117" w="2543029">
                <a:moveTo>
                  <a:pt x="0" y="0"/>
                </a:moveTo>
                <a:lnTo>
                  <a:pt x="2543030" y="0"/>
                </a:lnTo>
                <a:lnTo>
                  <a:pt x="2543030" y="322117"/>
                </a:lnTo>
                <a:lnTo>
                  <a:pt x="0" y="322117"/>
                </a:lnTo>
                <a:lnTo>
                  <a:pt x="0" y="0"/>
                </a:lnTo>
                <a:close/>
              </a:path>
            </a:pathLst>
          </a:custGeom>
          <a:blipFill>
            <a:blip r:embed="rId10"/>
            <a:stretch>
              <a:fillRect l="0" t="0" r="0" b="0"/>
            </a:stretch>
          </a:blipFill>
        </p:spPr>
      </p:sp>
      <p:sp>
        <p:nvSpPr>
          <p:cNvPr name="Freeform 15" id="15"/>
          <p:cNvSpPr/>
          <p:nvPr/>
        </p:nvSpPr>
        <p:spPr>
          <a:xfrm flipH="false" flipV="false" rot="0">
            <a:off x="8420910" y="3667236"/>
            <a:ext cx="1852041" cy="550924"/>
          </a:xfrm>
          <a:custGeom>
            <a:avLst/>
            <a:gdLst/>
            <a:ahLst/>
            <a:cxnLst/>
            <a:rect r="r" b="b" t="t" l="l"/>
            <a:pathLst>
              <a:path h="550924" w="1852041">
                <a:moveTo>
                  <a:pt x="0" y="0"/>
                </a:moveTo>
                <a:lnTo>
                  <a:pt x="1852041" y="0"/>
                </a:lnTo>
                <a:lnTo>
                  <a:pt x="1852041" y="550924"/>
                </a:lnTo>
                <a:lnTo>
                  <a:pt x="0" y="550924"/>
                </a:lnTo>
                <a:lnTo>
                  <a:pt x="0" y="0"/>
                </a:lnTo>
                <a:close/>
              </a:path>
            </a:pathLst>
          </a:custGeom>
          <a:blipFill>
            <a:blip r:embed="rId11"/>
            <a:stretch>
              <a:fillRect l="0" t="0" r="0" b="0"/>
            </a:stretch>
          </a:blipFill>
        </p:spPr>
      </p:sp>
      <p:sp>
        <p:nvSpPr>
          <p:cNvPr name="Freeform 16" id="16"/>
          <p:cNvSpPr/>
          <p:nvPr/>
        </p:nvSpPr>
        <p:spPr>
          <a:xfrm flipH="false" flipV="false" rot="0">
            <a:off x="1028700" y="4747337"/>
            <a:ext cx="1652470" cy="685093"/>
          </a:xfrm>
          <a:custGeom>
            <a:avLst/>
            <a:gdLst/>
            <a:ahLst/>
            <a:cxnLst/>
            <a:rect r="r" b="b" t="t" l="l"/>
            <a:pathLst>
              <a:path h="685093" w="1652470">
                <a:moveTo>
                  <a:pt x="0" y="0"/>
                </a:moveTo>
                <a:lnTo>
                  <a:pt x="1652470" y="0"/>
                </a:lnTo>
                <a:lnTo>
                  <a:pt x="1652470" y="685093"/>
                </a:lnTo>
                <a:lnTo>
                  <a:pt x="0" y="685093"/>
                </a:lnTo>
                <a:lnTo>
                  <a:pt x="0" y="0"/>
                </a:lnTo>
                <a:close/>
              </a:path>
            </a:pathLst>
          </a:custGeom>
          <a:blipFill>
            <a:blip r:embed="rId12"/>
            <a:stretch>
              <a:fillRect l="-7627" t="-36547" r="-10634" b="-40262"/>
            </a:stretch>
          </a:blipFill>
        </p:spPr>
      </p:sp>
      <p:sp>
        <p:nvSpPr>
          <p:cNvPr name="Freeform 17" id="17"/>
          <p:cNvSpPr/>
          <p:nvPr/>
        </p:nvSpPr>
        <p:spPr>
          <a:xfrm flipH="false" flipV="false" rot="0">
            <a:off x="2945086" y="4696451"/>
            <a:ext cx="2121437" cy="673472"/>
          </a:xfrm>
          <a:custGeom>
            <a:avLst/>
            <a:gdLst/>
            <a:ahLst/>
            <a:cxnLst/>
            <a:rect r="r" b="b" t="t" l="l"/>
            <a:pathLst>
              <a:path h="673472" w="2121437">
                <a:moveTo>
                  <a:pt x="0" y="0"/>
                </a:moveTo>
                <a:lnTo>
                  <a:pt x="2121437" y="0"/>
                </a:lnTo>
                <a:lnTo>
                  <a:pt x="2121437" y="673472"/>
                </a:lnTo>
                <a:lnTo>
                  <a:pt x="0" y="673472"/>
                </a:lnTo>
                <a:lnTo>
                  <a:pt x="0" y="0"/>
                </a:lnTo>
                <a:close/>
              </a:path>
            </a:pathLst>
          </a:custGeom>
          <a:blipFill>
            <a:blip r:embed="rId13"/>
            <a:stretch>
              <a:fillRect l="0" t="0" r="0" b="0"/>
            </a:stretch>
          </a:blipFill>
        </p:spPr>
      </p:sp>
      <p:sp>
        <p:nvSpPr>
          <p:cNvPr name="Freeform 18" id="18"/>
          <p:cNvSpPr/>
          <p:nvPr/>
        </p:nvSpPr>
        <p:spPr>
          <a:xfrm flipH="false" flipV="false" rot="0">
            <a:off x="10523273" y="3462324"/>
            <a:ext cx="1133753" cy="994479"/>
          </a:xfrm>
          <a:custGeom>
            <a:avLst/>
            <a:gdLst/>
            <a:ahLst/>
            <a:cxnLst/>
            <a:rect r="r" b="b" t="t" l="l"/>
            <a:pathLst>
              <a:path h="994479" w="1133753">
                <a:moveTo>
                  <a:pt x="0" y="0"/>
                </a:moveTo>
                <a:lnTo>
                  <a:pt x="1133753" y="0"/>
                </a:lnTo>
                <a:lnTo>
                  <a:pt x="1133753" y="994479"/>
                </a:lnTo>
                <a:lnTo>
                  <a:pt x="0" y="994479"/>
                </a:lnTo>
                <a:lnTo>
                  <a:pt x="0" y="0"/>
                </a:lnTo>
                <a:close/>
              </a:path>
            </a:pathLst>
          </a:custGeom>
          <a:blipFill>
            <a:blip r:embed="rId14"/>
            <a:stretch>
              <a:fillRect l="-33906" t="0" r="-33703" b="0"/>
            </a:stretch>
          </a:blipFill>
        </p:spPr>
      </p:sp>
      <p:sp>
        <p:nvSpPr>
          <p:cNvPr name="Freeform 19" id="19"/>
          <p:cNvSpPr/>
          <p:nvPr/>
        </p:nvSpPr>
        <p:spPr>
          <a:xfrm flipH="false" flipV="false" rot="0">
            <a:off x="5331156" y="4643524"/>
            <a:ext cx="1971443" cy="808292"/>
          </a:xfrm>
          <a:custGeom>
            <a:avLst/>
            <a:gdLst/>
            <a:ahLst/>
            <a:cxnLst/>
            <a:rect r="r" b="b" t="t" l="l"/>
            <a:pathLst>
              <a:path h="808292" w="1971443">
                <a:moveTo>
                  <a:pt x="0" y="0"/>
                </a:moveTo>
                <a:lnTo>
                  <a:pt x="1971443" y="0"/>
                </a:lnTo>
                <a:lnTo>
                  <a:pt x="1971443" y="808292"/>
                </a:lnTo>
                <a:lnTo>
                  <a:pt x="0" y="808292"/>
                </a:lnTo>
                <a:lnTo>
                  <a:pt x="0" y="0"/>
                </a:lnTo>
                <a:close/>
              </a:path>
            </a:pathLst>
          </a:custGeom>
          <a:blipFill>
            <a:blip r:embed="rId15"/>
            <a:stretch>
              <a:fillRect l="0" t="0" r="0" b="0"/>
            </a:stretch>
          </a:blipFill>
        </p:spPr>
      </p:sp>
      <p:sp>
        <p:nvSpPr>
          <p:cNvPr name="Freeform 20" id="20"/>
          <p:cNvSpPr/>
          <p:nvPr/>
        </p:nvSpPr>
        <p:spPr>
          <a:xfrm flipH="false" flipV="false" rot="0">
            <a:off x="7567231" y="4810298"/>
            <a:ext cx="1826297" cy="474744"/>
          </a:xfrm>
          <a:custGeom>
            <a:avLst/>
            <a:gdLst/>
            <a:ahLst/>
            <a:cxnLst/>
            <a:rect r="r" b="b" t="t" l="l"/>
            <a:pathLst>
              <a:path h="474744" w="1826297">
                <a:moveTo>
                  <a:pt x="0" y="0"/>
                </a:moveTo>
                <a:lnTo>
                  <a:pt x="1826297" y="0"/>
                </a:lnTo>
                <a:lnTo>
                  <a:pt x="1826297" y="474744"/>
                </a:lnTo>
                <a:lnTo>
                  <a:pt x="0" y="474744"/>
                </a:lnTo>
                <a:lnTo>
                  <a:pt x="0" y="0"/>
                </a:lnTo>
                <a:close/>
              </a:path>
            </a:pathLst>
          </a:custGeom>
          <a:blipFill>
            <a:blip r:embed="rId16"/>
            <a:stretch>
              <a:fillRect l="0" t="0" r="0" b="0"/>
            </a:stretch>
          </a:blipFill>
        </p:spPr>
      </p:sp>
      <p:sp>
        <p:nvSpPr>
          <p:cNvPr name="Freeform 21" id="21"/>
          <p:cNvSpPr/>
          <p:nvPr/>
        </p:nvSpPr>
        <p:spPr>
          <a:xfrm flipH="false" flipV="false" rot="0">
            <a:off x="1028700" y="5866935"/>
            <a:ext cx="1971443" cy="648112"/>
          </a:xfrm>
          <a:custGeom>
            <a:avLst/>
            <a:gdLst/>
            <a:ahLst/>
            <a:cxnLst/>
            <a:rect r="r" b="b" t="t" l="l"/>
            <a:pathLst>
              <a:path h="648112" w="1971443">
                <a:moveTo>
                  <a:pt x="0" y="0"/>
                </a:moveTo>
                <a:lnTo>
                  <a:pt x="1971443" y="0"/>
                </a:lnTo>
                <a:lnTo>
                  <a:pt x="1971443" y="648112"/>
                </a:lnTo>
                <a:lnTo>
                  <a:pt x="0" y="648112"/>
                </a:lnTo>
                <a:lnTo>
                  <a:pt x="0" y="0"/>
                </a:lnTo>
                <a:close/>
              </a:path>
            </a:pathLst>
          </a:custGeom>
          <a:blipFill>
            <a:blip r:embed="rId17"/>
            <a:stretch>
              <a:fillRect l="0" t="0" r="0" b="0"/>
            </a:stretch>
          </a:blipFill>
        </p:spPr>
      </p:sp>
      <p:sp>
        <p:nvSpPr>
          <p:cNvPr name="Freeform 22" id="22"/>
          <p:cNvSpPr/>
          <p:nvPr/>
        </p:nvSpPr>
        <p:spPr>
          <a:xfrm flipH="false" flipV="false" rot="0">
            <a:off x="3106464" y="5799870"/>
            <a:ext cx="1386835" cy="782244"/>
          </a:xfrm>
          <a:custGeom>
            <a:avLst/>
            <a:gdLst/>
            <a:ahLst/>
            <a:cxnLst/>
            <a:rect r="r" b="b" t="t" l="l"/>
            <a:pathLst>
              <a:path h="782244" w="1386835">
                <a:moveTo>
                  <a:pt x="0" y="0"/>
                </a:moveTo>
                <a:lnTo>
                  <a:pt x="1386836" y="0"/>
                </a:lnTo>
                <a:lnTo>
                  <a:pt x="1386836" y="782243"/>
                </a:lnTo>
                <a:lnTo>
                  <a:pt x="0" y="782243"/>
                </a:lnTo>
                <a:lnTo>
                  <a:pt x="0" y="0"/>
                </a:lnTo>
                <a:close/>
              </a:path>
            </a:pathLst>
          </a:custGeom>
          <a:blipFill>
            <a:blip r:embed="rId18"/>
            <a:stretch>
              <a:fillRect l="0" t="0" r="-93216" b="0"/>
            </a:stretch>
          </a:blipFill>
        </p:spPr>
      </p:sp>
      <p:sp>
        <p:nvSpPr>
          <p:cNvPr name="Freeform 23" id="23"/>
          <p:cNvSpPr/>
          <p:nvPr/>
        </p:nvSpPr>
        <p:spPr>
          <a:xfrm flipH="false" flipV="false" rot="0">
            <a:off x="4599153" y="5628238"/>
            <a:ext cx="1490062" cy="1109687"/>
          </a:xfrm>
          <a:custGeom>
            <a:avLst/>
            <a:gdLst/>
            <a:ahLst/>
            <a:cxnLst/>
            <a:rect r="r" b="b" t="t" l="l"/>
            <a:pathLst>
              <a:path h="1109687" w="1490062">
                <a:moveTo>
                  <a:pt x="0" y="0"/>
                </a:moveTo>
                <a:lnTo>
                  <a:pt x="1490062" y="0"/>
                </a:lnTo>
                <a:lnTo>
                  <a:pt x="1490062" y="1109687"/>
                </a:lnTo>
                <a:lnTo>
                  <a:pt x="0" y="1109687"/>
                </a:lnTo>
                <a:lnTo>
                  <a:pt x="0" y="0"/>
                </a:lnTo>
                <a:close/>
              </a:path>
            </a:pathLst>
          </a:custGeom>
          <a:blipFill>
            <a:blip r:embed="rId19"/>
            <a:stretch>
              <a:fillRect l="0" t="0" r="0" b="0"/>
            </a:stretch>
          </a:blipFill>
        </p:spPr>
      </p:sp>
      <p:sp>
        <p:nvSpPr>
          <p:cNvPr name="Freeform 24" id="24"/>
          <p:cNvSpPr/>
          <p:nvPr/>
        </p:nvSpPr>
        <p:spPr>
          <a:xfrm flipH="false" flipV="false" rot="0">
            <a:off x="6302746" y="5715132"/>
            <a:ext cx="1282127" cy="935899"/>
          </a:xfrm>
          <a:custGeom>
            <a:avLst/>
            <a:gdLst/>
            <a:ahLst/>
            <a:cxnLst/>
            <a:rect r="r" b="b" t="t" l="l"/>
            <a:pathLst>
              <a:path h="935899" w="1282127">
                <a:moveTo>
                  <a:pt x="0" y="0"/>
                </a:moveTo>
                <a:lnTo>
                  <a:pt x="1282127" y="0"/>
                </a:lnTo>
                <a:lnTo>
                  <a:pt x="1282127" y="935899"/>
                </a:lnTo>
                <a:lnTo>
                  <a:pt x="0" y="935899"/>
                </a:lnTo>
                <a:lnTo>
                  <a:pt x="0" y="0"/>
                </a:lnTo>
                <a:close/>
              </a:path>
            </a:pathLst>
          </a:custGeom>
          <a:blipFill>
            <a:blip r:embed="rId20"/>
            <a:stretch>
              <a:fillRect l="0" t="0" r="0" b="0"/>
            </a:stretch>
          </a:blipFill>
        </p:spPr>
      </p:sp>
      <p:sp>
        <p:nvSpPr>
          <p:cNvPr name="Freeform 25" id="25"/>
          <p:cNvSpPr/>
          <p:nvPr/>
        </p:nvSpPr>
        <p:spPr>
          <a:xfrm flipH="false" flipV="false" rot="0">
            <a:off x="7987950" y="5799870"/>
            <a:ext cx="2517681" cy="841625"/>
          </a:xfrm>
          <a:custGeom>
            <a:avLst/>
            <a:gdLst/>
            <a:ahLst/>
            <a:cxnLst/>
            <a:rect r="r" b="b" t="t" l="l"/>
            <a:pathLst>
              <a:path h="841625" w="2517681">
                <a:moveTo>
                  <a:pt x="0" y="0"/>
                </a:moveTo>
                <a:lnTo>
                  <a:pt x="2517681" y="0"/>
                </a:lnTo>
                <a:lnTo>
                  <a:pt x="2517681" y="841624"/>
                </a:lnTo>
                <a:lnTo>
                  <a:pt x="0" y="841624"/>
                </a:lnTo>
                <a:lnTo>
                  <a:pt x="0" y="0"/>
                </a:lnTo>
                <a:close/>
              </a:path>
            </a:pathLst>
          </a:custGeom>
          <a:blipFill>
            <a:blip r:embed="rId21"/>
            <a:stretch>
              <a:fillRect l="0" t="0" r="0" b="0"/>
            </a:stretch>
          </a:blipFill>
        </p:spPr>
      </p:sp>
      <p:sp>
        <p:nvSpPr>
          <p:cNvPr name="Freeform 26" id="26"/>
          <p:cNvSpPr/>
          <p:nvPr/>
        </p:nvSpPr>
        <p:spPr>
          <a:xfrm flipH="false" flipV="false" rot="0">
            <a:off x="1028700" y="6971090"/>
            <a:ext cx="1696138" cy="930371"/>
          </a:xfrm>
          <a:custGeom>
            <a:avLst/>
            <a:gdLst/>
            <a:ahLst/>
            <a:cxnLst/>
            <a:rect r="r" b="b" t="t" l="l"/>
            <a:pathLst>
              <a:path h="930371" w="1696138">
                <a:moveTo>
                  <a:pt x="0" y="0"/>
                </a:moveTo>
                <a:lnTo>
                  <a:pt x="1696138" y="0"/>
                </a:lnTo>
                <a:lnTo>
                  <a:pt x="1696138" y="930371"/>
                </a:lnTo>
                <a:lnTo>
                  <a:pt x="0" y="930371"/>
                </a:lnTo>
                <a:lnTo>
                  <a:pt x="0" y="0"/>
                </a:lnTo>
                <a:close/>
              </a:path>
            </a:pathLst>
          </a:custGeom>
          <a:blipFill>
            <a:blip r:embed="rId22"/>
            <a:stretch>
              <a:fillRect l="0" t="0" r="0" b="0"/>
            </a:stretch>
          </a:blipFill>
        </p:spPr>
      </p:sp>
      <p:sp>
        <p:nvSpPr>
          <p:cNvPr name="Freeform 27" id="27"/>
          <p:cNvSpPr/>
          <p:nvPr/>
        </p:nvSpPr>
        <p:spPr>
          <a:xfrm flipH="false" flipV="false" rot="0">
            <a:off x="3106464" y="6940810"/>
            <a:ext cx="1498350" cy="990931"/>
          </a:xfrm>
          <a:custGeom>
            <a:avLst/>
            <a:gdLst/>
            <a:ahLst/>
            <a:cxnLst/>
            <a:rect r="r" b="b" t="t" l="l"/>
            <a:pathLst>
              <a:path h="990931" w="1498350">
                <a:moveTo>
                  <a:pt x="0" y="0"/>
                </a:moveTo>
                <a:lnTo>
                  <a:pt x="1498350" y="0"/>
                </a:lnTo>
                <a:lnTo>
                  <a:pt x="1498350" y="990930"/>
                </a:lnTo>
                <a:lnTo>
                  <a:pt x="0" y="990930"/>
                </a:lnTo>
                <a:lnTo>
                  <a:pt x="0" y="0"/>
                </a:lnTo>
                <a:close/>
              </a:path>
            </a:pathLst>
          </a:custGeom>
          <a:blipFill>
            <a:blip r:embed="rId23"/>
            <a:stretch>
              <a:fillRect l="-11318" t="-8757" r="-12382" b="-15937"/>
            </a:stretch>
          </a:blipFill>
        </p:spPr>
      </p:sp>
      <p:sp>
        <p:nvSpPr>
          <p:cNvPr name="Freeform 28" id="28"/>
          <p:cNvSpPr/>
          <p:nvPr/>
        </p:nvSpPr>
        <p:spPr>
          <a:xfrm flipH="false" flipV="false" rot="0">
            <a:off x="4984121" y="7061651"/>
            <a:ext cx="2673176" cy="727510"/>
          </a:xfrm>
          <a:custGeom>
            <a:avLst/>
            <a:gdLst/>
            <a:ahLst/>
            <a:cxnLst/>
            <a:rect r="r" b="b" t="t" l="l"/>
            <a:pathLst>
              <a:path h="727510" w="2673176">
                <a:moveTo>
                  <a:pt x="0" y="0"/>
                </a:moveTo>
                <a:lnTo>
                  <a:pt x="2673175" y="0"/>
                </a:lnTo>
                <a:lnTo>
                  <a:pt x="2673175" y="727510"/>
                </a:lnTo>
                <a:lnTo>
                  <a:pt x="0" y="727510"/>
                </a:lnTo>
                <a:lnTo>
                  <a:pt x="0" y="0"/>
                </a:lnTo>
                <a:close/>
              </a:path>
            </a:pathLst>
          </a:custGeom>
          <a:blipFill>
            <a:blip r:embed="rId24"/>
            <a:stretch>
              <a:fillRect l="0" t="0" r="0" b="0"/>
            </a:stretch>
          </a:blipFill>
        </p:spPr>
      </p:sp>
      <p:sp>
        <p:nvSpPr>
          <p:cNvPr name="Freeform 29" id="29"/>
          <p:cNvSpPr/>
          <p:nvPr/>
        </p:nvSpPr>
        <p:spPr>
          <a:xfrm flipH="false" flipV="false" rot="0">
            <a:off x="7938753" y="7154452"/>
            <a:ext cx="2113670" cy="563645"/>
          </a:xfrm>
          <a:custGeom>
            <a:avLst/>
            <a:gdLst/>
            <a:ahLst/>
            <a:cxnLst/>
            <a:rect r="r" b="b" t="t" l="l"/>
            <a:pathLst>
              <a:path h="563645" w="2113670">
                <a:moveTo>
                  <a:pt x="0" y="0"/>
                </a:moveTo>
                <a:lnTo>
                  <a:pt x="2113671" y="0"/>
                </a:lnTo>
                <a:lnTo>
                  <a:pt x="2113671" y="563646"/>
                </a:lnTo>
                <a:lnTo>
                  <a:pt x="0" y="563646"/>
                </a:lnTo>
                <a:lnTo>
                  <a:pt x="0" y="0"/>
                </a:lnTo>
                <a:close/>
              </a:path>
            </a:pathLst>
          </a:custGeom>
          <a:blipFill>
            <a:blip r:embed="rId25"/>
            <a:stretch>
              <a:fillRect l="0" t="0" r="0" b="0"/>
            </a:stretch>
          </a:blipFill>
        </p:spPr>
      </p:sp>
      <p:sp>
        <p:nvSpPr>
          <p:cNvPr name="Freeform 30" id="30"/>
          <p:cNvSpPr/>
          <p:nvPr/>
        </p:nvSpPr>
        <p:spPr>
          <a:xfrm flipH="false" flipV="false" rot="0">
            <a:off x="1028700" y="8319868"/>
            <a:ext cx="2245743" cy="1000793"/>
          </a:xfrm>
          <a:custGeom>
            <a:avLst/>
            <a:gdLst/>
            <a:ahLst/>
            <a:cxnLst/>
            <a:rect r="r" b="b" t="t" l="l"/>
            <a:pathLst>
              <a:path h="1000793" w="2245743">
                <a:moveTo>
                  <a:pt x="0" y="0"/>
                </a:moveTo>
                <a:lnTo>
                  <a:pt x="2245743" y="0"/>
                </a:lnTo>
                <a:lnTo>
                  <a:pt x="2245743" y="1000793"/>
                </a:lnTo>
                <a:lnTo>
                  <a:pt x="0" y="1000793"/>
                </a:lnTo>
                <a:lnTo>
                  <a:pt x="0" y="0"/>
                </a:lnTo>
                <a:close/>
              </a:path>
            </a:pathLst>
          </a:custGeom>
          <a:blipFill>
            <a:blip r:embed="rId26"/>
            <a:stretch>
              <a:fillRect l="0" t="-65607" r="0" b="-58788"/>
            </a:stretch>
          </a:blipFill>
        </p:spPr>
      </p:sp>
      <p:sp>
        <p:nvSpPr>
          <p:cNvPr name="Freeform 31" id="31"/>
          <p:cNvSpPr/>
          <p:nvPr/>
        </p:nvSpPr>
        <p:spPr>
          <a:xfrm flipH="false" flipV="false" rot="0">
            <a:off x="3490454" y="8346771"/>
            <a:ext cx="1611852" cy="946987"/>
          </a:xfrm>
          <a:custGeom>
            <a:avLst/>
            <a:gdLst/>
            <a:ahLst/>
            <a:cxnLst/>
            <a:rect r="r" b="b" t="t" l="l"/>
            <a:pathLst>
              <a:path h="946987" w="1611852">
                <a:moveTo>
                  <a:pt x="0" y="0"/>
                </a:moveTo>
                <a:lnTo>
                  <a:pt x="1611851" y="0"/>
                </a:lnTo>
                <a:lnTo>
                  <a:pt x="1611851" y="946987"/>
                </a:lnTo>
                <a:lnTo>
                  <a:pt x="0" y="946987"/>
                </a:lnTo>
                <a:lnTo>
                  <a:pt x="0" y="0"/>
                </a:lnTo>
                <a:close/>
              </a:path>
            </a:pathLst>
          </a:custGeom>
          <a:blipFill>
            <a:blip r:embed="rId27"/>
            <a:stretch>
              <a:fillRect l="-5580" t="-20790" r="-6862" b="-16615"/>
            </a:stretch>
          </a:blipFill>
        </p:spPr>
      </p:sp>
      <p:sp>
        <p:nvSpPr>
          <p:cNvPr name="Freeform 32" id="32"/>
          <p:cNvSpPr/>
          <p:nvPr/>
        </p:nvSpPr>
        <p:spPr>
          <a:xfrm flipH="false" flipV="false" rot="0">
            <a:off x="5423710" y="8530395"/>
            <a:ext cx="2205030" cy="579739"/>
          </a:xfrm>
          <a:custGeom>
            <a:avLst/>
            <a:gdLst/>
            <a:ahLst/>
            <a:cxnLst/>
            <a:rect r="r" b="b" t="t" l="l"/>
            <a:pathLst>
              <a:path h="579739" w="2205030">
                <a:moveTo>
                  <a:pt x="0" y="0"/>
                </a:moveTo>
                <a:lnTo>
                  <a:pt x="2205029" y="0"/>
                </a:lnTo>
                <a:lnTo>
                  <a:pt x="2205029" y="579739"/>
                </a:lnTo>
                <a:lnTo>
                  <a:pt x="0" y="579739"/>
                </a:lnTo>
                <a:lnTo>
                  <a:pt x="0" y="0"/>
                </a:lnTo>
                <a:close/>
              </a:path>
            </a:pathLst>
          </a:custGeom>
          <a:blipFill>
            <a:blip r:embed="rId28"/>
            <a:stretch>
              <a:fillRect l="0" t="0" r="0" b="0"/>
            </a:stretch>
          </a:blipFill>
        </p:spPr>
      </p:sp>
      <p:sp>
        <p:nvSpPr>
          <p:cNvPr name="Freeform 33" id="33"/>
          <p:cNvSpPr/>
          <p:nvPr/>
        </p:nvSpPr>
        <p:spPr>
          <a:xfrm flipH="false" flipV="false" rot="0">
            <a:off x="10431730" y="6978798"/>
            <a:ext cx="1119346" cy="893215"/>
          </a:xfrm>
          <a:custGeom>
            <a:avLst/>
            <a:gdLst/>
            <a:ahLst/>
            <a:cxnLst/>
            <a:rect r="r" b="b" t="t" l="l"/>
            <a:pathLst>
              <a:path h="893215" w="1119346">
                <a:moveTo>
                  <a:pt x="0" y="0"/>
                </a:moveTo>
                <a:lnTo>
                  <a:pt x="1119346" y="0"/>
                </a:lnTo>
                <a:lnTo>
                  <a:pt x="1119346" y="893216"/>
                </a:lnTo>
                <a:lnTo>
                  <a:pt x="0" y="893216"/>
                </a:lnTo>
                <a:lnTo>
                  <a:pt x="0" y="0"/>
                </a:lnTo>
                <a:close/>
              </a:path>
            </a:pathLst>
          </a:custGeom>
          <a:blipFill>
            <a:blip r:embed="rId29"/>
            <a:stretch>
              <a:fillRect l="0" t="0" r="0" b="0"/>
            </a:stretch>
          </a:blipFill>
        </p:spPr>
      </p:sp>
      <p:sp>
        <p:nvSpPr>
          <p:cNvPr name="Freeform 34" id="34"/>
          <p:cNvSpPr/>
          <p:nvPr/>
        </p:nvSpPr>
        <p:spPr>
          <a:xfrm flipH="false" flipV="false" rot="0">
            <a:off x="7961487" y="8451604"/>
            <a:ext cx="1814118" cy="737321"/>
          </a:xfrm>
          <a:custGeom>
            <a:avLst/>
            <a:gdLst/>
            <a:ahLst/>
            <a:cxnLst/>
            <a:rect r="r" b="b" t="t" l="l"/>
            <a:pathLst>
              <a:path h="737321" w="1814118">
                <a:moveTo>
                  <a:pt x="0" y="0"/>
                </a:moveTo>
                <a:lnTo>
                  <a:pt x="1814118" y="0"/>
                </a:lnTo>
                <a:lnTo>
                  <a:pt x="1814118" y="737321"/>
                </a:lnTo>
                <a:lnTo>
                  <a:pt x="0" y="737321"/>
                </a:lnTo>
                <a:lnTo>
                  <a:pt x="0" y="0"/>
                </a:lnTo>
                <a:close/>
              </a:path>
            </a:pathLst>
          </a:custGeom>
          <a:blipFill>
            <a:blip r:embed="rId30"/>
            <a:stretch>
              <a:fillRect l="0" t="0" r="0" b="0"/>
            </a:stretch>
          </a:blipFill>
        </p:spPr>
      </p:sp>
      <p:sp>
        <p:nvSpPr>
          <p:cNvPr name="Freeform 35" id="35"/>
          <p:cNvSpPr/>
          <p:nvPr/>
        </p:nvSpPr>
        <p:spPr>
          <a:xfrm flipH="false" flipV="false" rot="0">
            <a:off x="11930382" y="6805868"/>
            <a:ext cx="1033167" cy="1260814"/>
          </a:xfrm>
          <a:custGeom>
            <a:avLst/>
            <a:gdLst/>
            <a:ahLst/>
            <a:cxnLst/>
            <a:rect r="r" b="b" t="t" l="l"/>
            <a:pathLst>
              <a:path h="1260814" w="1033167">
                <a:moveTo>
                  <a:pt x="0" y="0"/>
                </a:moveTo>
                <a:lnTo>
                  <a:pt x="1033168" y="0"/>
                </a:lnTo>
                <a:lnTo>
                  <a:pt x="1033168" y="1260814"/>
                </a:lnTo>
                <a:lnTo>
                  <a:pt x="0" y="1260814"/>
                </a:lnTo>
                <a:lnTo>
                  <a:pt x="0" y="0"/>
                </a:lnTo>
                <a:close/>
              </a:path>
            </a:pathLst>
          </a:custGeom>
          <a:blipFill>
            <a:blip r:embed="rId31"/>
            <a:stretch>
              <a:fillRect l="0" t="0" r="0" b="0"/>
            </a:stretch>
          </a:blipFill>
        </p:spPr>
      </p:sp>
      <p:sp>
        <p:nvSpPr>
          <p:cNvPr name="Freeform 36" id="36"/>
          <p:cNvSpPr/>
          <p:nvPr/>
        </p:nvSpPr>
        <p:spPr>
          <a:xfrm flipH="false" flipV="false" rot="0">
            <a:off x="10911401" y="5715132"/>
            <a:ext cx="2075361" cy="807085"/>
          </a:xfrm>
          <a:custGeom>
            <a:avLst/>
            <a:gdLst/>
            <a:ahLst/>
            <a:cxnLst/>
            <a:rect r="r" b="b" t="t" l="l"/>
            <a:pathLst>
              <a:path h="807085" w="2075361">
                <a:moveTo>
                  <a:pt x="0" y="0"/>
                </a:moveTo>
                <a:lnTo>
                  <a:pt x="2075361" y="0"/>
                </a:lnTo>
                <a:lnTo>
                  <a:pt x="2075361" y="807085"/>
                </a:lnTo>
                <a:lnTo>
                  <a:pt x="0" y="807085"/>
                </a:lnTo>
                <a:lnTo>
                  <a:pt x="0" y="0"/>
                </a:lnTo>
                <a:close/>
              </a:path>
            </a:pathLst>
          </a:custGeom>
          <a:blipFill>
            <a:blip r:embed="rId32"/>
            <a:stretch>
              <a:fillRect l="0" t="0" r="0" b="0"/>
            </a:stretch>
          </a:blipFill>
        </p:spPr>
      </p:sp>
      <p:sp>
        <p:nvSpPr>
          <p:cNvPr name="Freeform 37" id="37"/>
          <p:cNvSpPr/>
          <p:nvPr/>
        </p:nvSpPr>
        <p:spPr>
          <a:xfrm flipH="false" flipV="false" rot="0">
            <a:off x="12133364" y="3477329"/>
            <a:ext cx="955485" cy="1118570"/>
          </a:xfrm>
          <a:custGeom>
            <a:avLst/>
            <a:gdLst/>
            <a:ahLst/>
            <a:cxnLst/>
            <a:rect r="r" b="b" t="t" l="l"/>
            <a:pathLst>
              <a:path h="1118570" w="955485">
                <a:moveTo>
                  <a:pt x="0" y="0"/>
                </a:moveTo>
                <a:lnTo>
                  <a:pt x="955486" y="0"/>
                </a:lnTo>
                <a:lnTo>
                  <a:pt x="955486" y="1118570"/>
                </a:lnTo>
                <a:lnTo>
                  <a:pt x="0" y="1118570"/>
                </a:lnTo>
                <a:lnTo>
                  <a:pt x="0" y="0"/>
                </a:lnTo>
                <a:close/>
              </a:path>
            </a:pathLst>
          </a:custGeom>
          <a:blipFill>
            <a:blip r:embed="rId33"/>
            <a:stretch>
              <a:fillRect l="-31162" t="0" r="-29694" b="0"/>
            </a:stretch>
          </a:blipFill>
        </p:spPr>
      </p:sp>
      <p:sp>
        <p:nvSpPr>
          <p:cNvPr name="Freeform 38" id="38"/>
          <p:cNvSpPr/>
          <p:nvPr/>
        </p:nvSpPr>
        <p:spPr>
          <a:xfrm flipH="false" flipV="false" rot="0">
            <a:off x="10093164" y="8364414"/>
            <a:ext cx="1599648" cy="956247"/>
          </a:xfrm>
          <a:custGeom>
            <a:avLst/>
            <a:gdLst/>
            <a:ahLst/>
            <a:cxnLst/>
            <a:rect r="r" b="b" t="t" l="l"/>
            <a:pathLst>
              <a:path h="956247" w="1599648">
                <a:moveTo>
                  <a:pt x="0" y="0"/>
                </a:moveTo>
                <a:lnTo>
                  <a:pt x="1599648" y="0"/>
                </a:lnTo>
                <a:lnTo>
                  <a:pt x="1599648" y="956247"/>
                </a:lnTo>
                <a:lnTo>
                  <a:pt x="0" y="956247"/>
                </a:lnTo>
                <a:lnTo>
                  <a:pt x="0" y="0"/>
                </a:lnTo>
                <a:close/>
              </a:path>
            </a:pathLst>
          </a:custGeom>
          <a:blipFill>
            <a:blip r:embed="rId34"/>
            <a:stretch>
              <a:fillRect l="0" t="0" r="0" b="0"/>
            </a:stretch>
          </a:blipFill>
        </p:spPr>
      </p:sp>
      <p:sp>
        <p:nvSpPr>
          <p:cNvPr name="Freeform 39" id="39"/>
          <p:cNvSpPr/>
          <p:nvPr/>
        </p:nvSpPr>
        <p:spPr>
          <a:xfrm flipH="false" flipV="false" rot="0">
            <a:off x="12276741" y="2489637"/>
            <a:ext cx="2050023" cy="561316"/>
          </a:xfrm>
          <a:custGeom>
            <a:avLst/>
            <a:gdLst/>
            <a:ahLst/>
            <a:cxnLst/>
            <a:rect r="r" b="b" t="t" l="l"/>
            <a:pathLst>
              <a:path h="561316" w="2050023">
                <a:moveTo>
                  <a:pt x="0" y="0"/>
                </a:moveTo>
                <a:lnTo>
                  <a:pt x="2050023" y="0"/>
                </a:lnTo>
                <a:lnTo>
                  <a:pt x="2050023" y="561315"/>
                </a:lnTo>
                <a:lnTo>
                  <a:pt x="0" y="561315"/>
                </a:lnTo>
                <a:lnTo>
                  <a:pt x="0" y="0"/>
                </a:lnTo>
                <a:close/>
              </a:path>
            </a:pathLst>
          </a:custGeom>
          <a:blipFill>
            <a:blip r:embed="rId35"/>
            <a:stretch>
              <a:fillRect l="0" t="0" r="0" b="0"/>
            </a:stretch>
          </a:blipFill>
        </p:spPr>
      </p:sp>
      <p:sp>
        <p:nvSpPr>
          <p:cNvPr name="Freeform 40" id="40"/>
          <p:cNvSpPr/>
          <p:nvPr/>
        </p:nvSpPr>
        <p:spPr>
          <a:xfrm flipH="false" flipV="false" rot="0">
            <a:off x="9660228" y="4696451"/>
            <a:ext cx="1606745" cy="817940"/>
          </a:xfrm>
          <a:custGeom>
            <a:avLst/>
            <a:gdLst/>
            <a:ahLst/>
            <a:cxnLst/>
            <a:rect r="r" b="b" t="t" l="l"/>
            <a:pathLst>
              <a:path h="817940" w="1606745">
                <a:moveTo>
                  <a:pt x="0" y="0"/>
                </a:moveTo>
                <a:lnTo>
                  <a:pt x="1606745" y="0"/>
                </a:lnTo>
                <a:lnTo>
                  <a:pt x="1606745" y="817940"/>
                </a:lnTo>
                <a:lnTo>
                  <a:pt x="0" y="817940"/>
                </a:lnTo>
                <a:lnTo>
                  <a:pt x="0" y="0"/>
                </a:lnTo>
                <a:close/>
              </a:path>
            </a:pathLst>
          </a:custGeom>
          <a:blipFill>
            <a:blip r:embed="rId36"/>
            <a:stretch>
              <a:fillRect l="0" t="-49665" r="0" b="-46772"/>
            </a:stretch>
          </a:blipFill>
        </p:spPr>
      </p:sp>
      <p:sp>
        <p:nvSpPr>
          <p:cNvPr name="Freeform 41" id="41"/>
          <p:cNvSpPr/>
          <p:nvPr/>
        </p:nvSpPr>
        <p:spPr>
          <a:xfrm flipH="false" flipV="false" rot="0">
            <a:off x="11907903" y="8644518"/>
            <a:ext cx="1849960" cy="351492"/>
          </a:xfrm>
          <a:custGeom>
            <a:avLst/>
            <a:gdLst/>
            <a:ahLst/>
            <a:cxnLst/>
            <a:rect r="r" b="b" t="t" l="l"/>
            <a:pathLst>
              <a:path h="351492" w="1849960">
                <a:moveTo>
                  <a:pt x="0" y="0"/>
                </a:moveTo>
                <a:lnTo>
                  <a:pt x="1849960" y="0"/>
                </a:lnTo>
                <a:lnTo>
                  <a:pt x="1849960" y="351493"/>
                </a:lnTo>
                <a:lnTo>
                  <a:pt x="0" y="351493"/>
                </a:lnTo>
                <a:lnTo>
                  <a:pt x="0" y="0"/>
                </a:lnTo>
                <a:close/>
              </a:path>
            </a:pathLst>
          </a:custGeom>
          <a:blipFill>
            <a:blip r:embed="rId37"/>
            <a:stretch>
              <a:fillRect l="0" t="0" r="0" b="0"/>
            </a:stretch>
          </a:blipFill>
        </p:spPr>
      </p:sp>
      <p:sp>
        <p:nvSpPr>
          <p:cNvPr name="Freeform 42" id="42"/>
          <p:cNvSpPr/>
          <p:nvPr/>
        </p:nvSpPr>
        <p:spPr>
          <a:xfrm flipH="false" flipV="false" rot="0">
            <a:off x="11604347" y="4797088"/>
            <a:ext cx="1816142" cy="472197"/>
          </a:xfrm>
          <a:custGeom>
            <a:avLst/>
            <a:gdLst/>
            <a:ahLst/>
            <a:cxnLst/>
            <a:rect r="r" b="b" t="t" l="l"/>
            <a:pathLst>
              <a:path h="472197" w="1816142">
                <a:moveTo>
                  <a:pt x="0" y="0"/>
                </a:moveTo>
                <a:lnTo>
                  <a:pt x="1816142" y="0"/>
                </a:lnTo>
                <a:lnTo>
                  <a:pt x="1816142" y="472197"/>
                </a:lnTo>
                <a:lnTo>
                  <a:pt x="0" y="472197"/>
                </a:lnTo>
                <a:lnTo>
                  <a:pt x="0" y="0"/>
                </a:lnTo>
                <a:close/>
              </a:path>
            </a:pathLst>
          </a:custGeom>
          <a:blipFill>
            <a:blip r:embed="rId38"/>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28700"/>
            <a:ext cx="12079909" cy="1266480"/>
            <a:chOff x="0" y="0"/>
            <a:chExt cx="16106545" cy="1688640"/>
          </a:xfrm>
        </p:grpSpPr>
        <p:sp>
          <p:nvSpPr>
            <p:cNvPr name="Freeform 3" id="3"/>
            <p:cNvSpPr/>
            <p:nvPr/>
          </p:nvSpPr>
          <p:spPr>
            <a:xfrm flipH="false" flipV="false" rot="0">
              <a:off x="0" y="0"/>
              <a:ext cx="16106546" cy="1688640"/>
            </a:xfrm>
            <a:custGeom>
              <a:avLst/>
              <a:gdLst/>
              <a:ahLst/>
              <a:cxnLst/>
              <a:rect r="r" b="b" t="t" l="l"/>
              <a:pathLst>
                <a:path h="1688640" w="16106546">
                  <a:moveTo>
                    <a:pt x="0" y="0"/>
                  </a:moveTo>
                  <a:lnTo>
                    <a:pt x="16106546" y="0"/>
                  </a:lnTo>
                  <a:lnTo>
                    <a:pt x="16106546" y="1688640"/>
                  </a:lnTo>
                  <a:lnTo>
                    <a:pt x="0" y="1688640"/>
                  </a:lnTo>
                  <a:close/>
                </a:path>
              </a:pathLst>
            </a:custGeom>
          </p:spPr>
        </p:sp>
        <p:sp>
          <p:nvSpPr>
            <p:cNvPr name="TextBox 4" id="4"/>
            <p:cNvSpPr txBox="true"/>
            <p:nvPr/>
          </p:nvSpPr>
          <p:spPr>
            <a:xfrm>
              <a:off x="0" y="-57150"/>
              <a:ext cx="16106545" cy="1745790"/>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MET DANK AAN ONZE PARTNERS</a:t>
              </a:r>
            </a:p>
          </p:txBody>
        </p:sp>
      </p:grpSp>
      <p:sp>
        <p:nvSpPr>
          <p:cNvPr name="Freeform 5" id="5"/>
          <p:cNvSpPr/>
          <p:nvPr/>
        </p:nvSpPr>
        <p:spPr>
          <a:xfrm flipH="false" flipV="false" rot="0">
            <a:off x="1028700" y="2452318"/>
            <a:ext cx="2381913" cy="549397"/>
          </a:xfrm>
          <a:custGeom>
            <a:avLst/>
            <a:gdLst/>
            <a:ahLst/>
            <a:cxnLst/>
            <a:rect r="r" b="b" t="t" l="l"/>
            <a:pathLst>
              <a:path h="549397" w="2381913">
                <a:moveTo>
                  <a:pt x="0" y="0"/>
                </a:moveTo>
                <a:lnTo>
                  <a:pt x="2381913" y="0"/>
                </a:lnTo>
                <a:lnTo>
                  <a:pt x="2381913" y="549397"/>
                </a:lnTo>
                <a:lnTo>
                  <a:pt x="0" y="549397"/>
                </a:lnTo>
                <a:lnTo>
                  <a:pt x="0" y="0"/>
                </a:lnTo>
                <a:close/>
              </a:path>
            </a:pathLst>
          </a:custGeom>
          <a:blipFill>
            <a:blip r:embed="rId2"/>
            <a:stretch>
              <a:fillRect l="-3491" t="-144880" r="-5237" b="-150286"/>
            </a:stretch>
          </a:blipFill>
        </p:spPr>
      </p:sp>
      <p:sp>
        <p:nvSpPr>
          <p:cNvPr name="Freeform 6" id="6"/>
          <p:cNvSpPr/>
          <p:nvPr/>
        </p:nvSpPr>
        <p:spPr>
          <a:xfrm flipH="false" flipV="false" rot="0">
            <a:off x="3569983" y="2259503"/>
            <a:ext cx="1373093" cy="742212"/>
          </a:xfrm>
          <a:custGeom>
            <a:avLst/>
            <a:gdLst/>
            <a:ahLst/>
            <a:cxnLst/>
            <a:rect r="r" b="b" t="t" l="l"/>
            <a:pathLst>
              <a:path h="742212" w="1373093">
                <a:moveTo>
                  <a:pt x="0" y="0"/>
                </a:moveTo>
                <a:lnTo>
                  <a:pt x="1373093" y="0"/>
                </a:lnTo>
                <a:lnTo>
                  <a:pt x="1373093" y="742212"/>
                </a:lnTo>
                <a:lnTo>
                  <a:pt x="0" y="742212"/>
                </a:lnTo>
                <a:lnTo>
                  <a:pt x="0" y="0"/>
                </a:lnTo>
                <a:close/>
              </a:path>
            </a:pathLst>
          </a:custGeom>
          <a:blipFill>
            <a:blip r:embed="rId3"/>
            <a:stretch>
              <a:fillRect l="0" t="0" r="0" b="0"/>
            </a:stretch>
          </a:blipFill>
        </p:spPr>
      </p:sp>
      <p:sp>
        <p:nvSpPr>
          <p:cNvPr name="Freeform 7" id="7"/>
          <p:cNvSpPr/>
          <p:nvPr/>
        </p:nvSpPr>
        <p:spPr>
          <a:xfrm flipH="false" flipV="false" rot="0">
            <a:off x="5293479" y="2405332"/>
            <a:ext cx="1479265" cy="596384"/>
          </a:xfrm>
          <a:custGeom>
            <a:avLst/>
            <a:gdLst/>
            <a:ahLst/>
            <a:cxnLst/>
            <a:rect r="r" b="b" t="t" l="l"/>
            <a:pathLst>
              <a:path h="596384" w="1479265">
                <a:moveTo>
                  <a:pt x="0" y="0"/>
                </a:moveTo>
                <a:lnTo>
                  <a:pt x="1479265" y="0"/>
                </a:lnTo>
                <a:lnTo>
                  <a:pt x="1479265" y="596383"/>
                </a:lnTo>
                <a:lnTo>
                  <a:pt x="0" y="596383"/>
                </a:lnTo>
                <a:lnTo>
                  <a:pt x="0" y="0"/>
                </a:lnTo>
                <a:close/>
              </a:path>
            </a:pathLst>
          </a:custGeom>
          <a:blipFill>
            <a:blip r:embed="rId4"/>
            <a:stretch>
              <a:fillRect l="0" t="0" r="0" b="0"/>
            </a:stretch>
          </a:blipFill>
        </p:spPr>
      </p:sp>
      <p:sp>
        <p:nvSpPr>
          <p:cNvPr name="Freeform 8" id="8"/>
          <p:cNvSpPr/>
          <p:nvPr/>
        </p:nvSpPr>
        <p:spPr>
          <a:xfrm flipH="false" flipV="false" rot="0">
            <a:off x="7125169" y="2437708"/>
            <a:ext cx="2249939" cy="531631"/>
          </a:xfrm>
          <a:custGeom>
            <a:avLst/>
            <a:gdLst/>
            <a:ahLst/>
            <a:cxnLst/>
            <a:rect r="r" b="b" t="t" l="l"/>
            <a:pathLst>
              <a:path h="531631" w="2249939">
                <a:moveTo>
                  <a:pt x="0" y="0"/>
                </a:moveTo>
                <a:lnTo>
                  <a:pt x="2249939" y="0"/>
                </a:lnTo>
                <a:lnTo>
                  <a:pt x="2249939" y="531631"/>
                </a:lnTo>
                <a:lnTo>
                  <a:pt x="0" y="531631"/>
                </a:lnTo>
                <a:lnTo>
                  <a:pt x="0" y="0"/>
                </a:lnTo>
                <a:close/>
              </a:path>
            </a:pathLst>
          </a:custGeom>
          <a:blipFill>
            <a:blip r:embed="rId5"/>
            <a:stretch>
              <a:fillRect l="0" t="0" r="0" b="0"/>
            </a:stretch>
          </a:blipFill>
        </p:spPr>
      </p:sp>
      <p:sp>
        <p:nvSpPr>
          <p:cNvPr name="Freeform 9" id="9"/>
          <p:cNvSpPr/>
          <p:nvPr/>
        </p:nvSpPr>
        <p:spPr>
          <a:xfrm flipH="false" flipV="false" rot="0">
            <a:off x="9727533" y="2400278"/>
            <a:ext cx="1977856" cy="653477"/>
          </a:xfrm>
          <a:custGeom>
            <a:avLst/>
            <a:gdLst/>
            <a:ahLst/>
            <a:cxnLst/>
            <a:rect r="r" b="b" t="t" l="l"/>
            <a:pathLst>
              <a:path h="653477" w="1977856">
                <a:moveTo>
                  <a:pt x="0" y="0"/>
                </a:moveTo>
                <a:lnTo>
                  <a:pt x="1977855" y="0"/>
                </a:lnTo>
                <a:lnTo>
                  <a:pt x="1977855" y="653477"/>
                </a:lnTo>
                <a:lnTo>
                  <a:pt x="0" y="653477"/>
                </a:lnTo>
                <a:lnTo>
                  <a:pt x="0" y="0"/>
                </a:lnTo>
                <a:close/>
              </a:path>
            </a:pathLst>
          </a:custGeom>
          <a:blipFill>
            <a:blip r:embed="rId6"/>
            <a:stretch>
              <a:fillRect l="0" t="0" r="0" b="0"/>
            </a:stretch>
          </a:blipFill>
        </p:spPr>
      </p:sp>
      <p:sp>
        <p:nvSpPr>
          <p:cNvPr name="Freeform 10" id="10"/>
          <p:cNvSpPr/>
          <p:nvPr/>
        </p:nvSpPr>
        <p:spPr>
          <a:xfrm flipH="false" flipV="false" rot="0">
            <a:off x="4014560" y="3505077"/>
            <a:ext cx="2236754" cy="635442"/>
          </a:xfrm>
          <a:custGeom>
            <a:avLst/>
            <a:gdLst/>
            <a:ahLst/>
            <a:cxnLst/>
            <a:rect r="r" b="b" t="t" l="l"/>
            <a:pathLst>
              <a:path h="635442" w="2236754">
                <a:moveTo>
                  <a:pt x="0" y="0"/>
                </a:moveTo>
                <a:lnTo>
                  <a:pt x="2236754" y="0"/>
                </a:lnTo>
                <a:lnTo>
                  <a:pt x="2236754" y="635442"/>
                </a:lnTo>
                <a:lnTo>
                  <a:pt x="0" y="635442"/>
                </a:lnTo>
                <a:lnTo>
                  <a:pt x="0" y="0"/>
                </a:lnTo>
                <a:close/>
              </a:path>
            </a:pathLst>
          </a:custGeom>
          <a:blipFill>
            <a:blip r:embed="rId7"/>
            <a:stretch>
              <a:fillRect l="0" t="0" r="0" b="0"/>
            </a:stretch>
          </a:blipFill>
        </p:spPr>
      </p:sp>
      <p:sp>
        <p:nvSpPr>
          <p:cNvPr name="Freeform 11" id="11"/>
          <p:cNvSpPr/>
          <p:nvPr/>
        </p:nvSpPr>
        <p:spPr>
          <a:xfrm flipH="false" flipV="false" rot="0">
            <a:off x="6841864" y="3573354"/>
            <a:ext cx="2485983" cy="567165"/>
          </a:xfrm>
          <a:custGeom>
            <a:avLst/>
            <a:gdLst/>
            <a:ahLst/>
            <a:cxnLst/>
            <a:rect r="r" b="b" t="t" l="l"/>
            <a:pathLst>
              <a:path h="567165" w="2485983">
                <a:moveTo>
                  <a:pt x="0" y="0"/>
                </a:moveTo>
                <a:lnTo>
                  <a:pt x="2485984" y="0"/>
                </a:lnTo>
                <a:lnTo>
                  <a:pt x="2485984" y="567165"/>
                </a:lnTo>
                <a:lnTo>
                  <a:pt x="0" y="567165"/>
                </a:lnTo>
                <a:lnTo>
                  <a:pt x="0" y="0"/>
                </a:lnTo>
                <a:close/>
              </a:path>
            </a:pathLst>
          </a:custGeom>
          <a:blipFill>
            <a:blip r:embed="rId8"/>
            <a:stretch>
              <a:fillRect l="0" t="0" r="0" b="0"/>
            </a:stretch>
          </a:blipFill>
        </p:spPr>
      </p:sp>
      <p:sp>
        <p:nvSpPr>
          <p:cNvPr name="Freeform 12" id="12"/>
          <p:cNvSpPr/>
          <p:nvPr/>
        </p:nvSpPr>
        <p:spPr>
          <a:xfrm flipH="false" flipV="false" rot="0">
            <a:off x="1028700" y="3362131"/>
            <a:ext cx="2395472" cy="921335"/>
          </a:xfrm>
          <a:custGeom>
            <a:avLst/>
            <a:gdLst/>
            <a:ahLst/>
            <a:cxnLst/>
            <a:rect r="r" b="b" t="t" l="l"/>
            <a:pathLst>
              <a:path h="921335" w="2395472">
                <a:moveTo>
                  <a:pt x="0" y="0"/>
                </a:moveTo>
                <a:lnTo>
                  <a:pt x="2395472" y="0"/>
                </a:lnTo>
                <a:lnTo>
                  <a:pt x="2395472" y="921335"/>
                </a:lnTo>
                <a:lnTo>
                  <a:pt x="0" y="921335"/>
                </a:lnTo>
                <a:lnTo>
                  <a:pt x="0" y="0"/>
                </a:lnTo>
                <a:close/>
              </a:path>
            </a:pathLst>
          </a:custGeom>
          <a:blipFill>
            <a:blip r:embed="rId9"/>
            <a:stretch>
              <a:fillRect l="0" t="0" r="0" b="0"/>
            </a:stretch>
          </a:blipFill>
        </p:spPr>
      </p:sp>
      <p:sp>
        <p:nvSpPr>
          <p:cNvPr name="Freeform 13" id="13"/>
          <p:cNvSpPr/>
          <p:nvPr/>
        </p:nvSpPr>
        <p:spPr>
          <a:xfrm flipH="true" flipV="false" rot="0">
            <a:off x="13895213" y="134264"/>
            <a:ext cx="4097512" cy="3708249"/>
          </a:xfrm>
          <a:custGeom>
            <a:avLst/>
            <a:gdLst/>
            <a:ahLst/>
            <a:cxnLst/>
            <a:rect r="r" b="b" t="t" l="l"/>
            <a:pathLst>
              <a:path h="3708249" w="4097512">
                <a:moveTo>
                  <a:pt x="4097512" y="0"/>
                </a:moveTo>
                <a:lnTo>
                  <a:pt x="0" y="0"/>
                </a:lnTo>
                <a:lnTo>
                  <a:pt x="0" y="3708249"/>
                </a:lnTo>
                <a:lnTo>
                  <a:pt x="4097512" y="3708249"/>
                </a:lnTo>
                <a:lnTo>
                  <a:pt x="4097512" y="0"/>
                </a:lnTo>
                <a:close/>
              </a:path>
            </a:pathLst>
          </a:custGeom>
          <a:blipFill>
            <a:blip r:embed="rId10"/>
            <a:stretch>
              <a:fillRect l="0" t="0" r="0" b="0"/>
            </a:stretch>
          </a:blipFill>
        </p:spPr>
      </p:sp>
      <p:sp>
        <p:nvSpPr>
          <p:cNvPr name="Freeform 14" id="14"/>
          <p:cNvSpPr/>
          <p:nvPr/>
        </p:nvSpPr>
        <p:spPr>
          <a:xfrm flipH="false" flipV="false" rot="0">
            <a:off x="9943703" y="3508032"/>
            <a:ext cx="2736506" cy="697809"/>
          </a:xfrm>
          <a:custGeom>
            <a:avLst/>
            <a:gdLst/>
            <a:ahLst/>
            <a:cxnLst/>
            <a:rect r="r" b="b" t="t" l="l"/>
            <a:pathLst>
              <a:path h="697809" w="2736506">
                <a:moveTo>
                  <a:pt x="0" y="0"/>
                </a:moveTo>
                <a:lnTo>
                  <a:pt x="2736505" y="0"/>
                </a:lnTo>
                <a:lnTo>
                  <a:pt x="2736505" y="697809"/>
                </a:lnTo>
                <a:lnTo>
                  <a:pt x="0" y="697809"/>
                </a:lnTo>
                <a:lnTo>
                  <a:pt x="0" y="0"/>
                </a:lnTo>
                <a:close/>
              </a:path>
            </a:pathLst>
          </a:custGeom>
          <a:blipFill>
            <a:blip r:embed="rId11"/>
            <a:stretch>
              <a:fillRect l="0" t="0" r="0" b="0"/>
            </a:stretch>
          </a:blipFill>
        </p:spPr>
      </p:sp>
      <p:sp>
        <p:nvSpPr>
          <p:cNvPr name="Freeform 15" id="15"/>
          <p:cNvSpPr/>
          <p:nvPr/>
        </p:nvSpPr>
        <p:spPr>
          <a:xfrm flipH="false" flipV="false" rot="0">
            <a:off x="1028700" y="4788291"/>
            <a:ext cx="2395472" cy="755162"/>
          </a:xfrm>
          <a:custGeom>
            <a:avLst/>
            <a:gdLst/>
            <a:ahLst/>
            <a:cxnLst/>
            <a:rect r="r" b="b" t="t" l="l"/>
            <a:pathLst>
              <a:path h="755162" w="2395472">
                <a:moveTo>
                  <a:pt x="0" y="0"/>
                </a:moveTo>
                <a:lnTo>
                  <a:pt x="2395472" y="0"/>
                </a:lnTo>
                <a:lnTo>
                  <a:pt x="2395472" y="755162"/>
                </a:lnTo>
                <a:lnTo>
                  <a:pt x="0" y="755162"/>
                </a:lnTo>
                <a:lnTo>
                  <a:pt x="0" y="0"/>
                </a:lnTo>
                <a:close/>
              </a:path>
            </a:pathLst>
          </a:custGeom>
          <a:blipFill>
            <a:blip r:embed="rId12"/>
            <a:stretch>
              <a:fillRect l="0" t="0" r="0" b="0"/>
            </a:stretch>
          </a:blipFill>
        </p:spPr>
      </p:sp>
      <p:sp>
        <p:nvSpPr>
          <p:cNvPr name="Freeform 16" id="16"/>
          <p:cNvSpPr/>
          <p:nvPr/>
        </p:nvSpPr>
        <p:spPr>
          <a:xfrm flipH="false" flipV="false" rot="0">
            <a:off x="15513426" y="8843178"/>
            <a:ext cx="2479299" cy="782529"/>
          </a:xfrm>
          <a:custGeom>
            <a:avLst/>
            <a:gdLst/>
            <a:ahLst/>
            <a:cxnLst/>
            <a:rect r="r" b="b" t="t" l="l"/>
            <a:pathLst>
              <a:path h="782529" w="2479299">
                <a:moveTo>
                  <a:pt x="0" y="0"/>
                </a:moveTo>
                <a:lnTo>
                  <a:pt x="2479299" y="0"/>
                </a:lnTo>
                <a:lnTo>
                  <a:pt x="2479299" y="782529"/>
                </a:lnTo>
                <a:lnTo>
                  <a:pt x="0" y="782529"/>
                </a:lnTo>
                <a:lnTo>
                  <a:pt x="0" y="0"/>
                </a:lnTo>
                <a:close/>
              </a:path>
            </a:pathLst>
          </a:custGeom>
          <a:blipFill>
            <a:blip r:embed="rId13"/>
            <a:stretch>
              <a:fillRect l="0" t="0" r="0" b="0"/>
            </a:stretch>
          </a:blipFill>
        </p:spPr>
      </p:sp>
      <p:sp>
        <p:nvSpPr>
          <p:cNvPr name="Freeform 17" id="17"/>
          <p:cNvSpPr/>
          <p:nvPr/>
        </p:nvSpPr>
        <p:spPr>
          <a:xfrm flipH="false" flipV="false" rot="0">
            <a:off x="7270489" y="4795768"/>
            <a:ext cx="2529583" cy="695465"/>
          </a:xfrm>
          <a:custGeom>
            <a:avLst/>
            <a:gdLst/>
            <a:ahLst/>
            <a:cxnLst/>
            <a:rect r="r" b="b" t="t" l="l"/>
            <a:pathLst>
              <a:path h="695465" w="2529583">
                <a:moveTo>
                  <a:pt x="0" y="0"/>
                </a:moveTo>
                <a:lnTo>
                  <a:pt x="2529584" y="0"/>
                </a:lnTo>
                <a:lnTo>
                  <a:pt x="2529584" y="695464"/>
                </a:lnTo>
                <a:lnTo>
                  <a:pt x="0" y="695464"/>
                </a:lnTo>
                <a:lnTo>
                  <a:pt x="0" y="0"/>
                </a:lnTo>
                <a:close/>
              </a:path>
            </a:pathLst>
          </a:custGeom>
          <a:blipFill>
            <a:blip r:embed="rId14"/>
            <a:stretch>
              <a:fillRect l="0" t="0" r="0" b="0"/>
            </a:stretch>
          </a:blipFill>
        </p:spPr>
      </p:sp>
      <p:sp>
        <p:nvSpPr>
          <p:cNvPr name="Freeform 18" id="18"/>
          <p:cNvSpPr/>
          <p:nvPr/>
        </p:nvSpPr>
        <p:spPr>
          <a:xfrm flipH="false" flipV="false" rot="0">
            <a:off x="10228698" y="4471163"/>
            <a:ext cx="1963748" cy="1167007"/>
          </a:xfrm>
          <a:custGeom>
            <a:avLst/>
            <a:gdLst/>
            <a:ahLst/>
            <a:cxnLst/>
            <a:rect r="r" b="b" t="t" l="l"/>
            <a:pathLst>
              <a:path h="1167007" w="1963748">
                <a:moveTo>
                  <a:pt x="0" y="0"/>
                </a:moveTo>
                <a:lnTo>
                  <a:pt x="1963748" y="0"/>
                </a:lnTo>
                <a:lnTo>
                  <a:pt x="1963748" y="1167006"/>
                </a:lnTo>
                <a:lnTo>
                  <a:pt x="0" y="1167006"/>
                </a:lnTo>
                <a:lnTo>
                  <a:pt x="0" y="0"/>
                </a:lnTo>
                <a:close/>
              </a:path>
            </a:pathLst>
          </a:custGeom>
          <a:blipFill>
            <a:blip r:embed="rId15"/>
            <a:stretch>
              <a:fillRect l="-27840" t="-25916" r="-26422" b="-29280"/>
            </a:stretch>
          </a:blipFill>
        </p:spPr>
      </p:sp>
      <p:sp>
        <p:nvSpPr>
          <p:cNvPr name="Freeform 19" id="19"/>
          <p:cNvSpPr/>
          <p:nvPr/>
        </p:nvSpPr>
        <p:spPr>
          <a:xfrm flipH="false" flipV="false" rot="0">
            <a:off x="12621071" y="4805793"/>
            <a:ext cx="2700594" cy="720158"/>
          </a:xfrm>
          <a:custGeom>
            <a:avLst/>
            <a:gdLst/>
            <a:ahLst/>
            <a:cxnLst/>
            <a:rect r="r" b="b" t="t" l="l"/>
            <a:pathLst>
              <a:path h="720158" w="2700594">
                <a:moveTo>
                  <a:pt x="0" y="0"/>
                </a:moveTo>
                <a:lnTo>
                  <a:pt x="2700594" y="0"/>
                </a:lnTo>
                <a:lnTo>
                  <a:pt x="2700594" y="720158"/>
                </a:lnTo>
                <a:lnTo>
                  <a:pt x="0" y="720158"/>
                </a:lnTo>
                <a:lnTo>
                  <a:pt x="0" y="0"/>
                </a:lnTo>
                <a:close/>
              </a:path>
            </a:pathLst>
          </a:custGeom>
          <a:blipFill>
            <a:blip r:embed="rId16"/>
            <a:stretch>
              <a:fillRect l="0" t="0" r="0" b="0"/>
            </a:stretch>
          </a:blipFill>
        </p:spPr>
      </p:sp>
      <p:sp>
        <p:nvSpPr>
          <p:cNvPr name="Freeform 20" id="20"/>
          <p:cNvSpPr/>
          <p:nvPr/>
        </p:nvSpPr>
        <p:spPr>
          <a:xfrm flipH="false" flipV="false" rot="0">
            <a:off x="15788390" y="4471163"/>
            <a:ext cx="864154" cy="1852427"/>
          </a:xfrm>
          <a:custGeom>
            <a:avLst/>
            <a:gdLst/>
            <a:ahLst/>
            <a:cxnLst/>
            <a:rect r="r" b="b" t="t" l="l"/>
            <a:pathLst>
              <a:path h="1852427" w="864154">
                <a:moveTo>
                  <a:pt x="0" y="0"/>
                </a:moveTo>
                <a:lnTo>
                  <a:pt x="864154" y="0"/>
                </a:lnTo>
                <a:lnTo>
                  <a:pt x="864154" y="1852427"/>
                </a:lnTo>
                <a:lnTo>
                  <a:pt x="0" y="1852427"/>
                </a:lnTo>
                <a:lnTo>
                  <a:pt x="0" y="0"/>
                </a:lnTo>
                <a:close/>
              </a:path>
            </a:pathLst>
          </a:custGeom>
          <a:blipFill>
            <a:blip r:embed="rId17"/>
            <a:stretch>
              <a:fillRect l="0" t="0" r="0" b="0"/>
            </a:stretch>
          </a:blipFill>
        </p:spPr>
      </p:sp>
      <p:sp>
        <p:nvSpPr>
          <p:cNvPr name="Freeform 21" id="21"/>
          <p:cNvSpPr/>
          <p:nvPr/>
        </p:nvSpPr>
        <p:spPr>
          <a:xfrm flipH="false" flipV="false" rot="0">
            <a:off x="1028700" y="6242268"/>
            <a:ext cx="2492307" cy="664615"/>
          </a:xfrm>
          <a:custGeom>
            <a:avLst/>
            <a:gdLst/>
            <a:ahLst/>
            <a:cxnLst/>
            <a:rect r="r" b="b" t="t" l="l"/>
            <a:pathLst>
              <a:path h="664615" w="2492307">
                <a:moveTo>
                  <a:pt x="0" y="0"/>
                </a:moveTo>
                <a:lnTo>
                  <a:pt x="2492307" y="0"/>
                </a:lnTo>
                <a:lnTo>
                  <a:pt x="2492307" y="664615"/>
                </a:lnTo>
                <a:lnTo>
                  <a:pt x="0" y="664615"/>
                </a:lnTo>
                <a:lnTo>
                  <a:pt x="0" y="0"/>
                </a:lnTo>
                <a:close/>
              </a:path>
            </a:pathLst>
          </a:custGeom>
          <a:blipFill>
            <a:blip r:embed="rId18"/>
            <a:stretch>
              <a:fillRect l="0" t="0" r="0" b="0"/>
            </a:stretch>
          </a:blipFill>
        </p:spPr>
      </p:sp>
      <p:sp>
        <p:nvSpPr>
          <p:cNvPr name="Freeform 22" id="22"/>
          <p:cNvSpPr/>
          <p:nvPr/>
        </p:nvSpPr>
        <p:spPr>
          <a:xfrm flipH="false" flipV="false" rot="0">
            <a:off x="3849088" y="6242268"/>
            <a:ext cx="1885009" cy="572003"/>
          </a:xfrm>
          <a:custGeom>
            <a:avLst/>
            <a:gdLst/>
            <a:ahLst/>
            <a:cxnLst/>
            <a:rect r="r" b="b" t="t" l="l"/>
            <a:pathLst>
              <a:path h="572003" w="1885009">
                <a:moveTo>
                  <a:pt x="0" y="0"/>
                </a:moveTo>
                <a:lnTo>
                  <a:pt x="1885008" y="0"/>
                </a:lnTo>
                <a:lnTo>
                  <a:pt x="1885008" y="572002"/>
                </a:lnTo>
                <a:lnTo>
                  <a:pt x="0" y="572002"/>
                </a:lnTo>
                <a:lnTo>
                  <a:pt x="0" y="0"/>
                </a:lnTo>
                <a:close/>
              </a:path>
            </a:pathLst>
          </a:custGeom>
          <a:blipFill>
            <a:blip r:embed="rId19"/>
            <a:stretch>
              <a:fillRect l="0" t="0" r="0" b="0"/>
            </a:stretch>
          </a:blipFill>
        </p:spPr>
      </p:sp>
      <p:sp>
        <p:nvSpPr>
          <p:cNvPr name="Freeform 23" id="23"/>
          <p:cNvSpPr/>
          <p:nvPr/>
        </p:nvSpPr>
        <p:spPr>
          <a:xfrm flipH="false" flipV="false" rot="0">
            <a:off x="6057946" y="6194307"/>
            <a:ext cx="2070729" cy="667924"/>
          </a:xfrm>
          <a:custGeom>
            <a:avLst/>
            <a:gdLst/>
            <a:ahLst/>
            <a:cxnLst/>
            <a:rect r="r" b="b" t="t" l="l"/>
            <a:pathLst>
              <a:path h="667924" w="2070729">
                <a:moveTo>
                  <a:pt x="0" y="0"/>
                </a:moveTo>
                <a:lnTo>
                  <a:pt x="2070729" y="0"/>
                </a:lnTo>
                <a:lnTo>
                  <a:pt x="2070729" y="667924"/>
                </a:lnTo>
                <a:lnTo>
                  <a:pt x="0" y="667924"/>
                </a:lnTo>
                <a:lnTo>
                  <a:pt x="0" y="0"/>
                </a:lnTo>
                <a:close/>
              </a:path>
            </a:pathLst>
          </a:custGeom>
          <a:blipFill>
            <a:blip r:embed="rId20"/>
            <a:stretch>
              <a:fillRect l="0" t="-15075" r="0" b="-18556"/>
            </a:stretch>
          </a:blipFill>
        </p:spPr>
      </p:sp>
      <p:sp>
        <p:nvSpPr>
          <p:cNvPr name="Freeform 24" id="24"/>
          <p:cNvSpPr/>
          <p:nvPr/>
        </p:nvSpPr>
        <p:spPr>
          <a:xfrm flipH="false" flipV="false" rot="0">
            <a:off x="8702959" y="6162044"/>
            <a:ext cx="2481487" cy="631450"/>
          </a:xfrm>
          <a:custGeom>
            <a:avLst/>
            <a:gdLst/>
            <a:ahLst/>
            <a:cxnLst/>
            <a:rect r="r" b="b" t="t" l="l"/>
            <a:pathLst>
              <a:path h="631450" w="2481487">
                <a:moveTo>
                  <a:pt x="0" y="0"/>
                </a:moveTo>
                <a:lnTo>
                  <a:pt x="2481487" y="0"/>
                </a:lnTo>
                <a:lnTo>
                  <a:pt x="2481487" y="631450"/>
                </a:lnTo>
                <a:lnTo>
                  <a:pt x="0" y="631450"/>
                </a:lnTo>
                <a:lnTo>
                  <a:pt x="0" y="0"/>
                </a:lnTo>
                <a:close/>
              </a:path>
            </a:pathLst>
          </a:custGeom>
          <a:blipFill>
            <a:blip r:embed="rId21"/>
            <a:stretch>
              <a:fillRect l="0" t="0" r="0" b="0"/>
            </a:stretch>
          </a:blipFill>
        </p:spPr>
      </p:sp>
      <p:sp>
        <p:nvSpPr>
          <p:cNvPr name="Freeform 25" id="25"/>
          <p:cNvSpPr/>
          <p:nvPr/>
        </p:nvSpPr>
        <p:spPr>
          <a:xfrm flipH="false" flipV="false" rot="0">
            <a:off x="11508296" y="6162044"/>
            <a:ext cx="1889653" cy="893185"/>
          </a:xfrm>
          <a:custGeom>
            <a:avLst/>
            <a:gdLst/>
            <a:ahLst/>
            <a:cxnLst/>
            <a:rect r="r" b="b" t="t" l="l"/>
            <a:pathLst>
              <a:path h="893185" w="1889653">
                <a:moveTo>
                  <a:pt x="0" y="0"/>
                </a:moveTo>
                <a:lnTo>
                  <a:pt x="1889653" y="0"/>
                </a:lnTo>
                <a:lnTo>
                  <a:pt x="1889653" y="893185"/>
                </a:lnTo>
                <a:lnTo>
                  <a:pt x="0" y="893185"/>
                </a:lnTo>
                <a:lnTo>
                  <a:pt x="0" y="0"/>
                </a:lnTo>
                <a:close/>
              </a:path>
            </a:pathLst>
          </a:custGeom>
          <a:blipFill>
            <a:blip r:embed="rId22"/>
            <a:stretch>
              <a:fillRect l="0" t="-10809" r="0" b="-8194"/>
            </a:stretch>
          </a:blipFill>
        </p:spPr>
      </p:sp>
      <p:sp>
        <p:nvSpPr>
          <p:cNvPr name="Freeform 26" id="26"/>
          <p:cNvSpPr/>
          <p:nvPr/>
        </p:nvSpPr>
        <p:spPr>
          <a:xfrm flipH="false" flipV="false" rot="0">
            <a:off x="1028700" y="7411708"/>
            <a:ext cx="2011871" cy="572003"/>
          </a:xfrm>
          <a:custGeom>
            <a:avLst/>
            <a:gdLst/>
            <a:ahLst/>
            <a:cxnLst/>
            <a:rect r="r" b="b" t="t" l="l"/>
            <a:pathLst>
              <a:path h="572003" w="2011871">
                <a:moveTo>
                  <a:pt x="0" y="0"/>
                </a:moveTo>
                <a:lnTo>
                  <a:pt x="2011871" y="0"/>
                </a:lnTo>
                <a:lnTo>
                  <a:pt x="2011871" y="572002"/>
                </a:lnTo>
                <a:lnTo>
                  <a:pt x="0" y="572002"/>
                </a:lnTo>
                <a:lnTo>
                  <a:pt x="0" y="0"/>
                </a:lnTo>
                <a:close/>
              </a:path>
            </a:pathLst>
          </a:custGeom>
          <a:blipFill>
            <a:blip r:embed="rId23"/>
            <a:stretch>
              <a:fillRect l="0" t="0" r="0" b="0"/>
            </a:stretch>
          </a:blipFill>
        </p:spPr>
      </p:sp>
      <p:sp>
        <p:nvSpPr>
          <p:cNvPr name="Freeform 27" id="27"/>
          <p:cNvSpPr/>
          <p:nvPr/>
        </p:nvSpPr>
        <p:spPr>
          <a:xfrm flipH="false" flipV="false" rot="0">
            <a:off x="13969449" y="6153486"/>
            <a:ext cx="1908371" cy="842178"/>
          </a:xfrm>
          <a:custGeom>
            <a:avLst/>
            <a:gdLst/>
            <a:ahLst/>
            <a:cxnLst/>
            <a:rect r="r" b="b" t="t" l="l"/>
            <a:pathLst>
              <a:path h="842178" w="1908371">
                <a:moveTo>
                  <a:pt x="0" y="0"/>
                </a:moveTo>
                <a:lnTo>
                  <a:pt x="1908371" y="0"/>
                </a:lnTo>
                <a:lnTo>
                  <a:pt x="1908371" y="842178"/>
                </a:lnTo>
                <a:lnTo>
                  <a:pt x="0" y="842178"/>
                </a:lnTo>
                <a:lnTo>
                  <a:pt x="0" y="0"/>
                </a:lnTo>
                <a:close/>
              </a:path>
            </a:pathLst>
          </a:custGeom>
          <a:blipFill>
            <a:blip r:embed="rId24"/>
            <a:stretch>
              <a:fillRect l="0" t="-9356" r="0" b="0"/>
            </a:stretch>
          </a:blipFill>
        </p:spPr>
      </p:sp>
      <p:sp>
        <p:nvSpPr>
          <p:cNvPr name="Freeform 28" id="28"/>
          <p:cNvSpPr/>
          <p:nvPr/>
        </p:nvSpPr>
        <p:spPr>
          <a:xfrm flipH="false" flipV="false" rot="0">
            <a:off x="3521007" y="7227561"/>
            <a:ext cx="1957377" cy="940297"/>
          </a:xfrm>
          <a:custGeom>
            <a:avLst/>
            <a:gdLst/>
            <a:ahLst/>
            <a:cxnLst/>
            <a:rect r="r" b="b" t="t" l="l"/>
            <a:pathLst>
              <a:path h="940297" w="1957377">
                <a:moveTo>
                  <a:pt x="0" y="0"/>
                </a:moveTo>
                <a:lnTo>
                  <a:pt x="1957377" y="0"/>
                </a:lnTo>
                <a:lnTo>
                  <a:pt x="1957377" y="940297"/>
                </a:lnTo>
                <a:lnTo>
                  <a:pt x="0" y="940297"/>
                </a:lnTo>
                <a:lnTo>
                  <a:pt x="0" y="0"/>
                </a:lnTo>
                <a:close/>
              </a:path>
            </a:pathLst>
          </a:custGeom>
          <a:blipFill>
            <a:blip r:embed="rId25"/>
            <a:stretch>
              <a:fillRect l="-30326" t="-49209" r="-27238" b="-34856"/>
            </a:stretch>
          </a:blipFill>
        </p:spPr>
      </p:sp>
      <p:sp>
        <p:nvSpPr>
          <p:cNvPr name="Freeform 29" id="29"/>
          <p:cNvSpPr/>
          <p:nvPr/>
        </p:nvSpPr>
        <p:spPr>
          <a:xfrm flipH="false" flipV="false" rot="0">
            <a:off x="5954634" y="7282654"/>
            <a:ext cx="1993451" cy="885204"/>
          </a:xfrm>
          <a:custGeom>
            <a:avLst/>
            <a:gdLst/>
            <a:ahLst/>
            <a:cxnLst/>
            <a:rect r="r" b="b" t="t" l="l"/>
            <a:pathLst>
              <a:path h="885204" w="1993451">
                <a:moveTo>
                  <a:pt x="0" y="0"/>
                </a:moveTo>
                <a:lnTo>
                  <a:pt x="1993452" y="0"/>
                </a:lnTo>
                <a:lnTo>
                  <a:pt x="1993452" y="885204"/>
                </a:lnTo>
                <a:lnTo>
                  <a:pt x="0" y="885204"/>
                </a:lnTo>
                <a:lnTo>
                  <a:pt x="0" y="0"/>
                </a:lnTo>
                <a:close/>
              </a:path>
            </a:pathLst>
          </a:custGeom>
          <a:blipFill>
            <a:blip r:embed="rId26"/>
            <a:stretch>
              <a:fillRect l="0" t="0" r="0" b="0"/>
            </a:stretch>
          </a:blipFill>
        </p:spPr>
      </p:sp>
      <p:sp>
        <p:nvSpPr>
          <p:cNvPr name="Freeform 30" id="30"/>
          <p:cNvSpPr/>
          <p:nvPr/>
        </p:nvSpPr>
        <p:spPr>
          <a:xfrm flipH="false" flipV="false" rot="0">
            <a:off x="10276087" y="7384538"/>
            <a:ext cx="2240814" cy="681436"/>
          </a:xfrm>
          <a:custGeom>
            <a:avLst/>
            <a:gdLst/>
            <a:ahLst/>
            <a:cxnLst/>
            <a:rect r="r" b="b" t="t" l="l"/>
            <a:pathLst>
              <a:path h="681436" w="2240814">
                <a:moveTo>
                  <a:pt x="0" y="0"/>
                </a:moveTo>
                <a:lnTo>
                  <a:pt x="2240814" y="0"/>
                </a:lnTo>
                <a:lnTo>
                  <a:pt x="2240814" y="681436"/>
                </a:lnTo>
                <a:lnTo>
                  <a:pt x="0" y="681436"/>
                </a:lnTo>
                <a:lnTo>
                  <a:pt x="0" y="0"/>
                </a:lnTo>
                <a:close/>
              </a:path>
            </a:pathLst>
          </a:custGeom>
          <a:blipFill>
            <a:blip r:embed="rId27"/>
            <a:stretch>
              <a:fillRect l="0" t="0" r="0" b="0"/>
            </a:stretch>
          </a:blipFill>
        </p:spPr>
      </p:sp>
      <p:sp>
        <p:nvSpPr>
          <p:cNvPr name="Freeform 31" id="31"/>
          <p:cNvSpPr/>
          <p:nvPr/>
        </p:nvSpPr>
        <p:spPr>
          <a:xfrm flipH="false" flipV="false" rot="0">
            <a:off x="8327358" y="7172807"/>
            <a:ext cx="1569455" cy="1104897"/>
          </a:xfrm>
          <a:custGeom>
            <a:avLst/>
            <a:gdLst/>
            <a:ahLst/>
            <a:cxnLst/>
            <a:rect r="r" b="b" t="t" l="l"/>
            <a:pathLst>
              <a:path h="1104897" w="1569455">
                <a:moveTo>
                  <a:pt x="0" y="0"/>
                </a:moveTo>
                <a:lnTo>
                  <a:pt x="1569456" y="0"/>
                </a:lnTo>
                <a:lnTo>
                  <a:pt x="1569456" y="1104897"/>
                </a:lnTo>
                <a:lnTo>
                  <a:pt x="0" y="1104897"/>
                </a:lnTo>
                <a:lnTo>
                  <a:pt x="0" y="0"/>
                </a:lnTo>
                <a:close/>
              </a:path>
            </a:pathLst>
          </a:custGeom>
          <a:blipFill>
            <a:blip r:embed="rId28"/>
            <a:stretch>
              <a:fillRect l="0" t="0" r="0" b="0"/>
            </a:stretch>
          </a:blipFill>
        </p:spPr>
      </p:sp>
      <p:sp>
        <p:nvSpPr>
          <p:cNvPr name="Freeform 32" id="32"/>
          <p:cNvSpPr/>
          <p:nvPr/>
        </p:nvSpPr>
        <p:spPr>
          <a:xfrm flipH="false" flipV="false" rot="0">
            <a:off x="12993151" y="7507346"/>
            <a:ext cx="2059061" cy="660512"/>
          </a:xfrm>
          <a:custGeom>
            <a:avLst/>
            <a:gdLst/>
            <a:ahLst/>
            <a:cxnLst/>
            <a:rect r="r" b="b" t="t" l="l"/>
            <a:pathLst>
              <a:path h="660512" w="2059061">
                <a:moveTo>
                  <a:pt x="0" y="0"/>
                </a:moveTo>
                <a:lnTo>
                  <a:pt x="2059061" y="0"/>
                </a:lnTo>
                <a:lnTo>
                  <a:pt x="2059061" y="660512"/>
                </a:lnTo>
                <a:lnTo>
                  <a:pt x="0" y="660512"/>
                </a:lnTo>
                <a:lnTo>
                  <a:pt x="0" y="0"/>
                </a:lnTo>
                <a:close/>
              </a:path>
            </a:pathLst>
          </a:custGeom>
          <a:blipFill>
            <a:blip r:embed="rId29"/>
            <a:stretch>
              <a:fillRect l="0" t="0" r="0" b="0"/>
            </a:stretch>
          </a:blipFill>
        </p:spPr>
      </p:sp>
      <p:sp>
        <p:nvSpPr>
          <p:cNvPr name="Freeform 33" id="33"/>
          <p:cNvSpPr/>
          <p:nvPr/>
        </p:nvSpPr>
        <p:spPr>
          <a:xfrm flipH="false" flipV="false" rot="0">
            <a:off x="15433212" y="7589631"/>
            <a:ext cx="2546170" cy="495941"/>
          </a:xfrm>
          <a:custGeom>
            <a:avLst/>
            <a:gdLst/>
            <a:ahLst/>
            <a:cxnLst/>
            <a:rect r="r" b="b" t="t" l="l"/>
            <a:pathLst>
              <a:path h="495941" w="2546170">
                <a:moveTo>
                  <a:pt x="0" y="0"/>
                </a:moveTo>
                <a:lnTo>
                  <a:pt x="2546170" y="0"/>
                </a:lnTo>
                <a:lnTo>
                  <a:pt x="2546170" y="495941"/>
                </a:lnTo>
                <a:lnTo>
                  <a:pt x="0" y="495941"/>
                </a:lnTo>
                <a:lnTo>
                  <a:pt x="0" y="0"/>
                </a:lnTo>
                <a:close/>
              </a:path>
            </a:pathLst>
          </a:custGeom>
          <a:blipFill>
            <a:blip r:embed="rId30"/>
            <a:stretch>
              <a:fillRect l="0" t="0" r="0" b="0"/>
            </a:stretch>
          </a:blipFill>
        </p:spPr>
      </p:sp>
      <p:sp>
        <p:nvSpPr>
          <p:cNvPr name="Freeform 34" id="34"/>
          <p:cNvSpPr/>
          <p:nvPr/>
        </p:nvSpPr>
        <p:spPr>
          <a:xfrm flipH="false" flipV="false" rot="0">
            <a:off x="1028700" y="8720308"/>
            <a:ext cx="3047417" cy="514135"/>
          </a:xfrm>
          <a:custGeom>
            <a:avLst/>
            <a:gdLst/>
            <a:ahLst/>
            <a:cxnLst/>
            <a:rect r="r" b="b" t="t" l="l"/>
            <a:pathLst>
              <a:path h="514135" w="3047417">
                <a:moveTo>
                  <a:pt x="0" y="0"/>
                </a:moveTo>
                <a:lnTo>
                  <a:pt x="3047417" y="0"/>
                </a:lnTo>
                <a:lnTo>
                  <a:pt x="3047417" y="514134"/>
                </a:lnTo>
                <a:lnTo>
                  <a:pt x="0" y="514134"/>
                </a:lnTo>
                <a:lnTo>
                  <a:pt x="0" y="0"/>
                </a:lnTo>
                <a:close/>
              </a:path>
            </a:pathLst>
          </a:custGeom>
          <a:blipFill>
            <a:blip r:embed="rId31"/>
            <a:stretch>
              <a:fillRect l="0" t="0" r="0" b="0"/>
            </a:stretch>
          </a:blipFill>
        </p:spPr>
      </p:sp>
      <p:sp>
        <p:nvSpPr>
          <p:cNvPr name="Freeform 35" id="35"/>
          <p:cNvSpPr/>
          <p:nvPr/>
        </p:nvSpPr>
        <p:spPr>
          <a:xfrm flipH="false" flipV="false" rot="0">
            <a:off x="4209289" y="8532899"/>
            <a:ext cx="1467572" cy="888951"/>
          </a:xfrm>
          <a:custGeom>
            <a:avLst/>
            <a:gdLst/>
            <a:ahLst/>
            <a:cxnLst/>
            <a:rect r="r" b="b" t="t" l="l"/>
            <a:pathLst>
              <a:path h="888951" w="1467572">
                <a:moveTo>
                  <a:pt x="0" y="0"/>
                </a:moveTo>
                <a:lnTo>
                  <a:pt x="1467573" y="0"/>
                </a:lnTo>
                <a:lnTo>
                  <a:pt x="1467573" y="888952"/>
                </a:lnTo>
                <a:lnTo>
                  <a:pt x="0" y="888952"/>
                </a:lnTo>
                <a:lnTo>
                  <a:pt x="0" y="0"/>
                </a:lnTo>
                <a:close/>
              </a:path>
            </a:pathLst>
          </a:custGeom>
          <a:blipFill>
            <a:blip r:embed="rId32"/>
            <a:stretch>
              <a:fillRect l="0" t="0" r="0" b="0"/>
            </a:stretch>
          </a:blipFill>
        </p:spPr>
      </p:sp>
      <p:sp>
        <p:nvSpPr>
          <p:cNvPr name="Freeform 36" id="36"/>
          <p:cNvSpPr/>
          <p:nvPr/>
        </p:nvSpPr>
        <p:spPr>
          <a:xfrm flipH="false" flipV="false" rot="0">
            <a:off x="5996473" y="8592029"/>
            <a:ext cx="2471833" cy="596649"/>
          </a:xfrm>
          <a:custGeom>
            <a:avLst/>
            <a:gdLst/>
            <a:ahLst/>
            <a:cxnLst/>
            <a:rect r="r" b="b" t="t" l="l"/>
            <a:pathLst>
              <a:path h="596649" w="2471833">
                <a:moveTo>
                  <a:pt x="0" y="0"/>
                </a:moveTo>
                <a:lnTo>
                  <a:pt x="2471833" y="0"/>
                </a:lnTo>
                <a:lnTo>
                  <a:pt x="2471833" y="596649"/>
                </a:lnTo>
                <a:lnTo>
                  <a:pt x="0" y="596649"/>
                </a:lnTo>
                <a:lnTo>
                  <a:pt x="0" y="0"/>
                </a:lnTo>
                <a:close/>
              </a:path>
            </a:pathLst>
          </a:custGeom>
          <a:blipFill>
            <a:blip r:embed="rId33"/>
            <a:stretch>
              <a:fillRect l="0" t="0" r="0" b="0"/>
            </a:stretch>
          </a:blipFill>
        </p:spPr>
      </p:sp>
      <p:sp>
        <p:nvSpPr>
          <p:cNvPr name="Freeform 37" id="37"/>
          <p:cNvSpPr/>
          <p:nvPr/>
        </p:nvSpPr>
        <p:spPr>
          <a:xfrm flipH="false" flipV="false" rot="0">
            <a:off x="8763581" y="8658704"/>
            <a:ext cx="2802109" cy="803271"/>
          </a:xfrm>
          <a:custGeom>
            <a:avLst/>
            <a:gdLst/>
            <a:ahLst/>
            <a:cxnLst/>
            <a:rect r="r" b="b" t="t" l="l"/>
            <a:pathLst>
              <a:path h="803271" w="2802109">
                <a:moveTo>
                  <a:pt x="0" y="0"/>
                </a:moveTo>
                <a:lnTo>
                  <a:pt x="2802108" y="0"/>
                </a:lnTo>
                <a:lnTo>
                  <a:pt x="2802108" y="803271"/>
                </a:lnTo>
                <a:lnTo>
                  <a:pt x="0" y="803271"/>
                </a:lnTo>
                <a:lnTo>
                  <a:pt x="0" y="0"/>
                </a:lnTo>
                <a:close/>
              </a:path>
            </a:pathLst>
          </a:custGeom>
          <a:blipFill>
            <a:blip r:embed="rId34"/>
            <a:stretch>
              <a:fillRect l="0" t="0" r="0" b="0"/>
            </a:stretch>
          </a:blipFill>
        </p:spPr>
      </p:sp>
      <p:sp>
        <p:nvSpPr>
          <p:cNvPr name="Freeform 38" id="38"/>
          <p:cNvSpPr/>
          <p:nvPr/>
        </p:nvSpPr>
        <p:spPr>
          <a:xfrm flipH="false" flipV="false" rot="0">
            <a:off x="11783492" y="8686171"/>
            <a:ext cx="1755333" cy="1005014"/>
          </a:xfrm>
          <a:custGeom>
            <a:avLst/>
            <a:gdLst/>
            <a:ahLst/>
            <a:cxnLst/>
            <a:rect r="r" b="b" t="t" l="l"/>
            <a:pathLst>
              <a:path h="1005014" w="1755333">
                <a:moveTo>
                  <a:pt x="0" y="0"/>
                </a:moveTo>
                <a:lnTo>
                  <a:pt x="1755333" y="0"/>
                </a:lnTo>
                <a:lnTo>
                  <a:pt x="1755333" y="1005014"/>
                </a:lnTo>
                <a:lnTo>
                  <a:pt x="0" y="1005014"/>
                </a:lnTo>
                <a:lnTo>
                  <a:pt x="0" y="0"/>
                </a:lnTo>
                <a:close/>
              </a:path>
            </a:pathLst>
          </a:custGeom>
          <a:blipFill>
            <a:blip r:embed="rId35"/>
            <a:stretch>
              <a:fillRect l="0" t="0" r="0" b="0"/>
            </a:stretch>
          </a:blipFill>
        </p:spPr>
      </p:sp>
      <p:sp>
        <p:nvSpPr>
          <p:cNvPr name="Freeform 39" id="39"/>
          <p:cNvSpPr/>
          <p:nvPr/>
        </p:nvSpPr>
        <p:spPr>
          <a:xfrm flipH="false" flipV="false" rot="0">
            <a:off x="13757900" y="8846608"/>
            <a:ext cx="1578285" cy="684140"/>
          </a:xfrm>
          <a:custGeom>
            <a:avLst/>
            <a:gdLst/>
            <a:ahLst/>
            <a:cxnLst/>
            <a:rect r="r" b="b" t="t" l="l"/>
            <a:pathLst>
              <a:path h="684140" w="1578285">
                <a:moveTo>
                  <a:pt x="0" y="0"/>
                </a:moveTo>
                <a:lnTo>
                  <a:pt x="1578285" y="0"/>
                </a:lnTo>
                <a:lnTo>
                  <a:pt x="1578285" y="684140"/>
                </a:lnTo>
                <a:lnTo>
                  <a:pt x="0" y="684140"/>
                </a:lnTo>
                <a:lnTo>
                  <a:pt x="0" y="0"/>
                </a:lnTo>
                <a:close/>
              </a:path>
            </a:pathLst>
          </a:custGeom>
          <a:blipFill>
            <a:blip r:embed="rId36"/>
            <a:stretch>
              <a:fillRect l="-25261" t="0" r="-27447" b="0"/>
            </a:stretch>
          </a:blipFill>
        </p:spPr>
      </p:sp>
      <p:sp>
        <p:nvSpPr>
          <p:cNvPr name="Freeform 40" id="40"/>
          <p:cNvSpPr/>
          <p:nvPr/>
        </p:nvSpPr>
        <p:spPr>
          <a:xfrm flipH="false" flipV="false" rot="0">
            <a:off x="3949985" y="4735453"/>
            <a:ext cx="2794690" cy="790498"/>
          </a:xfrm>
          <a:custGeom>
            <a:avLst/>
            <a:gdLst/>
            <a:ahLst/>
            <a:cxnLst/>
            <a:rect r="r" b="b" t="t" l="l"/>
            <a:pathLst>
              <a:path h="790498" w="2794690">
                <a:moveTo>
                  <a:pt x="0" y="0"/>
                </a:moveTo>
                <a:lnTo>
                  <a:pt x="2794691" y="0"/>
                </a:lnTo>
                <a:lnTo>
                  <a:pt x="2794691" y="790498"/>
                </a:lnTo>
                <a:lnTo>
                  <a:pt x="0" y="790498"/>
                </a:lnTo>
                <a:lnTo>
                  <a:pt x="0" y="0"/>
                </a:lnTo>
                <a:close/>
              </a:path>
            </a:pathLst>
          </a:custGeom>
          <a:blipFill>
            <a:blip r:embed="rId37"/>
            <a:stretch>
              <a:fillRect l="0" t="0" r="0" b="0"/>
            </a:stretch>
          </a:blipFill>
        </p:spPr>
      </p:sp>
      <p:sp>
        <p:nvSpPr>
          <p:cNvPr name="Freeform 41" id="41"/>
          <p:cNvSpPr/>
          <p:nvPr/>
        </p:nvSpPr>
        <p:spPr>
          <a:xfrm flipH="false" flipV="false" rot="0">
            <a:off x="12130233" y="2452318"/>
            <a:ext cx="1340136" cy="818688"/>
          </a:xfrm>
          <a:custGeom>
            <a:avLst/>
            <a:gdLst/>
            <a:ahLst/>
            <a:cxnLst/>
            <a:rect r="r" b="b" t="t" l="l"/>
            <a:pathLst>
              <a:path h="818688" w="1340136">
                <a:moveTo>
                  <a:pt x="0" y="0"/>
                </a:moveTo>
                <a:lnTo>
                  <a:pt x="1340135" y="0"/>
                </a:lnTo>
                <a:lnTo>
                  <a:pt x="1340135" y="818688"/>
                </a:lnTo>
                <a:lnTo>
                  <a:pt x="0" y="818688"/>
                </a:lnTo>
                <a:lnTo>
                  <a:pt x="0" y="0"/>
                </a:lnTo>
                <a:close/>
              </a:path>
            </a:pathLst>
          </a:custGeom>
          <a:blipFill>
            <a:blip r:embed="rId38"/>
            <a:stretch>
              <a:fillRect l="-6807" t="-21342" r="-9066" b="-14836"/>
            </a:stretch>
          </a:blipFill>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028700"/>
            <a:ext cx="11616094" cy="1266480"/>
            <a:chOff x="0" y="0"/>
            <a:chExt cx="15488125" cy="1688640"/>
          </a:xfrm>
        </p:grpSpPr>
        <p:sp>
          <p:nvSpPr>
            <p:cNvPr name="Freeform 3" id="3"/>
            <p:cNvSpPr/>
            <p:nvPr/>
          </p:nvSpPr>
          <p:spPr>
            <a:xfrm flipH="false" flipV="false" rot="0">
              <a:off x="0" y="0"/>
              <a:ext cx="15488124" cy="1688640"/>
            </a:xfrm>
            <a:custGeom>
              <a:avLst/>
              <a:gdLst/>
              <a:ahLst/>
              <a:cxnLst/>
              <a:rect r="r" b="b" t="t" l="l"/>
              <a:pathLst>
                <a:path h="1688640" w="15488124">
                  <a:moveTo>
                    <a:pt x="0" y="0"/>
                  </a:moveTo>
                  <a:lnTo>
                    <a:pt x="15488124" y="0"/>
                  </a:lnTo>
                  <a:lnTo>
                    <a:pt x="15488124" y="1688640"/>
                  </a:lnTo>
                  <a:lnTo>
                    <a:pt x="0" y="1688640"/>
                  </a:lnTo>
                  <a:close/>
                </a:path>
              </a:pathLst>
            </a:custGeom>
          </p:spPr>
        </p:sp>
        <p:sp>
          <p:nvSpPr>
            <p:cNvPr name="TextBox 4" id="4"/>
            <p:cNvSpPr txBox="true"/>
            <p:nvPr/>
          </p:nvSpPr>
          <p:spPr>
            <a:xfrm>
              <a:off x="0" y="-57150"/>
              <a:ext cx="15488125" cy="1745790"/>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MET DANK AAN ONZE PARTNERS</a:t>
              </a:r>
            </a:p>
          </p:txBody>
        </p:sp>
      </p:grpSp>
      <p:sp>
        <p:nvSpPr>
          <p:cNvPr name="Freeform 5" id="5"/>
          <p:cNvSpPr/>
          <p:nvPr/>
        </p:nvSpPr>
        <p:spPr>
          <a:xfrm flipH="false" flipV="false" rot="0">
            <a:off x="1028700" y="2386565"/>
            <a:ext cx="1231634" cy="1613395"/>
          </a:xfrm>
          <a:custGeom>
            <a:avLst/>
            <a:gdLst/>
            <a:ahLst/>
            <a:cxnLst/>
            <a:rect r="r" b="b" t="t" l="l"/>
            <a:pathLst>
              <a:path h="1613395" w="1231634">
                <a:moveTo>
                  <a:pt x="0" y="0"/>
                </a:moveTo>
                <a:lnTo>
                  <a:pt x="1231634" y="0"/>
                </a:lnTo>
                <a:lnTo>
                  <a:pt x="1231634" y="1613394"/>
                </a:lnTo>
                <a:lnTo>
                  <a:pt x="0" y="1613394"/>
                </a:lnTo>
                <a:lnTo>
                  <a:pt x="0" y="0"/>
                </a:lnTo>
                <a:close/>
              </a:path>
            </a:pathLst>
          </a:custGeom>
          <a:blipFill>
            <a:blip r:embed="rId2"/>
            <a:stretch>
              <a:fillRect l="0" t="0" r="0" b="0"/>
            </a:stretch>
          </a:blipFill>
        </p:spPr>
      </p:sp>
      <p:sp>
        <p:nvSpPr>
          <p:cNvPr name="Freeform 6" id="6"/>
          <p:cNvSpPr/>
          <p:nvPr/>
        </p:nvSpPr>
        <p:spPr>
          <a:xfrm flipH="false" flipV="false" rot="0">
            <a:off x="2706162" y="2666948"/>
            <a:ext cx="1808212" cy="713768"/>
          </a:xfrm>
          <a:custGeom>
            <a:avLst/>
            <a:gdLst/>
            <a:ahLst/>
            <a:cxnLst/>
            <a:rect r="r" b="b" t="t" l="l"/>
            <a:pathLst>
              <a:path h="713768" w="1808212">
                <a:moveTo>
                  <a:pt x="0" y="0"/>
                </a:moveTo>
                <a:lnTo>
                  <a:pt x="1808212" y="0"/>
                </a:lnTo>
                <a:lnTo>
                  <a:pt x="1808212" y="713768"/>
                </a:lnTo>
                <a:lnTo>
                  <a:pt x="0" y="713768"/>
                </a:lnTo>
                <a:lnTo>
                  <a:pt x="0" y="0"/>
                </a:lnTo>
                <a:close/>
              </a:path>
            </a:pathLst>
          </a:custGeom>
          <a:blipFill>
            <a:blip r:embed="rId3"/>
            <a:stretch>
              <a:fillRect l="0" t="0" r="0" b="0"/>
            </a:stretch>
          </a:blipFill>
        </p:spPr>
      </p:sp>
      <p:sp>
        <p:nvSpPr>
          <p:cNvPr name="Freeform 7" id="7"/>
          <p:cNvSpPr/>
          <p:nvPr/>
        </p:nvSpPr>
        <p:spPr>
          <a:xfrm flipH="false" flipV="false" rot="0">
            <a:off x="4963910" y="2666948"/>
            <a:ext cx="1936590" cy="694605"/>
          </a:xfrm>
          <a:custGeom>
            <a:avLst/>
            <a:gdLst/>
            <a:ahLst/>
            <a:cxnLst/>
            <a:rect r="r" b="b" t="t" l="l"/>
            <a:pathLst>
              <a:path h="694605" w="1936590">
                <a:moveTo>
                  <a:pt x="0" y="0"/>
                </a:moveTo>
                <a:lnTo>
                  <a:pt x="1936590" y="0"/>
                </a:lnTo>
                <a:lnTo>
                  <a:pt x="1936590" y="694605"/>
                </a:lnTo>
                <a:lnTo>
                  <a:pt x="0" y="694605"/>
                </a:lnTo>
                <a:lnTo>
                  <a:pt x="0" y="0"/>
                </a:lnTo>
                <a:close/>
              </a:path>
            </a:pathLst>
          </a:custGeom>
          <a:blipFill>
            <a:blip r:embed="rId4"/>
            <a:stretch>
              <a:fillRect l="0" t="0" r="0" b="0"/>
            </a:stretch>
          </a:blipFill>
        </p:spPr>
      </p:sp>
      <p:sp>
        <p:nvSpPr>
          <p:cNvPr name="Freeform 8" id="8"/>
          <p:cNvSpPr/>
          <p:nvPr/>
        </p:nvSpPr>
        <p:spPr>
          <a:xfrm flipH="false" flipV="false" rot="0">
            <a:off x="7101029" y="2082062"/>
            <a:ext cx="1910197" cy="1864378"/>
          </a:xfrm>
          <a:custGeom>
            <a:avLst/>
            <a:gdLst/>
            <a:ahLst/>
            <a:cxnLst/>
            <a:rect r="r" b="b" t="t" l="l"/>
            <a:pathLst>
              <a:path h="1864378" w="1910197">
                <a:moveTo>
                  <a:pt x="0" y="0"/>
                </a:moveTo>
                <a:lnTo>
                  <a:pt x="1910198" y="0"/>
                </a:lnTo>
                <a:lnTo>
                  <a:pt x="1910198" y="1864378"/>
                </a:lnTo>
                <a:lnTo>
                  <a:pt x="0" y="1864378"/>
                </a:lnTo>
                <a:lnTo>
                  <a:pt x="0" y="0"/>
                </a:lnTo>
                <a:close/>
              </a:path>
            </a:pathLst>
          </a:custGeom>
          <a:blipFill>
            <a:blip r:embed="rId5"/>
            <a:stretch>
              <a:fillRect l="0" t="0" r="-13525" b="0"/>
            </a:stretch>
          </a:blipFill>
        </p:spPr>
      </p:sp>
      <p:sp>
        <p:nvSpPr>
          <p:cNvPr name="Freeform 9" id="9"/>
          <p:cNvSpPr/>
          <p:nvPr/>
        </p:nvSpPr>
        <p:spPr>
          <a:xfrm flipH="false" flipV="false" rot="0">
            <a:off x="9062583" y="2467454"/>
            <a:ext cx="1093594" cy="1093594"/>
          </a:xfrm>
          <a:custGeom>
            <a:avLst/>
            <a:gdLst/>
            <a:ahLst/>
            <a:cxnLst/>
            <a:rect r="r" b="b" t="t" l="l"/>
            <a:pathLst>
              <a:path h="1093594" w="1093594">
                <a:moveTo>
                  <a:pt x="0" y="0"/>
                </a:moveTo>
                <a:lnTo>
                  <a:pt x="1093594" y="0"/>
                </a:lnTo>
                <a:lnTo>
                  <a:pt x="1093594" y="1093594"/>
                </a:lnTo>
                <a:lnTo>
                  <a:pt x="0" y="1093594"/>
                </a:lnTo>
                <a:lnTo>
                  <a:pt x="0" y="0"/>
                </a:lnTo>
                <a:close/>
              </a:path>
            </a:pathLst>
          </a:custGeom>
          <a:blipFill>
            <a:blip r:embed="rId6"/>
            <a:stretch>
              <a:fillRect l="0" t="0" r="0" b="0"/>
            </a:stretch>
          </a:blipFill>
        </p:spPr>
      </p:sp>
      <p:sp>
        <p:nvSpPr>
          <p:cNvPr name="Freeform 10" id="10"/>
          <p:cNvSpPr/>
          <p:nvPr/>
        </p:nvSpPr>
        <p:spPr>
          <a:xfrm flipH="false" flipV="false" rot="0">
            <a:off x="10552699" y="2582792"/>
            <a:ext cx="1814298" cy="692732"/>
          </a:xfrm>
          <a:custGeom>
            <a:avLst/>
            <a:gdLst/>
            <a:ahLst/>
            <a:cxnLst/>
            <a:rect r="r" b="b" t="t" l="l"/>
            <a:pathLst>
              <a:path h="692732" w="1814298">
                <a:moveTo>
                  <a:pt x="0" y="0"/>
                </a:moveTo>
                <a:lnTo>
                  <a:pt x="1814298" y="0"/>
                </a:lnTo>
                <a:lnTo>
                  <a:pt x="1814298" y="692732"/>
                </a:lnTo>
                <a:lnTo>
                  <a:pt x="0" y="6927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1028700" y="4162126"/>
            <a:ext cx="1214668" cy="1336135"/>
          </a:xfrm>
          <a:custGeom>
            <a:avLst/>
            <a:gdLst/>
            <a:ahLst/>
            <a:cxnLst/>
            <a:rect r="r" b="b" t="t" l="l"/>
            <a:pathLst>
              <a:path h="1336135" w="1214668">
                <a:moveTo>
                  <a:pt x="0" y="0"/>
                </a:moveTo>
                <a:lnTo>
                  <a:pt x="1214668" y="0"/>
                </a:lnTo>
                <a:lnTo>
                  <a:pt x="1214668" y="1336135"/>
                </a:lnTo>
                <a:lnTo>
                  <a:pt x="0" y="1336135"/>
                </a:lnTo>
                <a:lnTo>
                  <a:pt x="0" y="0"/>
                </a:lnTo>
                <a:close/>
              </a:path>
            </a:pathLst>
          </a:custGeom>
          <a:blipFill>
            <a:blip r:embed="rId9"/>
            <a:stretch>
              <a:fillRect l="0" t="0" r="0" b="0"/>
            </a:stretch>
          </a:blipFill>
        </p:spPr>
      </p:sp>
      <p:sp>
        <p:nvSpPr>
          <p:cNvPr name="Freeform 12" id="12"/>
          <p:cNvSpPr/>
          <p:nvPr/>
        </p:nvSpPr>
        <p:spPr>
          <a:xfrm flipH="false" flipV="false" rot="0">
            <a:off x="2781439" y="4394699"/>
            <a:ext cx="1657658" cy="870987"/>
          </a:xfrm>
          <a:custGeom>
            <a:avLst/>
            <a:gdLst/>
            <a:ahLst/>
            <a:cxnLst/>
            <a:rect r="r" b="b" t="t" l="l"/>
            <a:pathLst>
              <a:path h="870987" w="1657658">
                <a:moveTo>
                  <a:pt x="0" y="0"/>
                </a:moveTo>
                <a:lnTo>
                  <a:pt x="1657658" y="0"/>
                </a:lnTo>
                <a:lnTo>
                  <a:pt x="1657658" y="870988"/>
                </a:lnTo>
                <a:lnTo>
                  <a:pt x="0" y="870988"/>
                </a:lnTo>
                <a:lnTo>
                  <a:pt x="0" y="0"/>
                </a:lnTo>
                <a:close/>
              </a:path>
            </a:pathLst>
          </a:custGeom>
          <a:blipFill>
            <a:blip r:embed="rId10"/>
            <a:stretch>
              <a:fillRect l="0" t="0" r="0" b="0"/>
            </a:stretch>
          </a:blipFill>
        </p:spPr>
      </p:sp>
      <p:sp>
        <p:nvSpPr>
          <p:cNvPr name="Freeform 13" id="13"/>
          <p:cNvSpPr/>
          <p:nvPr/>
        </p:nvSpPr>
        <p:spPr>
          <a:xfrm flipH="false" flipV="false" rot="0">
            <a:off x="1028700" y="5904745"/>
            <a:ext cx="1878119" cy="677931"/>
          </a:xfrm>
          <a:custGeom>
            <a:avLst/>
            <a:gdLst/>
            <a:ahLst/>
            <a:cxnLst/>
            <a:rect r="r" b="b" t="t" l="l"/>
            <a:pathLst>
              <a:path h="677931" w="1878119">
                <a:moveTo>
                  <a:pt x="0" y="0"/>
                </a:moveTo>
                <a:lnTo>
                  <a:pt x="1878119" y="0"/>
                </a:lnTo>
                <a:lnTo>
                  <a:pt x="1878119" y="677931"/>
                </a:lnTo>
                <a:lnTo>
                  <a:pt x="0" y="677931"/>
                </a:lnTo>
                <a:lnTo>
                  <a:pt x="0" y="0"/>
                </a:lnTo>
                <a:close/>
              </a:path>
            </a:pathLst>
          </a:custGeom>
          <a:blipFill>
            <a:blip r:embed="rId11"/>
            <a:stretch>
              <a:fillRect l="0" t="0" r="0" b="0"/>
            </a:stretch>
          </a:blipFill>
        </p:spPr>
      </p:sp>
      <p:sp>
        <p:nvSpPr>
          <p:cNvPr name="Freeform 14" id="14"/>
          <p:cNvSpPr/>
          <p:nvPr/>
        </p:nvSpPr>
        <p:spPr>
          <a:xfrm flipH="false" flipV="false" rot="0">
            <a:off x="14274829" y="4355551"/>
            <a:ext cx="2257154" cy="643793"/>
          </a:xfrm>
          <a:custGeom>
            <a:avLst/>
            <a:gdLst/>
            <a:ahLst/>
            <a:cxnLst/>
            <a:rect r="r" b="b" t="t" l="l"/>
            <a:pathLst>
              <a:path h="643793" w="2257154">
                <a:moveTo>
                  <a:pt x="0" y="0"/>
                </a:moveTo>
                <a:lnTo>
                  <a:pt x="2257154" y="0"/>
                </a:lnTo>
                <a:lnTo>
                  <a:pt x="2257154" y="643793"/>
                </a:lnTo>
                <a:lnTo>
                  <a:pt x="0" y="643793"/>
                </a:lnTo>
                <a:lnTo>
                  <a:pt x="0" y="0"/>
                </a:lnTo>
                <a:close/>
              </a:path>
            </a:pathLst>
          </a:custGeom>
          <a:blipFill>
            <a:blip r:embed="rId12"/>
            <a:stretch>
              <a:fillRect l="0" t="0" r="0" b="0"/>
            </a:stretch>
          </a:blipFill>
        </p:spPr>
      </p:sp>
      <p:sp>
        <p:nvSpPr>
          <p:cNvPr name="Freeform 15" id="15"/>
          <p:cNvSpPr/>
          <p:nvPr/>
        </p:nvSpPr>
        <p:spPr>
          <a:xfrm flipH="false" flipV="false" rot="0">
            <a:off x="4963910" y="4262430"/>
            <a:ext cx="1135527" cy="1135527"/>
          </a:xfrm>
          <a:custGeom>
            <a:avLst/>
            <a:gdLst/>
            <a:ahLst/>
            <a:cxnLst/>
            <a:rect r="r" b="b" t="t" l="l"/>
            <a:pathLst>
              <a:path h="1135527" w="1135527">
                <a:moveTo>
                  <a:pt x="0" y="0"/>
                </a:moveTo>
                <a:lnTo>
                  <a:pt x="1135527" y="0"/>
                </a:lnTo>
                <a:lnTo>
                  <a:pt x="1135527" y="1135527"/>
                </a:lnTo>
                <a:lnTo>
                  <a:pt x="0" y="1135527"/>
                </a:lnTo>
                <a:lnTo>
                  <a:pt x="0" y="0"/>
                </a:lnTo>
                <a:close/>
              </a:path>
            </a:pathLst>
          </a:custGeom>
          <a:blipFill>
            <a:blip r:embed="rId13"/>
            <a:stretch>
              <a:fillRect l="0" t="0" r="0" b="0"/>
            </a:stretch>
          </a:blipFill>
        </p:spPr>
      </p:sp>
      <p:sp>
        <p:nvSpPr>
          <p:cNvPr name="Freeform 16" id="16"/>
          <p:cNvSpPr/>
          <p:nvPr/>
        </p:nvSpPr>
        <p:spPr>
          <a:xfrm flipH="false" flipV="false" rot="0">
            <a:off x="6633792" y="4442406"/>
            <a:ext cx="2240548" cy="775574"/>
          </a:xfrm>
          <a:custGeom>
            <a:avLst/>
            <a:gdLst/>
            <a:ahLst/>
            <a:cxnLst/>
            <a:rect r="r" b="b" t="t" l="l"/>
            <a:pathLst>
              <a:path h="775574" w="2240548">
                <a:moveTo>
                  <a:pt x="0" y="0"/>
                </a:moveTo>
                <a:lnTo>
                  <a:pt x="2240548" y="0"/>
                </a:lnTo>
                <a:lnTo>
                  <a:pt x="2240548" y="775574"/>
                </a:lnTo>
                <a:lnTo>
                  <a:pt x="0" y="775574"/>
                </a:lnTo>
                <a:lnTo>
                  <a:pt x="0" y="0"/>
                </a:lnTo>
                <a:close/>
              </a:path>
            </a:pathLst>
          </a:custGeom>
          <a:blipFill>
            <a:blip r:embed="rId14"/>
            <a:stretch>
              <a:fillRect l="0" t="0" r="0" b="0"/>
            </a:stretch>
          </a:blipFill>
        </p:spPr>
      </p:sp>
      <p:sp>
        <p:nvSpPr>
          <p:cNvPr name="Freeform 17" id="17"/>
          <p:cNvSpPr/>
          <p:nvPr/>
        </p:nvSpPr>
        <p:spPr>
          <a:xfrm flipH="false" flipV="false" rot="0">
            <a:off x="9158257" y="4355551"/>
            <a:ext cx="1310454" cy="1142710"/>
          </a:xfrm>
          <a:custGeom>
            <a:avLst/>
            <a:gdLst/>
            <a:ahLst/>
            <a:cxnLst/>
            <a:rect r="r" b="b" t="t" l="l"/>
            <a:pathLst>
              <a:path h="1142710" w="1310454">
                <a:moveTo>
                  <a:pt x="0" y="0"/>
                </a:moveTo>
                <a:lnTo>
                  <a:pt x="1310453" y="0"/>
                </a:lnTo>
                <a:lnTo>
                  <a:pt x="1310453" y="1142710"/>
                </a:lnTo>
                <a:lnTo>
                  <a:pt x="0" y="1142710"/>
                </a:lnTo>
                <a:lnTo>
                  <a:pt x="0" y="0"/>
                </a:lnTo>
                <a:close/>
              </a:path>
            </a:pathLst>
          </a:custGeom>
          <a:blipFill>
            <a:blip r:embed="rId15"/>
            <a:stretch>
              <a:fillRect l="0" t="-6444" r="0" b="-8234"/>
            </a:stretch>
          </a:blipFill>
        </p:spPr>
      </p:sp>
      <p:sp>
        <p:nvSpPr>
          <p:cNvPr name="Freeform 18" id="18"/>
          <p:cNvSpPr/>
          <p:nvPr/>
        </p:nvSpPr>
        <p:spPr>
          <a:xfrm flipH="false" flipV="false" rot="0">
            <a:off x="10994583" y="4442406"/>
            <a:ext cx="1483009" cy="646661"/>
          </a:xfrm>
          <a:custGeom>
            <a:avLst/>
            <a:gdLst/>
            <a:ahLst/>
            <a:cxnLst/>
            <a:rect r="r" b="b" t="t" l="l"/>
            <a:pathLst>
              <a:path h="646661" w="1483009">
                <a:moveTo>
                  <a:pt x="0" y="0"/>
                </a:moveTo>
                <a:lnTo>
                  <a:pt x="1483009" y="0"/>
                </a:lnTo>
                <a:lnTo>
                  <a:pt x="1483009" y="646661"/>
                </a:lnTo>
                <a:lnTo>
                  <a:pt x="0" y="646661"/>
                </a:lnTo>
                <a:lnTo>
                  <a:pt x="0" y="0"/>
                </a:lnTo>
                <a:close/>
              </a:path>
            </a:pathLst>
          </a:custGeom>
          <a:blipFill>
            <a:blip r:embed="rId16"/>
            <a:stretch>
              <a:fillRect l="0" t="0" r="0" b="0"/>
            </a:stretch>
          </a:blipFill>
        </p:spPr>
      </p:sp>
      <p:sp>
        <p:nvSpPr>
          <p:cNvPr name="Freeform 19" id="19"/>
          <p:cNvSpPr/>
          <p:nvPr/>
        </p:nvSpPr>
        <p:spPr>
          <a:xfrm flipH="false" flipV="false" rot="0">
            <a:off x="12533670" y="2690209"/>
            <a:ext cx="983937" cy="648083"/>
          </a:xfrm>
          <a:custGeom>
            <a:avLst/>
            <a:gdLst/>
            <a:ahLst/>
            <a:cxnLst/>
            <a:rect r="r" b="b" t="t" l="l"/>
            <a:pathLst>
              <a:path h="648083" w="983937">
                <a:moveTo>
                  <a:pt x="0" y="0"/>
                </a:moveTo>
                <a:lnTo>
                  <a:pt x="983936" y="0"/>
                </a:lnTo>
                <a:lnTo>
                  <a:pt x="983936" y="648083"/>
                </a:lnTo>
                <a:lnTo>
                  <a:pt x="0" y="648083"/>
                </a:lnTo>
                <a:lnTo>
                  <a:pt x="0" y="0"/>
                </a:lnTo>
                <a:close/>
              </a:path>
            </a:pathLst>
          </a:custGeom>
          <a:blipFill>
            <a:blip r:embed="rId17"/>
            <a:stretch>
              <a:fillRect l="-45815" t="-68184" r="-48740" b="-68184"/>
            </a:stretch>
          </a:blipFill>
        </p:spPr>
      </p:sp>
      <p:sp>
        <p:nvSpPr>
          <p:cNvPr name="Freeform 20" id="20"/>
          <p:cNvSpPr/>
          <p:nvPr/>
        </p:nvSpPr>
        <p:spPr>
          <a:xfrm flipH="false" flipV="false" rot="0">
            <a:off x="3285854" y="6000122"/>
            <a:ext cx="2029902" cy="487176"/>
          </a:xfrm>
          <a:custGeom>
            <a:avLst/>
            <a:gdLst/>
            <a:ahLst/>
            <a:cxnLst/>
            <a:rect r="r" b="b" t="t" l="l"/>
            <a:pathLst>
              <a:path h="487176" w="2029902">
                <a:moveTo>
                  <a:pt x="0" y="0"/>
                </a:moveTo>
                <a:lnTo>
                  <a:pt x="2029901" y="0"/>
                </a:lnTo>
                <a:lnTo>
                  <a:pt x="2029901" y="487177"/>
                </a:lnTo>
                <a:lnTo>
                  <a:pt x="0" y="487177"/>
                </a:lnTo>
                <a:lnTo>
                  <a:pt x="0" y="0"/>
                </a:lnTo>
                <a:close/>
              </a:path>
            </a:pathLst>
          </a:custGeom>
          <a:blipFill>
            <a:blip r:embed="rId18"/>
            <a:stretch>
              <a:fillRect l="0" t="0" r="0" b="0"/>
            </a:stretch>
          </a:blipFill>
        </p:spPr>
      </p:sp>
      <p:sp>
        <p:nvSpPr>
          <p:cNvPr name="Freeform 21" id="21"/>
          <p:cNvSpPr/>
          <p:nvPr/>
        </p:nvSpPr>
        <p:spPr>
          <a:xfrm flipH="false" flipV="false" rot="0">
            <a:off x="5697437" y="5918853"/>
            <a:ext cx="2358691" cy="663823"/>
          </a:xfrm>
          <a:custGeom>
            <a:avLst/>
            <a:gdLst/>
            <a:ahLst/>
            <a:cxnLst/>
            <a:rect r="r" b="b" t="t" l="l"/>
            <a:pathLst>
              <a:path h="663823" w="2358691">
                <a:moveTo>
                  <a:pt x="0" y="0"/>
                </a:moveTo>
                <a:lnTo>
                  <a:pt x="2358691" y="0"/>
                </a:lnTo>
                <a:lnTo>
                  <a:pt x="2358691" y="663823"/>
                </a:lnTo>
                <a:lnTo>
                  <a:pt x="0" y="663823"/>
                </a:lnTo>
                <a:lnTo>
                  <a:pt x="0" y="0"/>
                </a:lnTo>
                <a:close/>
              </a:path>
            </a:pathLst>
          </a:custGeom>
          <a:blipFill>
            <a:blip r:embed="rId19"/>
            <a:stretch>
              <a:fillRect l="0" t="0" r="0" b="0"/>
            </a:stretch>
          </a:blipFill>
        </p:spPr>
      </p:sp>
      <p:sp>
        <p:nvSpPr>
          <p:cNvPr name="Freeform 22" id="22"/>
          <p:cNvSpPr/>
          <p:nvPr/>
        </p:nvSpPr>
        <p:spPr>
          <a:xfrm flipH="false" flipV="false" rot="0">
            <a:off x="12644794" y="4120855"/>
            <a:ext cx="1462834" cy="1097126"/>
          </a:xfrm>
          <a:custGeom>
            <a:avLst/>
            <a:gdLst/>
            <a:ahLst/>
            <a:cxnLst/>
            <a:rect r="r" b="b" t="t" l="l"/>
            <a:pathLst>
              <a:path h="1097126" w="1462834">
                <a:moveTo>
                  <a:pt x="0" y="0"/>
                </a:moveTo>
                <a:lnTo>
                  <a:pt x="1462834" y="0"/>
                </a:lnTo>
                <a:lnTo>
                  <a:pt x="1462834" y="1097125"/>
                </a:lnTo>
                <a:lnTo>
                  <a:pt x="0" y="1097125"/>
                </a:lnTo>
                <a:lnTo>
                  <a:pt x="0" y="0"/>
                </a:lnTo>
                <a:close/>
              </a:path>
            </a:pathLst>
          </a:custGeom>
          <a:blipFill>
            <a:blip r:embed="rId20"/>
            <a:stretch>
              <a:fillRect l="0" t="0" r="0" b="0"/>
            </a:stretch>
          </a:blipFill>
        </p:spPr>
      </p:sp>
      <p:sp>
        <p:nvSpPr>
          <p:cNvPr name="Freeform 23" id="23"/>
          <p:cNvSpPr/>
          <p:nvPr/>
        </p:nvSpPr>
        <p:spPr>
          <a:xfrm flipH="false" flipV="false" rot="0">
            <a:off x="13741429" y="212496"/>
            <a:ext cx="4275092" cy="3868959"/>
          </a:xfrm>
          <a:custGeom>
            <a:avLst/>
            <a:gdLst/>
            <a:ahLst/>
            <a:cxnLst/>
            <a:rect r="r" b="b" t="t" l="l"/>
            <a:pathLst>
              <a:path h="3868959" w="4275092">
                <a:moveTo>
                  <a:pt x="0" y="0"/>
                </a:moveTo>
                <a:lnTo>
                  <a:pt x="4275093" y="0"/>
                </a:lnTo>
                <a:lnTo>
                  <a:pt x="4275093" y="3868959"/>
                </a:lnTo>
                <a:lnTo>
                  <a:pt x="0" y="3868959"/>
                </a:lnTo>
                <a:lnTo>
                  <a:pt x="0" y="0"/>
                </a:lnTo>
                <a:close/>
              </a:path>
            </a:pathLst>
          </a:custGeom>
          <a:blipFill>
            <a:blip r:embed="rId21"/>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0" y="0"/>
            <a:ext cx="18288000" cy="5868516"/>
            <a:chOff x="0" y="0"/>
            <a:chExt cx="24384000" cy="7824688"/>
          </a:xfrm>
        </p:grpSpPr>
        <p:pic>
          <p:nvPicPr>
            <p:cNvPr name="Picture 4" id="4"/>
            <p:cNvPicPr>
              <a:picLocks noChangeAspect="true"/>
            </p:cNvPicPr>
            <p:nvPr/>
          </p:nvPicPr>
          <p:blipFill>
            <a:blip r:embed="rId5"/>
            <a:srcRect l="0" t="32420" r="0" b="19430"/>
            <a:stretch>
              <a:fillRect/>
            </a:stretch>
          </p:blipFill>
          <p:spPr>
            <a:xfrm flipH="false" flipV="false">
              <a:off x="0" y="0"/>
              <a:ext cx="24384000" cy="7824688"/>
            </a:xfrm>
            <a:prstGeom prst="rect">
              <a:avLst/>
            </a:prstGeom>
          </p:spPr>
        </p:pic>
      </p:grpSp>
      <p:sp>
        <p:nvSpPr>
          <p:cNvPr name="Freeform 5" id="5"/>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6">
              <a:extLst>
                <a:ext uri="{96DAC541-7B7A-43D3-8B79-37D633B846F1}">
                  <asvg:svgBlip xmlns:asvg="http://schemas.microsoft.com/office/drawing/2016/SVG/main" r:embed="rId7"/>
                </a:ext>
              </a:extLst>
            </a:blip>
            <a:stretch>
              <a:fillRect l="0" t="-841" r="0" b="-841"/>
            </a:stretch>
          </a:blipFill>
        </p:spPr>
      </p:sp>
      <p:sp>
        <p:nvSpPr>
          <p:cNvPr name="Freeform 6" id="6"/>
          <p:cNvSpPr/>
          <p:nvPr/>
        </p:nvSpPr>
        <p:spPr>
          <a:xfrm flipH="false" flipV="false" rot="0">
            <a:off x="6897469" y="4372475"/>
            <a:ext cx="11390531" cy="4833910"/>
          </a:xfrm>
          <a:custGeom>
            <a:avLst/>
            <a:gdLst/>
            <a:ahLst/>
            <a:cxnLst/>
            <a:rect r="r" b="b" t="t" l="l"/>
            <a:pathLst>
              <a:path h="4833910" w="11390531">
                <a:moveTo>
                  <a:pt x="0" y="0"/>
                </a:moveTo>
                <a:lnTo>
                  <a:pt x="11390531" y="0"/>
                </a:lnTo>
                <a:lnTo>
                  <a:pt x="11390531" y="4833910"/>
                </a:lnTo>
                <a:lnTo>
                  <a:pt x="0" y="4833910"/>
                </a:lnTo>
                <a:lnTo>
                  <a:pt x="0" y="0"/>
                </a:lnTo>
                <a:close/>
              </a:path>
            </a:pathLst>
          </a:custGeom>
          <a:blipFill>
            <a:blip r:embed="rId8">
              <a:extLst>
                <a:ext uri="{96DAC541-7B7A-43D3-8B79-37D633B846F1}">
                  <asvg:svgBlip xmlns:asvg="http://schemas.microsoft.com/office/drawing/2016/SVG/main" r:embed="rId9"/>
                </a:ext>
              </a:extLst>
            </a:blip>
            <a:stretch>
              <a:fillRect l="0" t="-102923" r="-1168" b="0"/>
            </a:stretch>
          </a:blipFill>
        </p:spPr>
      </p:sp>
      <p:sp>
        <p:nvSpPr>
          <p:cNvPr name="TextBox 7" id="7"/>
          <p:cNvSpPr txBox="true"/>
          <p:nvPr/>
        </p:nvSpPr>
        <p:spPr>
          <a:xfrm rot="60000">
            <a:off x="7625511" y="7395856"/>
            <a:ext cx="2485033" cy="739713"/>
          </a:xfrm>
          <a:prstGeom prst="rect">
            <a:avLst/>
          </a:prstGeom>
        </p:spPr>
        <p:txBody>
          <a:bodyPr anchor="t" rtlCol="false" tIns="0" lIns="0" bIns="0" rIns="0">
            <a:spAutoFit/>
          </a:bodyPr>
          <a:lstStyle/>
          <a:p>
            <a:pPr algn="ctr">
              <a:lnSpc>
                <a:spcPts val="2907"/>
              </a:lnSpc>
            </a:pPr>
            <a:r>
              <a:rPr lang="en-US" b="true" sz="2181" spc="6">
                <a:solidFill>
                  <a:srgbClr val="FFFFFF"/>
                </a:solidFill>
                <a:latin typeface="TT Chocolates 1 Bold"/>
                <a:ea typeface="TT Chocolates 1 Bold"/>
                <a:cs typeface="TT Chocolates 1 Bold"/>
                <a:sym typeface="TT Chocolates 1 Bold"/>
              </a:rPr>
              <a:t>Klimaatverandering tegenhouden </a:t>
            </a:r>
          </a:p>
        </p:txBody>
      </p:sp>
      <p:sp>
        <p:nvSpPr>
          <p:cNvPr name="TextBox 8" id="8"/>
          <p:cNvSpPr txBox="true"/>
          <p:nvPr/>
        </p:nvSpPr>
        <p:spPr>
          <a:xfrm rot="60000">
            <a:off x="7532096" y="4454512"/>
            <a:ext cx="6449731" cy="613393"/>
          </a:xfrm>
          <a:prstGeom prst="rect">
            <a:avLst/>
          </a:prstGeom>
        </p:spPr>
        <p:txBody>
          <a:bodyPr anchor="t" rtlCol="false" tIns="0" lIns="0" bIns="0" rIns="0">
            <a:spAutoFit/>
          </a:bodyPr>
          <a:lstStyle/>
          <a:p>
            <a:pPr algn="l">
              <a:lnSpc>
                <a:spcPts val="5089"/>
              </a:lnSpc>
            </a:pPr>
            <a:r>
              <a:rPr lang="en-US" b="true" sz="3635">
                <a:solidFill>
                  <a:srgbClr val="231F20"/>
                </a:solidFill>
                <a:latin typeface="TT Chocolates 1 Bold"/>
                <a:ea typeface="TT Chocolates 1 Bold"/>
                <a:cs typeface="TT Chocolates 1 Bold"/>
                <a:sym typeface="TT Chocolates 1 Bold"/>
              </a:rPr>
              <a:t>De campagne heeft drie doelen</a:t>
            </a:r>
          </a:p>
        </p:txBody>
      </p:sp>
      <p:sp>
        <p:nvSpPr>
          <p:cNvPr name="TextBox 9" id="9"/>
          <p:cNvSpPr txBox="true"/>
          <p:nvPr/>
        </p:nvSpPr>
        <p:spPr>
          <a:xfrm rot="60000">
            <a:off x="11633551" y="7459228"/>
            <a:ext cx="1713409" cy="370488"/>
          </a:xfrm>
          <a:prstGeom prst="rect">
            <a:avLst/>
          </a:prstGeom>
        </p:spPr>
        <p:txBody>
          <a:bodyPr anchor="t" rtlCol="false" tIns="0" lIns="0" bIns="0" rIns="0">
            <a:spAutoFit/>
          </a:bodyPr>
          <a:lstStyle/>
          <a:p>
            <a:pPr algn="l">
              <a:lnSpc>
                <a:spcPts val="2907"/>
              </a:lnSpc>
            </a:pPr>
            <a:r>
              <a:rPr lang="en-US" b="true" sz="2181" spc="2">
                <a:solidFill>
                  <a:srgbClr val="FFFFFF"/>
                </a:solidFill>
                <a:latin typeface="TT Chocolates 1 Bold"/>
                <a:ea typeface="TT Chocolates 1 Bold"/>
                <a:cs typeface="TT Chocolates 1 Bold"/>
                <a:sym typeface="TT Chocolates 1 Bold"/>
              </a:rPr>
              <a:t>Biodiversiteit </a:t>
            </a:r>
          </a:p>
        </p:txBody>
      </p:sp>
      <p:sp>
        <p:nvSpPr>
          <p:cNvPr name="TextBox 10" id="10"/>
          <p:cNvSpPr txBox="true"/>
          <p:nvPr/>
        </p:nvSpPr>
        <p:spPr>
          <a:xfrm rot="60000">
            <a:off x="11884768" y="7828453"/>
            <a:ext cx="1138979" cy="370488"/>
          </a:xfrm>
          <a:prstGeom prst="rect">
            <a:avLst/>
          </a:prstGeom>
        </p:spPr>
        <p:txBody>
          <a:bodyPr anchor="t" rtlCol="false" tIns="0" lIns="0" bIns="0" rIns="0">
            <a:spAutoFit/>
          </a:bodyPr>
          <a:lstStyle/>
          <a:p>
            <a:pPr algn="l">
              <a:lnSpc>
                <a:spcPts val="2907"/>
              </a:lnSpc>
            </a:pPr>
            <a:r>
              <a:rPr lang="en-US" b="true" sz="2181">
                <a:solidFill>
                  <a:srgbClr val="FFFFFF"/>
                </a:solidFill>
                <a:latin typeface="TT Chocolates 1 Bold"/>
                <a:ea typeface="TT Chocolates 1 Bold"/>
                <a:cs typeface="TT Chocolates 1 Bold"/>
                <a:sym typeface="TT Chocolates 1 Bold"/>
              </a:rPr>
              <a:t>verhogen</a:t>
            </a:r>
          </a:p>
        </p:txBody>
      </p:sp>
      <p:sp>
        <p:nvSpPr>
          <p:cNvPr name="TextBox 11" id="11"/>
          <p:cNvSpPr txBox="true"/>
          <p:nvPr/>
        </p:nvSpPr>
        <p:spPr>
          <a:xfrm rot="60000">
            <a:off x="14615163" y="7521456"/>
            <a:ext cx="2899812" cy="739713"/>
          </a:xfrm>
          <a:prstGeom prst="rect">
            <a:avLst/>
          </a:prstGeom>
        </p:spPr>
        <p:txBody>
          <a:bodyPr anchor="t" rtlCol="false" tIns="0" lIns="0" bIns="0" rIns="0">
            <a:spAutoFit/>
          </a:bodyPr>
          <a:lstStyle/>
          <a:p>
            <a:pPr algn="just">
              <a:lnSpc>
                <a:spcPts val="2907"/>
              </a:lnSpc>
            </a:pPr>
            <a:r>
              <a:rPr lang="en-US" b="true" sz="2181" spc="10">
                <a:solidFill>
                  <a:srgbClr val="FFFFFF"/>
                </a:solidFill>
                <a:latin typeface="TT Chocolates 1 Bold"/>
                <a:ea typeface="TT Chocolates 1 Bold"/>
                <a:cs typeface="TT Chocolates 1 Bold"/>
                <a:sym typeface="TT Chocolates 1 Bold"/>
              </a:rPr>
              <a:t>Handelingsperspectief geven aan mensen met </a:t>
            </a:r>
          </a:p>
        </p:txBody>
      </p:sp>
      <p:sp>
        <p:nvSpPr>
          <p:cNvPr name="TextBox 12" id="12"/>
          <p:cNvSpPr txBox="true"/>
          <p:nvPr/>
        </p:nvSpPr>
        <p:spPr>
          <a:xfrm rot="60000">
            <a:off x="15140891" y="8259905"/>
            <a:ext cx="1764477" cy="370488"/>
          </a:xfrm>
          <a:prstGeom prst="rect">
            <a:avLst/>
          </a:prstGeom>
        </p:spPr>
        <p:txBody>
          <a:bodyPr anchor="t" rtlCol="false" tIns="0" lIns="0" bIns="0" rIns="0">
            <a:spAutoFit/>
          </a:bodyPr>
          <a:lstStyle/>
          <a:p>
            <a:pPr algn="l">
              <a:lnSpc>
                <a:spcPts val="2907"/>
              </a:lnSpc>
            </a:pPr>
            <a:r>
              <a:rPr lang="en-US" b="true" sz="2181" spc="6">
                <a:solidFill>
                  <a:srgbClr val="FFFFFF"/>
                </a:solidFill>
                <a:latin typeface="TT Chocolates 1 Bold"/>
                <a:ea typeface="TT Chocolates 1 Bold"/>
                <a:cs typeface="TT Chocolates 1 Bold"/>
                <a:sym typeface="TT Chocolates 1 Bold"/>
              </a:rPr>
              <a:t>klimaatzorgen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039226" cy="12442978"/>
          </a:xfrm>
          <a:custGeom>
            <a:avLst/>
            <a:gdLst/>
            <a:ahLst/>
            <a:cxnLst/>
            <a:rect r="r" b="b" t="t" l="l"/>
            <a:pathLst>
              <a:path h="12442978" w="22039226">
                <a:moveTo>
                  <a:pt x="0" y="0"/>
                </a:moveTo>
                <a:lnTo>
                  <a:pt x="22039226" y="0"/>
                </a:lnTo>
                <a:lnTo>
                  <a:pt x="22039226" y="12442978"/>
                </a:lnTo>
                <a:lnTo>
                  <a:pt x="0" y="12442978"/>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true" flipV="false" rot="0">
            <a:off x="-1175834" y="-107111"/>
            <a:ext cx="12006329" cy="12006329"/>
          </a:xfrm>
          <a:custGeom>
            <a:avLst/>
            <a:gdLst/>
            <a:ahLst/>
            <a:cxnLst/>
            <a:rect r="r" b="b" t="t" l="l"/>
            <a:pathLst>
              <a:path h="12006329" w="12006329">
                <a:moveTo>
                  <a:pt x="12006329" y="0"/>
                </a:moveTo>
                <a:lnTo>
                  <a:pt x="0" y="0"/>
                </a:lnTo>
                <a:lnTo>
                  <a:pt x="0" y="12006328"/>
                </a:lnTo>
                <a:lnTo>
                  <a:pt x="12006329" y="12006328"/>
                </a:lnTo>
                <a:lnTo>
                  <a:pt x="12006329" y="0"/>
                </a:lnTo>
                <a:close/>
              </a:path>
            </a:pathLst>
          </a:custGeom>
          <a:blipFill>
            <a:blip r:embed="rId7"/>
            <a:stretch>
              <a:fillRect l="0" t="0" r="0" b="0"/>
            </a:stretch>
          </a:blipFill>
        </p:spPr>
      </p:sp>
      <p:grpSp>
        <p:nvGrpSpPr>
          <p:cNvPr name="Group 5" id="5"/>
          <p:cNvGrpSpPr/>
          <p:nvPr/>
        </p:nvGrpSpPr>
        <p:grpSpPr>
          <a:xfrm rot="0">
            <a:off x="9696532" y="3441225"/>
            <a:ext cx="4314473" cy="431447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7410" t="0" r="-42683" b="0"/>
              </a:stretch>
            </a:blipFill>
          </p:spPr>
        </p:sp>
      </p:grpSp>
      <p:grpSp>
        <p:nvGrpSpPr>
          <p:cNvPr name="Group 7" id="7"/>
          <p:cNvGrpSpPr/>
          <p:nvPr/>
        </p:nvGrpSpPr>
        <p:grpSpPr>
          <a:xfrm rot="0">
            <a:off x="12581684" y="-1530660"/>
            <a:ext cx="6567244" cy="6567244"/>
            <a:chOff x="0" y="0"/>
            <a:chExt cx="812800" cy="812800"/>
          </a:xfrm>
        </p:grpSpPr>
        <p:sp>
          <p:nvSpPr>
            <p:cNvPr name="Freeform 8" id="8"/>
            <p:cNvSpPr/>
            <p:nvPr/>
          </p:nvSpPr>
          <p:spPr>
            <a:xfrm flipH="true" flipV="false" rot="0">
              <a:off x="0" y="0"/>
              <a:ext cx="812800" cy="812800"/>
            </a:xfrm>
            <a:custGeom>
              <a:avLst/>
              <a:gdLst/>
              <a:ahLst/>
              <a:cxnLst/>
              <a:rect r="r" b="b" t="t" l="l"/>
              <a:pathLst>
                <a:path h="812800" w="812800">
                  <a:moveTo>
                    <a:pt x="406400" y="0"/>
                  </a:moveTo>
                  <a:cubicBezTo>
                    <a:pt x="630849" y="0"/>
                    <a:pt x="812800" y="181951"/>
                    <a:pt x="812800" y="406400"/>
                  </a:cubicBezTo>
                  <a:cubicBezTo>
                    <a:pt x="812800" y="630849"/>
                    <a:pt x="630849" y="812800"/>
                    <a:pt x="406400" y="812800"/>
                  </a:cubicBezTo>
                  <a:cubicBezTo>
                    <a:pt x="181951" y="812800"/>
                    <a:pt x="0" y="630849"/>
                    <a:pt x="0" y="406400"/>
                  </a:cubicBezTo>
                  <a:cubicBezTo>
                    <a:pt x="0" y="181951"/>
                    <a:pt x="181951" y="0"/>
                    <a:pt x="406400" y="0"/>
                  </a:cubicBezTo>
                  <a:close/>
                </a:path>
              </a:pathLst>
            </a:custGeom>
            <a:blipFill>
              <a:blip r:embed="rId9"/>
              <a:stretch>
                <a:fillRect l="-49429" t="-6036" r="0" b="-6036"/>
              </a:stretch>
            </a:blipFill>
          </p:spPr>
        </p:sp>
      </p:grpSp>
      <p:grpSp>
        <p:nvGrpSpPr>
          <p:cNvPr name="Group 9" id="9"/>
          <p:cNvGrpSpPr/>
          <p:nvPr/>
        </p:nvGrpSpPr>
        <p:grpSpPr>
          <a:xfrm rot="0">
            <a:off x="12934530" y="5896053"/>
            <a:ext cx="6567244" cy="656724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7181" t="-8679" r="-17724" b="0"/>
              </a:stretch>
            </a:blipFill>
          </p:spPr>
        </p:sp>
      </p:grpSp>
      <p:sp>
        <p:nvSpPr>
          <p:cNvPr name="Freeform 11" id="11"/>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
        <p:nvSpPr>
          <p:cNvPr name="TextBox 12" id="12"/>
          <p:cNvSpPr txBox="true"/>
          <p:nvPr/>
        </p:nvSpPr>
        <p:spPr>
          <a:xfrm rot="0">
            <a:off x="1028700" y="2455211"/>
            <a:ext cx="8294128" cy="3143250"/>
          </a:xfrm>
          <a:prstGeom prst="rect">
            <a:avLst/>
          </a:prstGeom>
        </p:spPr>
        <p:txBody>
          <a:bodyPr anchor="t" rtlCol="false" tIns="0" lIns="0" bIns="0" rIns="0">
            <a:spAutoFit/>
          </a:bodyPr>
          <a:lstStyle/>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500.000 bomen in 1 winter​:</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+/- 250.000 zaailingen​</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+/- 190.000 geredde fruitbomen​</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+/- 60.000 geredde struiken ​</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Vrijwilligers managen, voorraad bijhouden, en logistieke puzzel met mail en excel </a:t>
            </a:r>
          </a:p>
        </p:txBody>
      </p:sp>
      <p:sp>
        <p:nvSpPr>
          <p:cNvPr name="TextBox 13" id="13"/>
          <p:cNvSpPr txBox="true"/>
          <p:nvPr/>
        </p:nvSpPr>
        <p:spPr>
          <a:xfrm rot="0">
            <a:off x="1028700" y="895350"/>
            <a:ext cx="8294128" cy="1133475"/>
          </a:xfrm>
          <a:prstGeom prst="rect">
            <a:avLst/>
          </a:prstGeom>
        </p:spPr>
        <p:txBody>
          <a:bodyPr anchor="t" rtlCol="false" tIns="0" lIns="0" bIns="0" rIns="0">
            <a:spAutoFit/>
          </a:bodyPr>
          <a:lstStyle/>
          <a:p>
            <a:pPr algn="l">
              <a:lnSpc>
                <a:spcPts val="7919"/>
              </a:lnSpc>
              <a:spcBef>
                <a:spcPct val="0"/>
              </a:spcBef>
            </a:pPr>
            <a:r>
              <a:rPr lang="en-US" b="true" sz="6599">
                <a:solidFill>
                  <a:srgbClr val="FFFFFF"/>
                </a:solidFill>
                <a:latin typeface="Impact"/>
                <a:ea typeface="Impact"/>
                <a:cs typeface="Impact"/>
                <a:sym typeface="Impact"/>
              </a:rPr>
              <a:t>SEIZOEN 1: 2020-2021</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039226" cy="12442978"/>
          </a:xfrm>
          <a:custGeom>
            <a:avLst/>
            <a:gdLst/>
            <a:ahLst/>
            <a:cxnLst/>
            <a:rect r="r" b="b" t="t" l="l"/>
            <a:pathLst>
              <a:path h="12442978" w="22039226">
                <a:moveTo>
                  <a:pt x="0" y="0"/>
                </a:moveTo>
                <a:lnTo>
                  <a:pt x="22039226" y="0"/>
                </a:lnTo>
                <a:lnTo>
                  <a:pt x="22039226" y="12442978"/>
                </a:lnTo>
                <a:lnTo>
                  <a:pt x="0" y="12442978"/>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true" flipV="false" rot="0">
            <a:off x="-1175834" y="-107111"/>
            <a:ext cx="12006329" cy="12006329"/>
          </a:xfrm>
          <a:custGeom>
            <a:avLst/>
            <a:gdLst/>
            <a:ahLst/>
            <a:cxnLst/>
            <a:rect r="r" b="b" t="t" l="l"/>
            <a:pathLst>
              <a:path h="12006329" w="12006329">
                <a:moveTo>
                  <a:pt x="12006329" y="0"/>
                </a:moveTo>
                <a:lnTo>
                  <a:pt x="0" y="0"/>
                </a:lnTo>
                <a:lnTo>
                  <a:pt x="0" y="12006328"/>
                </a:lnTo>
                <a:lnTo>
                  <a:pt x="12006329" y="12006328"/>
                </a:lnTo>
                <a:lnTo>
                  <a:pt x="12006329" y="0"/>
                </a:lnTo>
                <a:close/>
              </a:path>
            </a:pathLst>
          </a:custGeom>
          <a:blipFill>
            <a:blip r:embed="rId7"/>
            <a:stretch>
              <a:fillRect l="0" t="0" r="0" b="0"/>
            </a:stretch>
          </a:blipFill>
        </p:spPr>
      </p:sp>
      <p:grpSp>
        <p:nvGrpSpPr>
          <p:cNvPr name="Group 5" id="5"/>
          <p:cNvGrpSpPr/>
          <p:nvPr/>
        </p:nvGrpSpPr>
        <p:grpSpPr>
          <a:xfrm rot="0">
            <a:off x="9722465" y="3563454"/>
            <a:ext cx="4219383" cy="421938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0" t="-763" r="0" b="-763"/>
              </a:stretch>
            </a:blipFill>
          </p:spPr>
        </p:sp>
      </p:grpSp>
      <p:grpSp>
        <p:nvGrpSpPr>
          <p:cNvPr name="Group 7" id="7"/>
          <p:cNvGrpSpPr/>
          <p:nvPr/>
        </p:nvGrpSpPr>
        <p:grpSpPr>
          <a:xfrm rot="0">
            <a:off x="12581684" y="-1530660"/>
            <a:ext cx="6567244" cy="6567244"/>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0" t="-31410" r="0" b="-1774"/>
              </a:stretch>
            </a:blipFill>
          </p:spPr>
        </p:sp>
      </p:grpSp>
      <p:grpSp>
        <p:nvGrpSpPr>
          <p:cNvPr name="Group 9" id="9"/>
          <p:cNvGrpSpPr/>
          <p:nvPr/>
        </p:nvGrpSpPr>
        <p:grpSpPr>
          <a:xfrm rot="0">
            <a:off x="12934530" y="5896053"/>
            <a:ext cx="6567244" cy="656724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38933" t="0" r="-38933" b="0"/>
              </a:stretch>
            </a:blipFill>
          </p:spPr>
        </p:sp>
      </p:grpSp>
      <p:sp>
        <p:nvSpPr>
          <p:cNvPr name="Freeform 11" id="11"/>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
        <p:nvSpPr>
          <p:cNvPr name="TextBox 12" id="12"/>
          <p:cNvSpPr txBox="true"/>
          <p:nvPr/>
        </p:nvSpPr>
        <p:spPr>
          <a:xfrm rot="0">
            <a:off x="1028700" y="895350"/>
            <a:ext cx="8115300" cy="1133475"/>
          </a:xfrm>
          <a:prstGeom prst="rect">
            <a:avLst/>
          </a:prstGeom>
        </p:spPr>
        <p:txBody>
          <a:bodyPr anchor="t" rtlCol="false" tIns="0" lIns="0" bIns="0" rIns="0">
            <a:spAutoFit/>
          </a:bodyPr>
          <a:lstStyle/>
          <a:p>
            <a:pPr algn="l">
              <a:lnSpc>
                <a:spcPts val="7919"/>
              </a:lnSpc>
              <a:spcBef>
                <a:spcPct val="0"/>
              </a:spcBef>
            </a:pPr>
            <a:r>
              <a:rPr lang="en-US" b="true" sz="6599">
                <a:solidFill>
                  <a:srgbClr val="FFFFFF"/>
                </a:solidFill>
                <a:latin typeface="Impact"/>
                <a:ea typeface="Impact"/>
                <a:cs typeface="Impact"/>
                <a:sym typeface="Impact"/>
              </a:rPr>
              <a:t>SEIZOEN 2: 2021-2022</a:t>
            </a:r>
          </a:p>
        </p:txBody>
      </p:sp>
      <p:sp>
        <p:nvSpPr>
          <p:cNvPr name="TextBox 13" id="13"/>
          <p:cNvSpPr txBox="true"/>
          <p:nvPr/>
        </p:nvSpPr>
        <p:spPr>
          <a:xfrm rot="0">
            <a:off x="1028700" y="2381495"/>
            <a:ext cx="7543850" cy="3590925"/>
          </a:xfrm>
          <a:prstGeom prst="rect">
            <a:avLst/>
          </a:prstGeom>
        </p:spPr>
        <p:txBody>
          <a:bodyPr anchor="t" rtlCol="false" tIns="0" lIns="0" bIns="0" rIns="0">
            <a:spAutoFit/>
          </a:bodyPr>
          <a:lstStyle/>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390.000 bomen in 1 winter​</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+/- 370.000 zaailingen​</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+/- 20.000 mini-bos actie​</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Introductie Bomenplanner 1.0​</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5.000 gebruikers​</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Inschrijven voor evenementen</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Mensen konden bomen reserveren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039226" cy="12442978"/>
          </a:xfrm>
          <a:custGeom>
            <a:avLst/>
            <a:gdLst/>
            <a:ahLst/>
            <a:cxnLst/>
            <a:rect r="r" b="b" t="t" l="l"/>
            <a:pathLst>
              <a:path h="12442978" w="22039226">
                <a:moveTo>
                  <a:pt x="0" y="0"/>
                </a:moveTo>
                <a:lnTo>
                  <a:pt x="22039226" y="0"/>
                </a:lnTo>
                <a:lnTo>
                  <a:pt x="22039226" y="12442978"/>
                </a:lnTo>
                <a:lnTo>
                  <a:pt x="0" y="12442978"/>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true" flipV="false" rot="0">
            <a:off x="-1175834" y="-107111"/>
            <a:ext cx="12006329" cy="12006329"/>
          </a:xfrm>
          <a:custGeom>
            <a:avLst/>
            <a:gdLst/>
            <a:ahLst/>
            <a:cxnLst/>
            <a:rect r="r" b="b" t="t" l="l"/>
            <a:pathLst>
              <a:path h="12006329" w="12006329">
                <a:moveTo>
                  <a:pt x="12006329" y="0"/>
                </a:moveTo>
                <a:lnTo>
                  <a:pt x="0" y="0"/>
                </a:lnTo>
                <a:lnTo>
                  <a:pt x="0" y="12006328"/>
                </a:lnTo>
                <a:lnTo>
                  <a:pt x="12006329" y="12006328"/>
                </a:lnTo>
                <a:lnTo>
                  <a:pt x="12006329" y="0"/>
                </a:lnTo>
                <a:close/>
              </a:path>
            </a:pathLst>
          </a:custGeom>
          <a:blipFill>
            <a:blip r:embed="rId7"/>
            <a:stretch>
              <a:fillRect l="0" t="0" r="0" b="0"/>
            </a:stretch>
          </a:blipFill>
        </p:spPr>
      </p:sp>
      <p:sp>
        <p:nvSpPr>
          <p:cNvPr name="TextBox 5" id="5"/>
          <p:cNvSpPr txBox="true"/>
          <p:nvPr/>
        </p:nvSpPr>
        <p:spPr>
          <a:xfrm rot="0">
            <a:off x="1028700" y="2426242"/>
            <a:ext cx="8543311" cy="4486275"/>
          </a:xfrm>
          <a:prstGeom prst="rect">
            <a:avLst/>
          </a:prstGeom>
        </p:spPr>
        <p:txBody>
          <a:bodyPr anchor="t" rtlCol="false" tIns="0" lIns="0" bIns="0" rIns="0">
            <a:spAutoFit/>
          </a:bodyPr>
          <a:lstStyle/>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72</a:t>
            </a:r>
            <a:r>
              <a:rPr lang="en-US" sz="2999">
                <a:solidFill>
                  <a:srgbClr val="FFFFFF"/>
                </a:solidFill>
                <a:latin typeface="TT Chocolates 1"/>
                <a:ea typeface="TT Chocolates 1"/>
                <a:cs typeface="TT Chocolates 1"/>
                <a:sym typeface="TT Chocolates 1"/>
              </a:rPr>
              <a:t>0.000 bomen in 1 winter​</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520.000 zaailingen in NL​</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200.000 kweekoverschot Mehr Bäume Jetzt ​</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Introductie Bomenplanner 2.0​</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Meer dan 10.000 gebruikers ​</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Een open systeem​</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Transacties flexibeler</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Introductie van de Bomenvinder</a:t>
            </a:r>
            <a:r>
              <a:rPr lang="en-US" sz="2999">
                <a:solidFill>
                  <a:srgbClr val="000000"/>
                </a:solidFill>
                <a:latin typeface="TT Chocolates 1"/>
                <a:ea typeface="TT Chocolates 1"/>
                <a:cs typeface="TT Chocolates 1"/>
                <a:sym typeface="TT Chocolates 1"/>
              </a:rPr>
              <a:t>​</a:t>
            </a:r>
          </a:p>
          <a:p>
            <a:pPr algn="l">
              <a:lnSpc>
                <a:spcPts val="3599"/>
              </a:lnSpc>
            </a:pPr>
          </a:p>
        </p:txBody>
      </p:sp>
      <p:grpSp>
        <p:nvGrpSpPr>
          <p:cNvPr name="Group 6" id="6"/>
          <p:cNvGrpSpPr/>
          <p:nvPr/>
        </p:nvGrpSpPr>
        <p:grpSpPr>
          <a:xfrm rot="0">
            <a:off x="10163338" y="3684478"/>
            <a:ext cx="3864956" cy="3864956"/>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37496" t="0" r="-12503" b="0"/>
              </a:stretch>
            </a:blipFill>
          </p:spPr>
        </p:sp>
      </p:grpSp>
      <p:grpSp>
        <p:nvGrpSpPr>
          <p:cNvPr name="Group 8" id="8"/>
          <p:cNvGrpSpPr/>
          <p:nvPr/>
        </p:nvGrpSpPr>
        <p:grpSpPr>
          <a:xfrm rot="0">
            <a:off x="12581684" y="-1530660"/>
            <a:ext cx="6567244" cy="656724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3039" t="0" r="-10294" b="0"/>
              </a:stretch>
            </a:blipFill>
          </p:spPr>
        </p:sp>
      </p:grpSp>
      <p:grpSp>
        <p:nvGrpSpPr>
          <p:cNvPr name="Group 10" id="10"/>
          <p:cNvGrpSpPr/>
          <p:nvPr/>
        </p:nvGrpSpPr>
        <p:grpSpPr>
          <a:xfrm rot="0">
            <a:off x="12934530" y="5896053"/>
            <a:ext cx="6567244" cy="656724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1649" t="-7481" r="-22083" b="-318"/>
              </a:stretch>
            </a:blipFill>
          </p:spPr>
        </p:sp>
      </p:grpSp>
      <p:sp>
        <p:nvSpPr>
          <p:cNvPr name="Freeform 12" id="12"/>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
        <p:nvSpPr>
          <p:cNvPr name="TextBox 13" id="13"/>
          <p:cNvSpPr txBox="true"/>
          <p:nvPr/>
        </p:nvSpPr>
        <p:spPr>
          <a:xfrm rot="0">
            <a:off x="1028700" y="895350"/>
            <a:ext cx="8331348" cy="1133475"/>
          </a:xfrm>
          <a:prstGeom prst="rect">
            <a:avLst/>
          </a:prstGeom>
        </p:spPr>
        <p:txBody>
          <a:bodyPr anchor="t" rtlCol="false" tIns="0" lIns="0" bIns="0" rIns="0">
            <a:spAutoFit/>
          </a:bodyPr>
          <a:lstStyle/>
          <a:p>
            <a:pPr algn="l">
              <a:lnSpc>
                <a:spcPts val="7919"/>
              </a:lnSpc>
              <a:spcBef>
                <a:spcPct val="0"/>
              </a:spcBef>
            </a:pPr>
            <a:r>
              <a:rPr lang="en-US" b="true" sz="6599">
                <a:solidFill>
                  <a:srgbClr val="FFFFFF"/>
                </a:solidFill>
                <a:latin typeface="Impact"/>
                <a:ea typeface="Impact"/>
                <a:cs typeface="Impact"/>
                <a:sym typeface="Impact"/>
              </a:rPr>
              <a:t>SEIZOEN 3: 2022-2023</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039226" cy="12442978"/>
          </a:xfrm>
          <a:custGeom>
            <a:avLst/>
            <a:gdLst/>
            <a:ahLst/>
            <a:cxnLst/>
            <a:rect r="r" b="b" t="t" l="l"/>
            <a:pathLst>
              <a:path h="12442978" w="22039226">
                <a:moveTo>
                  <a:pt x="0" y="0"/>
                </a:moveTo>
                <a:lnTo>
                  <a:pt x="22039226" y="0"/>
                </a:lnTo>
                <a:lnTo>
                  <a:pt x="22039226" y="12442978"/>
                </a:lnTo>
                <a:lnTo>
                  <a:pt x="0" y="12442978"/>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true" flipV="false" rot="0">
            <a:off x="-1175834" y="-107111"/>
            <a:ext cx="12006329" cy="12006329"/>
          </a:xfrm>
          <a:custGeom>
            <a:avLst/>
            <a:gdLst/>
            <a:ahLst/>
            <a:cxnLst/>
            <a:rect r="r" b="b" t="t" l="l"/>
            <a:pathLst>
              <a:path h="12006329" w="12006329">
                <a:moveTo>
                  <a:pt x="12006329" y="0"/>
                </a:moveTo>
                <a:lnTo>
                  <a:pt x="0" y="0"/>
                </a:lnTo>
                <a:lnTo>
                  <a:pt x="0" y="12006328"/>
                </a:lnTo>
                <a:lnTo>
                  <a:pt x="12006329" y="12006328"/>
                </a:lnTo>
                <a:lnTo>
                  <a:pt x="12006329" y="0"/>
                </a:lnTo>
                <a:close/>
              </a:path>
            </a:pathLst>
          </a:custGeom>
          <a:blipFill>
            <a:blip r:embed="rId5"/>
            <a:stretch>
              <a:fillRect l="0" t="0" r="0" b="0"/>
            </a:stretch>
          </a:blipFill>
        </p:spPr>
      </p:sp>
      <p:sp>
        <p:nvSpPr>
          <p:cNvPr name="Freeform 4" id="4"/>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1028700" y="2477846"/>
            <a:ext cx="9542772" cy="5829300"/>
          </a:xfrm>
          <a:prstGeom prst="rect">
            <a:avLst/>
          </a:prstGeom>
        </p:spPr>
        <p:txBody>
          <a:bodyPr anchor="t" rtlCol="false" tIns="0" lIns="0" bIns="0" rIns="0">
            <a:spAutoFit/>
          </a:bodyPr>
          <a:lstStyle/>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We gaan dit jaar over de 2 miljoen bomen heen!</a:t>
            </a:r>
          </a:p>
          <a:p>
            <a:pPr algn="l">
              <a:lnSpc>
                <a:spcPts val="3599"/>
              </a:lnSpc>
            </a:pPr>
            <a:r>
              <a:rPr lang="en-US" sz="2999">
                <a:solidFill>
                  <a:srgbClr val="FFFFFF"/>
                </a:solidFill>
                <a:latin typeface="TT Chocolates 1"/>
                <a:ea typeface="TT Chocolates 1"/>
                <a:cs typeface="TT Chocolates 1"/>
                <a:sym typeface="TT Chocolates 1"/>
              </a:rPr>
              <a:t> ​</a:t>
            </a: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Introductie van de Bomenplanner 3.0 ​</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Meer dan 15.000 gebruikers ​</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Introductie van de app​</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Gebruiksvriendelijkheid​ optimaliseren</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Mehr Bäume Jetzt doorstart​</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Toolkits voor communicatie en ecologie toegevoegd</a:t>
            </a:r>
          </a:p>
          <a:p>
            <a:pPr algn="l">
              <a:lnSpc>
                <a:spcPts val="3599"/>
              </a:lnSpc>
            </a:pPr>
            <a:r>
              <a:rPr lang="en-US" sz="2999">
                <a:solidFill>
                  <a:srgbClr val="FFFFFF"/>
                </a:solidFill>
                <a:latin typeface="TT Chocolates 1"/>
                <a:ea typeface="TT Chocolates 1"/>
                <a:cs typeface="TT Chocolates 1"/>
                <a:sym typeface="TT Chocolates 1"/>
              </a:rPr>
              <a:t>​</a:t>
            </a: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Introductie van More Trees Now </a:t>
            </a:r>
          </a:p>
          <a:p>
            <a:pPr algn="l">
              <a:lnSpc>
                <a:spcPts val="3599"/>
              </a:lnSpc>
            </a:pPr>
          </a:p>
        </p:txBody>
      </p:sp>
      <p:grpSp>
        <p:nvGrpSpPr>
          <p:cNvPr name="Group 6" id="6"/>
          <p:cNvGrpSpPr/>
          <p:nvPr/>
        </p:nvGrpSpPr>
        <p:grpSpPr>
          <a:xfrm rot="0">
            <a:off x="10465898" y="2889179"/>
            <a:ext cx="4236672" cy="4236672"/>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0" t="-16666" r="0" b="-16666"/>
              </a:stretch>
            </a:blipFill>
          </p:spPr>
        </p:sp>
      </p:grpSp>
      <p:grpSp>
        <p:nvGrpSpPr>
          <p:cNvPr name="Group 8" id="8"/>
          <p:cNvGrpSpPr/>
          <p:nvPr/>
        </p:nvGrpSpPr>
        <p:grpSpPr>
          <a:xfrm rot="0">
            <a:off x="13342405" y="-1530660"/>
            <a:ext cx="5806522" cy="5806522"/>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36080" t="-47254" r="-4142" b="-39709"/>
              </a:stretch>
            </a:blipFill>
          </p:spPr>
        </p:sp>
      </p:grpSp>
      <p:grpSp>
        <p:nvGrpSpPr>
          <p:cNvPr name="Group 10" id="10"/>
          <p:cNvGrpSpPr/>
          <p:nvPr/>
        </p:nvGrpSpPr>
        <p:grpSpPr>
          <a:xfrm rot="0">
            <a:off x="12934530" y="5896053"/>
            <a:ext cx="6567244" cy="656724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7142" t="-15026" r="-26225" b="0"/>
              </a:stretch>
            </a:blipFill>
          </p:spPr>
        </p:sp>
      </p:grpSp>
      <p:sp>
        <p:nvSpPr>
          <p:cNvPr name="Freeform 12" id="12"/>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
        <p:nvSpPr>
          <p:cNvPr name="TextBox 13" id="13"/>
          <p:cNvSpPr txBox="true"/>
          <p:nvPr/>
        </p:nvSpPr>
        <p:spPr>
          <a:xfrm rot="0">
            <a:off x="1028700" y="895350"/>
            <a:ext cx="7872532" cy="1133475"/>
          </a:xfrm>
          <a:prstGeom prst="rect">
            <a:avLst/>
          </a:prstGeom>
        </p:spPr>
        <p:txBody>
          <a:bodyPr anchor="t" rtlCol="false" tIns="0" lIns="0" bIns="0" rIns="0">
            <a:spAutoFit/>
          </a:bodyPr>
          <a:lstStyle/>
          <a:p>
            <a:pPr algn="l">
              <a:lnSpc>
                <a:spcPts val="7919"/>
              </a:lnSpc>
              <a:spcBef>
                <a:spcPct val="0"/>
              </a:spcBef>
            </a:pPr>
            <a:r>
              <a:rPr lang="en-US" b="true" sz="6599">
                <a:solidFill>
                  <a:srgbClr val="FFFFFF"/>
                </a:solidFill>
                <a:latin typeface="Impact"/>
                <a:ea typeface="Impact"/>
                <a:cs typeface="Impact"/>
                <a:sym typeface="Impact"/>
              </a:rPr>
              <a:t>SEIZOEN 4: 2023-2024</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039226" cy="12442978"/>
          </a:xfrm>
          <a:custGeom>
            <a:avLst/>
            <a:gdLst/>
            <a:ahLst/>
            <a:cxnLst/>
            <a:rect r="r" b="b" t="t" l="l"/>
            <a:pathLst>
              <a:path h="12442978" w="22039226">
                <a:moveTo>
                  <a:pt x="0" y="0"/>
                </a:moveTo>
                <a:lnTo>
                  <a:pt x="22039226" y="0"/>
                </a:lnTo>
                <a:lnTo>
                  <a:pt x="22039226" y="12442978"/>
                </a:lnTo>
                <a:lnTo>
                  <a:pt x="0" y="12442978"/>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true" flipV="false" rot="0">
            <a:off x="-1175834" y="-107111"/>
            <a:ext cx="12006329" cy="12006329"/>
          </a:xfrm>
          <a:custGeom>
            <a:avLst/>
            <a:gdLst/>
            <a:ahLst/>
            <a:cxnLst/>
            <a:rect r="r" b="b" t="t" l="l"/>
            <a:pathLst>
              <a:path h="12006329" w="12006329">
                <a:moveTo>
                  <a:pt x="12006329" y="0"/>
                </a:moveTo>
                <a:lnTo>
                  <a:pt x="0" y="0"/>
                </a:lnTo>
                <a:lnTo>
                  <a:pt x="0" y="12006328"/>
                </a:lnTo>
                <a:lnTo>
                  <a:pt x="12006329" y="12006328"/>
                </a:lnTo>
                <a:lnTo>
                  <a:pt x="12006329" y="0"/>
                </a:lnTo>
                <a:close/>
              </a:path>
            </a:pathLst>
          </a:custGeom>
          <a:blipFill>
            <a:blip r:embed="rId7"/>
            <a:stretch>
              <a:fillRect l="0" t="0" r="0" b="0"/>
            </a:stretch>
          </a:blipFill>
        </p:spPr>
      </p:sp>
      <p:sp>
        <p:nvSpPr>
          <p:cNvPr name="TextBox 5" id="5"/>
          <p:cNvSpPr txBox="true"/>
          <p:nvPr/>
        </p:nvSpPr>
        <p:spPr>
          <a:xfrm rot="0">
            <a:off x="1028700" y="2408714"/>
            <a:ext cx="9542772" cy="6276975"/>
          </a:xfrm>
          <a:prstGeom prst="rect">
            <a:avLst/>
          </a:prstGeom>
        </p:spPr>
        <p:txBody>
          <a:bodyPr anchor="t" rtlCol="false" tIns="0" lIns="0" bIns="0" rIns="0">
            <a:spAutoFit/>
          </a:bodyPr>
          <a:lstStyle/>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We hebben 2,5 miljoen zaailingen, struiken en stekken verplant!</a:t>
            </a:r>
          </a:p>
          <a:p>
            <a:pPr algn="l">
              <a:lnSpc>
                <a:spcPts val="3599"/>
              </a:lnSpc>
            </a:pPr>
            <a:r>
              <a:rPr lang="en-US" sz="2999">
                <a:solidFill>
                  <a:srgbClr val="FFFFFF"/>
                </a:solidFill>
                <a:latin typeface="TT Chocolates 1"/>
                <a:ea typeface="TT Chocolates 1"/>
                <a:cs typeface="TT Chocolates 1"/>
                <a:sym typeface="TT Chocolates 1"/>
              </a:rPr>
              <a:t> ​</a:t>
            </a: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Introductie van de Bomenplanner 4.0 ​</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Meer dan 32.000 gebruikers​</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Complete update met nieuwe toepassingen</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Optimalisatie van de app</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Start Vite Plus d’Arbres</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Nieuw team bij Mehr Bäume Jetzt</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Bomenvinder geoptimaliseerd voor Plantlocaties</a:t>
            </a:r>
          </a:p>
          <a:p>
            <a:pPr algn="l">
              <a:lnSpc>
                <a:spcPts val="3599"/>
              </a:lnSpc>
            </a:pPr>
          </a:p>
        </p:txBody>
      </p:sp>
      <p:grpSp>
        <p:nvGrpSpPr>
          <p:cNvPr name="Group 6" id="6"/>
          <p:cNvGrpSpPr/>
          <p:nvPr/>
        </p:nvGrpSpPr>
        <p:grpSpPr>
          <a:xfrm rot="0">
            <a:off x="10379452" y="3822791"/>
            <a:ext cx="3752577" cy="375257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046" t="0" r="-25046" b="0"/>
              </a:stretch>
            </a:blipFill>
          </p:spPr>
        </p:sp>
      </p:grpSp>
      <p:grpSp>
        <p:nvGrpSpPr>
          <p:cNvPr name="Group 8" id="8"/>
          <p:cNvGrpSpPr/>
          <p:nvPr/>
        </p:nvGrpSpPr>
        <p:grpSpPr>
          <a:xfrm rot="0">
            <a:off x="12581684" y="-1530660"/>
            <a:ext cx="6567244" cy="656724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41285" t="0" r="-30587" b="-17687"/>
              </a:stretch>
            </a:blipFill>
          </p:spPr>
        </p:sp>
      </p:grpSp>
      <p:grpSp>
        <p:nvGrpSpPr>
          <p:cNvPr name="Group 10" id="10"/>
          <p:cNvGrpSpPr/>
          <p:nvPr/>
        </p:nvGrpSpPr>
        <p:grpSpPr>
          <a:xfrm rot="0">
            <a:off x="12934530" y="5896053"/>
            <a:ext cx="6567244" cy="656724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16335" t="-43039" r="0" b="-11474"/>
              </a:stretch>
            </a:blipFill>
          </p:spPr>
        </p:sp>
      </p:grpSp>
      <p:sp>
        <p:nvSpPr>
          <p:cNvPr name="Freeform 12" id="12"/>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
        <p:nvSpPr>
          <p:cNvPr name="TextBox 13" id="13"/>
          <p:cNvSpPr txBox="true"/>
          <p:nvPr/>
        </p:nvSpPr>
        <p:spPr>
          <a:xfrm rot="0">
            <a:off x="1028700" y="895350"/>
            <a:ext cx="7872532" cy="1133475"/>
          </a:xfrm>
          <a:prstGeom prst="rect">
            <a:avLst/>
          </a:prstGeom>
        </p:spPr>
        <p:txBody>
          <a:bodyPr anchor="t" rtlCol="false" tIns="0" lIns="0" bIns="0" rIns="0">
            <a:spAutoFit/>
          </a:bodyPr>
          <a:lstStyle/>
          <a:p>
            <a:pPr algn="l">
              <a:lnSpc>
                <a:spcPts val="7919"/>
              </a:lnSpc>
              <a:spcBef>
                <a:spcPct val="0"/>
              </a:spcBef>
            </a:pPr>
            <a:r>
              <a:rPr lang="en-US" b="true" sz="6599">
                <a:solidFill>
                  <a:srgbClr val="FFFFFF"/>
                </a:solidFill>
                <a:latin typeface="Impact"/>
                <a:ea typeface="Impact"/>
                <a:cs typeface="Impact"/>
                <a:sym typeface="Impact"/>
              </a:rPr>
              <a:t>SEIZOEN 5: 2024-2025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039226" cy="12442978"/>
          </a:xfrm>
          <a:custGeom>
            <a:avLst/>
            <a:gdLst/>
            <a:ahLst/>
            <a:cxnLst/>
            <a:rect r="r" b="b" t="t" l="l"/>
            <a:pathLst>
              <a:path h="12442978" w="22039226">
                <a:moveTo>
                  <a:pt x="0" y="0"/>
                </a:moveTo>
                <a:lnTo>
                  <a:pt x="22039226" y="0"/>
                </a:lnTo>
                <a:lnTo>
                  <a:pt x="22039226" y="12442978"/>
                </a:lnTo>
                <a:lnTo>
                  <a:pt x="0" y="12442978"/>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true" flipV="false" rot="0">
            <a:off x="-1175834" y="-107111"/>
            <a:ext cx="12006329" cy="12006329"/>
          </a:xfrm>
          <a:custGeom>
            <a:avLst/>
            <a:gdLst/>
            <a:ahLst/>
            <a:cxnLst/>
            <a:rect r="r" b="b" t="t" l="l"/>
            <a:pathLst>
              <a:path h="12006329" w="12006329">
                <a:moveTo>
                  <a:pt x="12006329" y="0"/>
                </a:moveTo>
                <a:lnTo>
                  <a:pt x="0" y="0"/>
                </a:lnTo>
                <a:lnTo>
                  <a:pt x="0" y="12006328"/>
                </a:lnTo>
                <a:lnTo>
                  <a:pt x="12006329" y="12006328"/>
                </a:lnTo>
                <a:lnTo>
                  <a:pt x="12006329" y="0"/>
                </a:lnTo>
                <a:close/>
              </a:path>
            </a:pathLst>
          </a:custGeom>
          <a:blipFill>
            <a:blip r:embed="rId7"/>
            <a:stretch>
              <a:fillRect l="0" t="0" r="0" b="0"/>
            </a:stretch>
          </a:blipFill>
        </p:spPr>
      </p:sp>
      <p:sp>
        <p:nvSpPr>
          <p:cNvPr name="TextBox 5" id="5"/>
          <p:cNvSpPr txBox="true"/>
          <p:nvPr/>
        </p:nvSpPr>
        <p:spPr>
          <a:xfrm rot="0">
            <a:off x="1028700" y="2408714"/>
            <a:ext cx="9542772" cy="6276975"/>
          </a:xfrm>
          <a:prstGeom prst="rect">
            <a:avLst/>
          </a:prstGeom>
        </p:spPr>
        <p:txBody>
          <a:bodyPr anchor="t" rtlCol="false" tIns="0" lIns="0" bIns="0" rIns="0">
            <a:spAutoFit/>
          </a:bodyPr>
          <a:lstStyle/>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We hebben 3 miljoen zaailingen, struiken en stekken verplant!</a:t>
            </a:r>
          </a:p>
          <a:p>
            <a:pPr algn="l">
              <a:lnSpc>
                <a:spcPts val="3599"/>
              </a:lnSpc>
            </a:pPr>
            <a:r>
              <a:rPr lang="en-US" sz="2999">
                <a:solidFill>
                  <a:srgbClr val="FFFFFF"/>
                </a:solidFill>
                <a:latin typeface="TT Chocolates 1"/>
                <a:ea typeface="TT Chocolates 1"/>
                <a:cs typeface="TT Chocolates 1"/>
                <a:sym typeface="TT Chocolates 1"/>
              </a:rPr>
              <a:t> ​</a:t>
            </a: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Introductie van de Bomenplanner 5.0 ​</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Meer dan 44.000 deelnemers ​</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Complete update met nieuwe toepassingen</a:t>
            </a:r>
          </a:p>
          <a:p>
            <a:pPr algn="l" marL="1295397" indent="-431799" lvl="2">
              <a:lnSpc>
                <a:spcPts val="3599"/>
              </a:lnSpc>
              <a:buFont typeface="Arial"/>
              <a:buChar char="⚬"/>
            </a:pPr>
            <a:r>
              <a:rPr lang="en-US" sz="2999">
                <a:solidFill>
                  <a:srgbClr val="FFFFFF"/>
                </a:solidFill>
                <a:latin typeface="TT Chocolates 1"/>
                <a:ea typeface="TT Chocolates 1"/>
                <a:cs typeface="TT Chocolates 1"/>
                <a:sym typeface="TT Chocolates 1"/>
              </a:rPr>
              <a:t>Optimalisatie van de app</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Vite Plus d’Arbres is uitgebreid naar 6 regio's</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Mehr Bäume Jetzt is een stichting geworden</a:t>
            </a:r>
          </a:p>
          <a:p>
            <a:pPr algn="l">
              <a:lnSpc>
                <a:spcPts val="3599"/>
              </a:lnSpc>
            </a:pPr>
          </a:p>
          <a:p>
            <a:pPr algn="l" marL="647698" indent="-323849" lvl="1">
              <a:lnSpc>
                <a:spcPts val="3599"/>
              </a:lnSpc>
              <a:buFont typeface="Arial"/>
              <a:buChar char="•"/>
            </a:pPr>
            <a:r>
              <a:rPr lang="en-US" sz="2999">
                <a:solidFill>
                  <a:srgbClr val="FFFFFF"/>
                </a:solidFill>
                <a:latin typeface="TT Chocolates 1"/>
                <a:ea typeface="TT Chocolates 1"/>
                <a:cs typeface="TT Chocolates 1"/>
                <a:sym typeface="TT Chocolates 1"/>
              </a:rPr>
              <a:t>Bomenvinder geoptimaliseerd voor Plantlocaties</a:t>
            </a:r>
          </a:p>
          <a:p>
            <a:pPr algn="l">
              <a:lnSpc>
                <a:spcPts val="3599"/>
              </a:lnSpc>
            </a:pPr>
          </a:p>
        </p:txBody>
      </p:sp>
      <p:grpSp>
        <p:nvGrpSpPr>
          <p:cNvPr name="Group 6" id="6"/>
          <p:cNvGrpSpPr/>
          <p:nvPr/>
        </p:nvGrpSpPr>
        <p:grpSpPr>
          <a:xfrm rot="0">
            <a:off x="10379452" y="3822791"/>
            <a:ext cx="3752577" cy="375257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022" t="0" r="-25022" b="0"/>
              </a:stretch>
            </a:blipFill>
          </p:spPr>
        </p:sp>
      </p:grpSp>
      <p:grpSp>
        <p:nvGrpSpPr>
          <p:cNvPr name="Group 8" id="8"/>
          <p:cNvGrpSpPr/>
          <p:nvPr/>
        </p:nvGrpSpPr>
        <p:grpSpPr>
          <a:xfrm rot="0">
            <a:off x="12581684" y="-1530660"/>
            <a:ext cx="6567244" cy="656724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5000" t="0" r="-25000" b="0"/>
              </a:stretch>
            </a:blipFill>
          </p:spPr>
        </p:sp>
      </p:grpSp>
      <p:grpSp>
        <p:nvGrpSpPr>
          <p:cNvPr name="Group 10" id="10"/>
          <p:cNvGrpSpPr/>
          <p:nvPr/>
        </p:nvGrpSpPr>
        <p:grpSpPr>
          <a:xfrm rot="0">
            <a:off x="12934530" y="5896053"/>
            <a:ext cx="6567244" cy="656724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5046" t="0" r="-25046" b="0"/>
              </a:stretch>
            </a:blipFill>
          </p:spPr>
        </p:sp>
      </p:grpSp>
      <p:sp>
        <p:nvSpPr>
          <p:cNvPr name="Freeform 12" id="12"/>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
        <p:nvSpPr>
          <p:cNvPr name="TextBox 13" id="13"/>
          <p:cNvSpPr txBox="true"/>
          <p:nvPr/>
        </p:nvSpPr>
        <p:spPr>
          <a:xfrm rot="0">
            <a:off x="1028700" y="895350"/>
            <a:ext cx="7872532" cy="1133475"/>
          </a:xfrm>
          <a:prstGeom prst="rect">
            <a:avLst/>
          </a:prstGeom>
        </p:spPr>
        <p:txBody>
          <a:bodyPr anchor="t" rtlCol="false" tIns="0" lIns="0" bIns="0" rIns="0">
            <a:spAutoFit/>
          </a:bodyPr>
          <a:lstStyle/>
          <a:p>
            <a:pPr algn="l">
              <a:lnSpc>
                <a:spcPts val="7919"/>
              </a:lnSpc>
              <a:spcBef>
                <a:spcPct val="0"/>
              </a:spcBef>
            </a:pPr>
            <a:r>
              <a:rPr lang="en-US" b="true" sz="6599">
                <a:solidFill>
                  <a:srgbClr val="FFFFFF"/>
                </a:solidFill>
                <a:latin typeface="Impact"/>
                <a:ea typeface="Impact"/>
                <a:cs typeface="Impact"/>
                <a:sym typeface="Impact"/>
              </a:rPr>
              <a:t>SEIZOEN 6: 2025-2026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DAHK31PNqb8</dc:identifier>
  <dcterms:modified xsi:type="dcterms:W3CDTF">2011-08-01T06:04:30Z</dcterms:modified>
  <cp:revision>1</cp:revision>
  <dc:title>PPP MBN S7 (voor gemeenten)</dc:title>
</cp:coreProperties>
</file>