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2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x="18288000" cy="10287000"/>
  <p:notesSz cx="6858000" cy="9144000"/>
  <p:embeddedFontLst>
    <p:embeddedFont>
      <p:font typeface="Impact" charset="1" panose="020B0806030902050204"/>
      <p:regular r:id="rId29"/>
    </p:embeddedFont>
    <p:embeddedFont>
      <p:font typeface="Arial MT Pro" charset="1" panose="020B0502020202020204"/>
      <p:regular r:id="rId30"/>
    </p:embeddedFont>
    <p:embeddedFont>
      <p:font typeface="Arial MT Pro Bold" charset="1" panose="020B0802020202020204"/>
      <p:regular r:id="rId31"/>
    </p:embeddedFont>
    <p:embeddedFont>
      <p:font typeface="TT Chocolates Bold" charset="1" panose="02000803020000020003"/>
      <p:regular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notesMasters/notesMaster1.xml" Type="http://schemas.openxmlformats.org/officeDocument/2006/relationships/notesMaster"/><Relationship Id="rId26" Target="theme/theme2.xml" Type="http://schemas.openxmlformats.org/officeDocument/2006/relationships/theme"/><Relationship Id="rId27" Target="notesSlides/notesSlide1.xml" Type="http://schemas.openxmlformats.org/officeDocument/2006/relationships/notesSlide"/><Relationship Id="rId28" Target="notesSlides/notesSlide2.xml" Type="http://schemas.openxmlformats.org/officeDocument/2006/relationships/notesSlide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notesSlides/notesSlide3.xml" Type="http://schemas.openxmlformats.org/officeDocument/2006/relationships/notesSlide"/><Relationship Id="rId33" Target="fonts/font33.fntdata" Type="http://schemas.openxmlformats.org/officeDocument/2006/relationships/font"/><Relationship Id="rId34" Target="notesSlides/notesSlide4.xml" Type="http://schemas.openxmlformats.org/officeDocument/2006/relationships/notesSlide"/><Relationship Id="rId35" Target="notesSlides/notesSlide5.xml" Type="http://schemas.openxmlformats.org/officeDocument/2006/relationships/notesSlide"/><Relationship Id="rId36" Target="notesSlides/notesSlide6.xml" Type="http://schemas.openxmlformats.org/officeDocument/2006/relationships/notesSlide"/><Relationship Id="rId37" Target="notesSlides/notesSlide7.xml" Type="http://schemas.openxmlformats.org/officeDocument/2006/relationships/notesSlide"/><Relationship Id="rId38" Target="notesSlides/notesSlide8.xml" Type="http://schemas.openxmlformats.org/officeDocument/2006/relationships/notesSlide"/><Relationship Id="rId39" Target="notesSlides/notesSlide9.xml" Type="http://schemas.openxmlformats.org/officeDocument/2006/relationships/notesSlide"/><Relationship Id="rId4" Target="theme/theme1.xml" Type="http://schemas.openxmlformats.org/officeDocument/2006/relationships/theme"/><Relationship Id="rId40" Target="notesSlides/notesSlide10.xml" Type="http://schemas.openxmlformats.org/officeDocument/2006/relationships/notesSlid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9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3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6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7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18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7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11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11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13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10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9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jpeg" Type="http://schemas.openxmlformats.org/officeDocument/2006/relationships/image"/><Relationship Id="rId4" Target="../media/image2.png" Type="http://schemas.openxmlformats.org/officeDocument/2006/relationships/image"/><Relationship Id="rId5" Target="../media/image3.svg" Type="http://schemas.openxmlformats.org/officeDocument/2006/relationships/image"/><Relationship Id="rId6" Target="../media/image4.png" Type="http://schemas.openxmlformats.org/officeDocument/2006/relationships/image"/><Relationship Id="rId7" Target="../media/image5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21.png" Type="http://schemas.openxmlformats.org/officeDocument/2006/relationships/image"/><Relationship Id="rId6" Target="../media/image22.svg" Type="http://schemas.openxmlformats.org/officeDocument/2006/relationships/image"/><Relationship Id="rId7" Target="../media/image31.jpeg" Type="http://schemas.openxmlformats.org/officeDocument/2006/relationships/image"/><Relationship Id="rId8" Target="https://meerbomen.nu/over-de-actie/planten/inheems-uitheems-exoten/" TargetMode="External" Type="http://schemas.openxmlformats.org/officeDocument/2006/relationships/hyperlink"/><Relationship Id="rId9" Target="../media/image28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32.png" Type="http://schemas.openxmlformats.org/officeDocument/2006/relationships/image"/><Relationship Id="rId5" Target="../media/image33.svg" Type="http://schemas.openxmlformats.org/officeDocument/2006/relationships/image"/><Relationship Id="rId6" Target="../media/image34.jpeg" Type="http://schemas.openxmlformats.org/officeDocument/2006/relationships/image"/><Relationship Id="rId7" Target="../media/image28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32.png" Type="http://schemas.openxmlformats.org/officeDocument/2006/relationships/image"/><Relationship Id="rId5" Target="../media/image33.svg" Type="http://schemas.openxmlformats.org/officeDocument/2006/relationships/image"/><Relationship Id="rId6" Target="../media/image35.jpeg" Type="http://schemas.openxmlformats.org/officeDocument/2006/relationships/image"/><Relationship Id="rId7" Target="../media/image28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https://bomenplanner.meerbomen.nu/bomenvinder" TargetMode="External" Type="http://schemas.openxmlformats.org/officeDocument/2006/relationships/hyperlink"/><Relationship Id="rId6" Target="../media/image36.png" Type="http://schemas.openxmlformats.org/officeDocument/2006/relationships/image"/><Relationship Id="rId7" Target="../media/image37.png" Type="http://schemas.openxmlformats.org/officeDocument/2006/relationships/image"/><Relationship Id="rId8" Target="../media/image13.png" Type="http://schemas.openxmlformats.org/officeDocument/2006/relationships/image"/><Relationship Id="rId9" Target="../media/image14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38.jpeg" Type="http://schemas.openxmlformats.org/officeDocument/2006/relationships/image"/><Relationship Id="rId5" Target="https://bomenplanner.meerbomen.nu/oogstlocaties/aanmelden" TargetMode="External" Type="http://schemas.openxmlformats.org/officeDocument/2006/relationships/hyperlink"/><Relationship Id="rId6" Target="../media/image13.png" Type="http://schemas.openxmlformats.org/officeDocument/2006/relationships/image"/><Relationship Id="rId7" Target="../media/image14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21.png" Type="http://schemas.openxmlformats.org/officeDocument/2006/relationships/image"/><Relationship Id="rId6" Target="../media/image22.svg" Type="http://schemas.openxmlformats.org/officeDocument/2006/relationships/image"/><Relationship Id="rId7" Target="../media/image39.jpeg" Type="http://schemas.openxmlformats.org/officeDocument/2006/relationships/image"/><Relationship Id="rId8" Target="../media/image28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4.png" Type="http://schemas.openxmlformats.org/officeDocument/2006/relationships/image"/><Relationship Id="rId11" Target="../media/image45.svg" Type="http://schemas.openxmlformats.org/officeDocument/2006/relationships/image"/><Relationship Id="rId12" Target="../media/image46.png" Type="http://schemas.openxmlformats.org/officeDocument/2006/relationships/image"/><Relationship Id="rId13" Target="../media/image47.jpeg" Type="http://schemas.openxmlformats.org/officeDocument/2006/relationships/image"/><Relationship Id="rId14" Target="../media/image48.png" Type="http://schemas.openxmlformats.org/officeDocument/2006/relationships/image"/><Relationship Id="rId15" Target="../media/image49.jpeg" Type="http://schemas.openxmlformats.org/officeDocument/2006/relationships/image"/><Relationship Id="rId16" Target="../media/image50.png" Type="http://schemas.openxmlformats.org/officeDocument/2006/relationships/image"/><Relationship Id="rId17" Target="../media/image51.svg" Type="http://schemas.openxmlformats.org/officeDocument/2006/relationships/image"/><Relationship Id="rId18" Target="../media/image13.png" Type="http://schemas.openxmlformats.org/officeDocument/2006/relationships/image"/><Relationship Id="rId19" Target="../media/image14.svg" Type="http://schemas.openxmlformats.org/officeDocument/2006/relationships/image"/><Relationship Id="rId2" Target="../notesSlides/notesSlide9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19.png" Type="http://schemas.openxmlformats.org/officeDocument/2006/relationships/image"/><Relationship Id="rId6" Target="../media/image40.png" Type="http://schemas.openxmlformats.org/officeDocument/2006/relationships/image"/><Relationship Id="rId7" Target="../media/image41.png" Type="http://schemas.openxmlformats.org/officeDocument/2006/relationships/image"/><Relationship Id="rId8" Target="../media/image42.png" Type="http://schemas.openxmlformats.org/officeDocument/2006/relationships/image"/><Relationship Id="rId9" Target="../media/image43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2.jpeg" Type="http://schemas.openxmlformats.org/officeDocument/2006/relationships/image"/><Relationship Id="rId11" Target="../media/image28.png" Type="http://schemas.openxmlformats.org/officeDocument/2006/relationships/image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21.png" Type="http://schemas.openxmlformats.org/officeDocument/2006/relationships/image"/><Relationship Id="rId5" Target="../media/image22.svg" Type="http://schemas.openxmlformats.org/officeDocument/2006/relationships/image"/><Relationship Id="rId6" Target="https://meerbomen.nu/oogsthandleiding" TargetMode="External" Type="http://schemas.openxmlformats.org/officeDocument/2006/relationships/hyperlink"/><Relationship Id="rId7" Target="https://www.meerbomen.nu/hubhandleiding" TargetMode="External" Type="http://schemas.openxmlformats.org/officeDocument/2006/relationships/hyperlink"/><Relationship Id="rId8" Target="https://www.meerbomen.nu/planthandleiding" TargetMode="External" Type="http://schemas.openxmlformats.org/officeDocument/2006/relationships/hyperlink"/><Relationship Id="rId9" Target="http://www.meerbomen.nu/communicatietoolkit" TargetMode="External" Type="http://schemas.openxmlformats.org/officeDocument/2006/relationships/hyperlink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0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21.png" Type="http://schemas.openxmlformats.org/officeDocument/2006/relationships/image"/><Relationship Id="rId6" Target="../media/image22.svg" Type="http://schemas.openxmlformats.org/officeDocument/2006/relationships/image"/><Relationship Id="rId7" Target="mailto:zuidholland@meerbomen.nu" TargetMode="External" Type="http://schemas.openxmlformats.org/officeDocument/2006/relationships/hyperlink"/><Relationship Id="rId8" Target="../media/image53.jpeg" Type="http://schemas.openxmlformats.org/officeDocument/2006/relationships/image"/><Relationship Id="rId9" Target="../media/image2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png" Type="http://schemas.openxmlformats.org/officeDocument/2006/relationships/image"/><Relationship Id="rId11" Target="../media/image14.svg" Type="http://schemas.openxmlformats.org/officeDocument/2006/relationships/image"/><Relationship Id="rId2" Target="../notesSlides/notesSlide2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jpeg" Type="http://schemas.openxmlformats.org/officeDocument/2006/relationships/image"/><Relationship Id="rId6" Target="../media/image9.jpeg" Type="http://schemas.openxmlformats.org/officeDocument/2006/relationships/image"/><Relationship Id="rId7" Target="../media/image10.jpeg" Type="http://schemas.openxmlformats.org/officeDocument/2006/relationships/image"/><Relationship Id="rId8" Target="../media/image11.png" Type="http://schemas.openxmlformats.org/officeDocument/2006/relationships/image"/><Relationship Id="rId9" Target="../media/image1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15.jpeg" Type="http://schemas.openxmlformats.org/officeDocument/2006/relationships/image"/><Relationship Id="rId6" Target="../media/image16.png" Type="http://schemas.openxmlformats.org/officeDocument/2006/relationships/image"/><Relationship Id="rId7" Target="../media/image17.svg" Type="http://schemas.openxmlformats.org/officeDocument/2006/relationships/image"/><Relationship Id="rId8" Target="../media/image13.png" Type="http://schemas.openxmlformats.org/officeDocument/2006/relationships/image"/><Relationship Id="rId9" Target="../media/image14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2.png" Type="http://schemas.openxmlformats.org/officeDocument/2006/relationships/image"/><Relationship Id="rId5" Target="../media/image13.png" Type="http://schemas.openxmlformats.org/officeDocument/2006/relationships/image"/><Relationship Id="rId6" Target="../media/image14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19.png" Type="http://schemas.openxmlformats.org/officeDocument/2006/relationships/image"/><Relationship Id="rId6" Target="../media/image20.png" Type="http://schemas.openxmlformats.org/officeDocument/2006/relationships/image"/><Relationship Id="rId7" Target="../media/image13.png" Type="http://schemas.openxmlformats.org/officeDocument/2006/relationships/image"/><Relationship Id="rId8" Target="../media/image14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6.jpeg" Type="http://schemas.openxmlformats.org/officeDocument/2006/relationships/image"/><Relationship Id="rId2" Target="../notesSlides/notesSlide4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21.png" Type="http://schemas.openxmlformats.org/officeDocument/2006/relationships/image"/><Relationship Id="rId6" Target="../media/image22.svg" Type="http://schemas.openxmlformats.org/officeDocument/2006/relationships/image"/><Relationship Id="rId7" Target="../media/image23.png" Type="http://schemas.openxmlformats.org/officeDocument/2006/relationships/image"/><Relationship Id="rId8" Target="../media/image24.jpeg" Type="http://schemas.openxmlformats.org/officeDocument/2006/relationships/image"/><Relationship Id="rId9" Target="../media/image25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21.png" Type="http://schemas.openxmlformats.org/officeDocument/2006/relationships/image"/><Relationship Id="rId5" Target="../media/image22.svg" Type="http://schemas.openxmlformats.org/officeDocument/2006/relationships/image"/><Relationship Id="rId6" Target="../media/image27.jpeg" Type="http://schemas.openxmlformats.org/officeDocument/2006/relationships/image"/><Relationship Id="rId7" Target="../media/image28.png" Type="http://schemas.openxmlformats.org/officeDocument/2006/relationships/image"/><Relationship Id="rId8" Target="../media/image29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21.png" Type="http://schemas.openxmlformats.org/officeDocument/2006/relationships/image"/><Relationship Id="rId6" Target="../media/image22.svg" Type="http://schemas.openxmlformats.org/officeDocument/2006/relationships/image"/><Relationship Id="rId7" Target="../media/image30.jpeg" Type="http://schemas.openxmlformats.org/officeDocument/2006/relationships/image"/><Relationship Id="rId8" Target="../media/image2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3"/>
            <a:srcRect l="0" t="12454" r="0" b="12454"/>
            <a:stretch>
              <a:fillRect/>
            </a:stretch>
          </p:blipFill>
          <p:spPr>
            <a:xfrm flipH="false" flipV="false"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name="Freeform 4" id="4"/>
          <p:cNvSpPr/>
          <p:nvPr/>
        </p:nvSpPr>
        <p:spPr>
          <a:xfrm flipH="false" flipV="false" rot="0">
            <a:off x="3816310" y="7915458"/>
            <a:ext cx="10655374" cy="1901251"/>
          </a:xfrm>
          <a:custGeom>
            <a:avLst/>
            <a:gdLst/>
            <a:ahLst/>
            <a:cxnLst/>
            <a:rect r="r" b="b" t="t" l="l"/>
            <a:pathLst>
              <a:path h="1901251" w="10655374">
                <a:moveTo>
                  <a:pt x="0" y="0"/>
                </a:moveTo>
                <a:lnTo>
                  <a:pt x="10655375" y="0"/>
                </a:lnTo>
                <a:lnTo>
                  <a:pt x="10655375" y="1901251"/>
                </a:lnTo>
                <a:lnTo>
                  <a:pt x="0" y="190125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334" r="0" b="-334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801638" y="1828296"/>
            <a:ext cx="10842903" cy="6121722"/>
          </a:xfrm>
          <a:custGeom>
            <a:avLst/>
            <a:gdLst/>
            <a:ahLst/>
            <a:cxnLst/>
            <a:rect r="r" b="b" t="t" l="l"/>
            <a:pathLst>
              <a:path h="6121722" w="10842903">
                <a:moveTo>
                  <a:pt x="0" y="0"/>
                </a:moveTo>
                <a:lnTo>
                  <a:pt x="10842904" y="0"/>
                </a:lnTo>
                <a:lnTo>
                  <a:pt x="10842904" y="6121722"/>
                </a:lnTo>
                <a:lnTo>
                  <a:pt x="0" y="612172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73" r="0" b="-73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47273" y="9299596"/>
            <a:ext cx="3341757" cy="514972"/>
          </a:xfrm>
          <a:custGeom>
            <a:avLst/>
            <a:gdLst/>
            <a:ahLst/>
            <a:cxnLst/>
            <a:rect r="r" b="b" t="t" l="l"/>
            <a:pathLst>
              <a:path h="514972" w="3341757">
                <a:moveTo>
                  <a:pt x="0" y="0"/>
                </a:moveTo>
                <a:lnTo>
                  <a:pt x="3341757" y="0"/>
                </a:lnTo>
                <a:lnTo>
                  <a:pt x="3341757" y="514973"/>
                </a:lnTo>
                <a:lnTo>
                  <a:pt x="0" y="5149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841" r="0" b="-841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040477" y="885075"/>
            <a:ext cx="9304961" cy="1186815"/>
            <a:chOff x="0" y="0"/>
            <a:chExt cx="12406615" cy="158242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406614" cy="1582420"/>
            </a:xfrm>
            <a:custGeom>
              <a:avLst/>
              <a:gdLst/>
              <a:ahLst/>
              <a:cxnLst/>
              <a:rect r="r" b="b" t="t" l="l"/>
              <a:pathLst>
                <a:path h="1582420" w="12406614">
                  <a:moveTo>
                    <a:pt x="0" y="0"/>
                  </a:moveTo>
                  <a:lnTo>
                    <a:pt x="12406614" y="0"/>
                  </a:lnTo>
                  <a:lnTo>
                    <a:pt x="12406614" y="1582420"/>
                  </a:lnTo>
                  <a:lnTo>
                    <a:pt x="0" y="1582420"/>
                  </a:lnTo>
                  <a:close/>
                </a:path>
              </a:pathLst>
            </a:custGeom>
          </p:spPr>
        </p:sp>
        <p:sp>
          <p:nvSpPr>
            <p:cNvPr name="TextBox 6" id="6"/>
            <p:cNvSpPr txBox="true"/>
            <p:nvPr/>
          </p:nvSpPr>
          <p:spPr>
            <a:xfrm>
              <a:off x="0" y="9525"/>
              <a:ext cx="12406615" cy="1572895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15"/>
                </a:lnSpc>
              </a:pPr>
              <a:r>
                <a:rPr lang="en-US" sz="6600">
                  <a:solidFill>
                    <a:srgbClr val="14B2A8"/>
                  </a:solidFill>
                  <a:latin typeface="Impact"/>
                  <a:ea typeface="Impact"/>
                  <a:cs typeface="Impact"/>
                  <a:sym typeface="Impact"/>
                </a:rPr>
                <a:t>WELKE SOORTEN OOGSTEN WIJ?</a:t>
              </a:r>
            </a:p>
          </p:txBody>
        </p:sp>
      </p:grp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9667056" y="-83331"/>
            <a:ext cx="10637165" cy="10493163"/>
            <a:chOff x="0" y="0"/>
            <a:chExt cx="2434438" cy="240148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434463" cy="2401443"/>
            </a:xfrm>
            <a:custGeom>
              <a:avLst/>
              <a:gdLst/>
              <a:ahLst/>
              <a:cxnLst/>
              <a:rect r="r" b="b" t="t" l="l"/>
              <a:pathLst>
                <a:path h="2401443" w="2434463">
                  <a:moveTo>
                    <a:pt x="224282" y="0"/>
                  </a:moveTo>
                  <a:lnTo>
                    <a:pt x="0" y="2378837"/>
                  </a:lnTo>
                  <a:lnTo>
                    <a:pt x="518795" y="2401443"/>
                  </a:lnTo>
                  <a:lnTo>
                    <a:pt x="2422652" y="2401443"/>
                  </a:lnTo>
                  <a:lnTo>
                    <a:pt x="2434463" y="0"/>
                  </a:lnTo>
                  <a:close/>
                </a:path>
              </a:pathLst>
            </a:custGeom>
            <a:blipFill>
              <a:blip r:embed="rId7"/>
              <a:stretch>
                <a:fillRect l="0" t="-1581" r="0" b="-50481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1078577" y="2272602"/>
            <a:ext cx="8312254" cy="7515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We oogsten alles, maar delen vooral inheems uit. Een win-win voor terreinbeheer en maatschappij!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Praktijk: 90% inheems, tot 150 verschillende soorten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Niet inheems? Dan naar voedselbos of achtertuin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Invasieve exoot? Op takkenril of afvoeren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De mooiste zaailingen laten we staan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Knie tot manshoogte (50cm tot 2 meter)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Zonder kluit, laten geen gaten achter 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Ook stekken van Wilg, Vlier, Vijg en Populier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4B2A8"/>
                </a:solidFill>
                <a:latin typeface="Arial MT Pro"/>
                <a:ea typeface="Arial MT Pro"/>
                <a:cs typeface="Arial MT Pro"/>
                <a:sym typeface="Arial MT Pro"/>
              </a:rPr>
              <a:t>Lees meer over onze </a:t>
            </a:r>
            <a:r>
              <a:rPr lang="en-US" sz="3000" u="sng">
                <a:solidFill>
                  <a:srgbClr val="14B2A8"/>
                </a:solidFill>
                <a:latin typeface="Arial MT Pro"/>
                <a:ea typeface="Arial MT Pro"/>
                <a:cs typeface="Arial MT Pro"/>
                <a:sym typeface="Arial MT Pro"/>
                <a:hlinkClick r:id="rId8" tooltip="https://meerbomen.nu/over-de-actie/planten/inheems-uitheems-exoten/"/>
              </a:rPr>
              <a:t>exotenrichtlijn. 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4565426" y="9258300"/>
            <a:ext cx="3305453" cy="510948"/>
          </a:xfrm>
          <a:custGeom>
            <a:avLst/>
            <a:gdLst/>
            <a:ahLst/>
            <a:cxnLst/>
            <a:rect r="r" b="b" t="t" l="l"/>
            <a:pathLst>
              <a:path h="510948" w="3305453">
                <a:moveTo>
                  <a:pt x="0" y="0"/>
                </a:moveTo>
                <a:lnTo>
                  <a:pt x="3305453" y="0"/>
                </a:lnTo>
                <a:lnTo>
                  <a:pt x="3305453" y="510948"/>
                </a:lnTo>
                <a:lnTo>
                  <a:pt x="0" y="51094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11528" y="9263130"/>
            <a:ext cx="3413248" cy="609030"/>
          </a:xfrm>
          <a:custGeom>
            <a:avLst/>
            <a:gdLst/>
            <a:ahLst/>
            <a:cxnLst/>
            <a:rect r="r" b="b" t="t" l="l"/>
            <a:pathLst>
              <a:path h="609030" w="3413248">
                <a:moveTo>
                  <a:pt x="0" y="0"/>
                </a:moveTo>
                <a:lnTo>
                  <a:pt x="3413248" y="0"/>
                </a:lnTo>
                <a:lnTo>
                  <a:pt x="3413248" y="609030"/>
                </a:lnTo>
                <a:lnTo>
                  <a:pt x="0" y="6090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736" r="0" b="-736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860570" y="222264"/>
            <a:ext cx="5846165" cy="2073234"/>
            <a:chOff x="0" y="0"/>
            <a:chExt cx="7794886" cy="276431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7794886" cy="2764312"/>
            </a:xfrm>
            <a:custGeom>
              <a:avLst/>
              <a:gdLst/>
              <a:ahLst/>
              <a:cxnLst/>
              <a:rect r="r" b="b" t="t" l="l"/>
              <a:pathLst>
                <a:path h="2764312" w="7794886">
                  <a:moveTo>
                    <a:pt x="0" y="0"/>
                  </a:moveTo>
                  <a:lnTo>
                    <a:pt x="7794886" y="0"/>
                  </a:lnTo>
                  <a:lnTo>
                    <a:pt x="7794886" y="2764312"/>
                  </a:lnTo>
                  <a:lnTo>
                    <a:pt x="0" y="2764312"/>
                  </a:lnTo>
                  <a:close/>
                </a:path>
              </a:pathLst>
            </a:custGeom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7794886" cy="282146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F49D2E"/>
                  </a:solidFill>
                  <a:latin typeface="Impact"/>
                  <a:ea typeface="Impact"/>
                  <a:cs typeface="Impact"/>
                  <a:sym typeface="Impact"/>
                </a:rPr>
                <a:t>OOGSTDAG</a:t>
              </a:r>
            </a:p>
          </p:txBody>
        </p:sp>
      </p:grp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9144000" y="-83331"/>
            <a:ext cx="10637165" cy="10493163"/>
            <a:chOff x="0" y="0"/>
            <a:chExt cx="2434438" cy="240148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434463" cy="2401443"/>
            </a:xfrm>
            <a:custGeom>
              <a:avLst/>
              <a:gdLst/>
              <a:ahLst/>
              <a:cxnLst/>
              <a:rect r="r" b="b" t="t" l="l"/>
              <a:pathLst>
                <a:path h="2401443" w="2434463">
                  <a:moveTo>
                    <a:pt x="224282" y="0"/>
                  </a:moveTo>
                  <a:lnTo>
                    <a:pt x="0" y="2378837"/>
                  </a:lnTo>
                  <a:lnTo>
                    <a:pt x="518795" y="2401443"/>
                  </a:lnTo>
                  <a:lnTo>
                    <a:pt x="2422652" y="2401443"/>
                  </a:lnTo>
                  <a:lnTo>
                    <a:pt x="2434463" y="0"/>
                  </a:lnTo>
                  <a:close/>
                </a:path>
              </a:pathLst>
            </a:custGeom>
            <a:blipFill>
              <a:blip r:embed="rId6"/>
              <a:stretch>
                <a:fillRect l="0" t="-35117" r="0" b="-16945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705874" y="2162148"/>
            <a:ext cx="7968022" cy="6981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Vorm van circulair natuurbeheer: snoeien en oogsten in plaats van maaien, vrezen en klepelen 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Geen kaalslag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Natuureducatie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Een leuke dag in de buitenlucht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Concreet resultaat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Werken vanuit het beheerplan en in samenspraak met de terreinbeheerder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Altijd met oogstbegeleiders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We hebben altijd MBN hesjes aan en meestal een MBN vlag bij ons</a:t>
            </a:r>
          </a:p>
          <a:p>
            <a:pPr algn="l" marL="542925" indent="-271462" lvl="1">
              <a:lnSpc>
                <a:spcPts val="4200"/>
              </a:lnSpc>
            </a:pP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4565426" y="9258300"/>
            <a:ext cx="3305453" cy="510948"/>
          </a:xfrm>
          <a:custGeom>
            <a:avLst/>
            <a:gdLst/>
            <a:ahLst/>
            <a:cxnLst/>
            <a:rect r="r" b="b" t="t" l="l"/>
            <a:pathLst>
              <a:path h="510948" w="3305453">
                <a:moveTo>
                  <a:pt x="0" y="0"/>
                </a:moveTo>
                <a:lnTo>
                  <a:pt x="3305453" y="0"/>
                </a:lnTo>
                <a:lnTo>
                  <a:pt x="3305453" y="510948"/>
                </a:lnTo>
                <a:lnTo>
                  <a:pt x="0" y="51094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11528" y="9263130"/>
            <a:ext cx="3413248" cy="609030"/>
          </a:xfrm>
          <a:custGeom>
            <a:avLst/>
            <a:gdLst/>
            <a:ahLst/>
            <a:cxnLst/>
            <a:rect r="r" b="b" t="t" l="l"/>
            <a:pathLst>
              <a:path h="609030" w="3413248">
                <a:moveTo>
                  <a:pt x="0" y="0"/>
                </a:moveTo>
                <a:lnTo>
                  <a:pt x="3413248" y="0"/>
                </a:lnTo>
                <a:lnTo>
                  <a:pt x="3413248" y="609030"/>
                </a:lnTo>
                <a:lnTo>
                  <a:pt x="0" y="6090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736" r="0" b="-736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860570" y="222264"/>
            <a:ext cx="5846165" cy="2073234"/>
            <a:chOff x="0" y="0"/>
            <a:chExt cx="7794886" cy="276431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7794886" cy="2764312"/>
            </a:xfrm>
            <a:custGeom>
              <a:avLst/>
              <a:gdLst/>
              <a:ahLst/>
              <a:cxnLst/>
              <a:rect r="r" b="b" t="t" l="l"/>
              <a:pathLst>
                <a:path h="2764312" w="7794886">
                  <a:moveTo>
                    <a:pt x="0" y="0"/>
                  </a:moveTo>
                  <a:lnTo>
                    <a:pt x="7794886" y="0"/>
                  </a:lnTo>
                  <a:lnTo>
                    <a:pt x="7794886" y="2764312"/>
                  </a:lnTo>
                  <a:lnTo>
                    <a:pt x="0" y="2764312"/>
                  </a:lnTo>
                  <a:close/>
                </a:path>
              </a:pathLst>
            </a:custGeom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7794886" cy="282146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F49D2E"/>
                  </a:solidFill>
                  <a:latin typeface="Impact"/>
                  <a:ea typeface="Impact"/>
                  <a:cs typeface="Impact"/>
                  <a:sym typeface="Impact"/>
                </a:rPr>
                <a:t>BOMENHUB</a:t>
              </a:r>
            </a:p>
          </p:txBody>
        </p:sp>
      </p:grp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8426940" y="-83331"/>
            <a:ext cx="10512647" cy="10370331"/>
            <a:chOff x="0" y="0"/>
            <a:chExt cx="2434438" cy="240148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434463" cy="2401443"/>
            </a:xfrm>
            <a:custGeom>
              <a:avLst/>
              <a:gdLst/>
              <a:ahLst/>
              <a:cxnLst/>
              <a:rect r="r" b="b" t="t" l="l"/>
              <a:pathLst>
                <a:path h="2401443" w="2434463">
                  <a:moveTo>
                    <a:pt x="224282" y="0"/>
                  </a:moveTo>
                  <a:lnTo>
                    <a:pt x="0" y="2378837"/>
                  </a:lnTo>
                  <a:lnTo>
                    <a:pt x="518795" y="2401443"/>
                  </a:lnTo>
                  <a:lnTo>
                    <a:pt x="2422652" y="2401443"/>
                  </a:lnTo>
                  <a:lnTo>
                    <a:pt x="2434463" y="0"/>
                  </a:lnTo>
                  <a:close/>
                </a:path>
              </a:pathLst>
            </a:custGeom>
            <a:blipFill>
              <a:blip r:embed="rId6"/>
              <a:stretch>
                <a:fillRect l="0" t="0" r="-31651" b="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705874" y="2162148"/>
            <a:ext cx="7968022" cy="6448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Voorbeelden: bermen, volktuinen, tuinderijen, schoolpleinen, moestuinen, braakliggend grond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Op 10 m² kan je al snel duizenden zaailingen kwijt!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Groene ontmoetingsplek: plek voor samenkomen, educatie, en gratis bomen en struiken 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L</a:t>
            </a: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ogistiek punt voor deelbaar gereedschap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Samenwerkingen met andere groene initiatieven: plantenasiel, roverstuin, groene boerderijen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4565426" y="9258300"/>
            <a:ext cx="3305453" cy="510948"/>
          </a:xfrm>
          <a:custGeom>
            <a:avLst/>
            <a:gdLst/>
            <a:ahLst/>
            <a:cxnLst/>
            <a:rect r="r" b="b" t="t" l="l"/>
            <a:pathLst>
              <a:path h="510948" w="3305453">
                <a:moveTo>
                  <a:pt x="0" y="0"/>
                </a:moveTo>
                <a:lnTo>
                  <a:pt x="3305453" y="0"/>
                </a:lnTo>
                <a:lnTo>
                  <a:pt x="3305453" y="510948"/>
                </a:lnTo>
                <a:lnTo>
                  <a:pt x="0" y="51094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760422" y="495012"/>
            <a:ext cx="12001500" cy="1638876"/>
            <a:chOff x="0" y="0"/>
            <a:chExt cx="16002000" cy="218516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6002000" cy="2185168"/>
            </a:xfrm>
            <a:custGeom>
              <a:avLst/>
              <a:gdLst/>
              <a:ahLst/>
              <a:cxnLst/>
              <a:rect r="r" b="b" t="t" l="l"/>
              <a:pathLst>
                <a:path h="2185168" w="16002000">
                  <a:moveTo>
                    <a:pt x="0" y="0"/>
                  </a:moveTo>
                  <a:lnTo>
                    <a:pt x="16002000" y="0"/>
                  </a:lnTo>
                  <a:lnTo>
                    <a:pt x="16002000" y="2185168"/>
                  </a:lnTo>
                  <a:lnTo>
                    <a:pt x="0" y="2185168"/>
                  </a:lnTo>
                  <a:close/>
                </a:path>
              </a:pathLst>
            </a:custGeom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16002000" cy="224231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14B2A8"/>
                  </a:solidFill>
                  <a:latin typeface="Impact"/>
                  <a:ea typeface="Impact"/>
                  <a:cs typeface="Impact"/>
                  <a:sym typeface="Impact"/>
                </a:rPr>
                <a:t>WAAR KOMEN DE BOMEN TERECHT?</a:t>
              </a: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5457027" y="2057378"/>
            <a:ext cx="11131319" cy="4638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42925" indent="-271462" lvl="1">
              <a:lnSpc>
                <a:spcPts val="36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Bij voorkeur worden de zaailingen direct geplant (opgehaald door een plantlocatie)</a:t>
            </a:r>
          </a:p>
          <a:p>
            <a:pPr algn="l" marL="542925" indent="-271462" lvl="1">
              <a:lnSpc>
                <a:spcPts val="36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In een Bomenhub (tijdelijke inkuilplek)</a:t>
            </a:r>
          </a:p>
          <a:p>
            <a:pPr algn="l" marL="542925" indent="-271462" lvl="1">
              <a:lnSpc>
                <a:spcPts val="36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Vanuit een bomenhub worden de zaailingen gratis uitgedeeld aan iedereen die wil planten (middels uitdeeldagen)</a:t>
            </a:r>
          </a:p>
          <a:p>
            <a:pPr algn="l" marL="542925" indent="-271462" lvl="1">
              <a:lnSpc>
                <a:spcPts val="3600"/>
              </a:lnSpc>
              <a:buFont typeface="Arial"/>
              <a:buChar char="•"/>
            </a:pPr>
            <a:r>
              <a:rPr lang="en-US" sz="3000">
                <a:solidFill>
                  <a:srgbClr val="231F20"/>
                </a:solidFill>
                <a:latin typeface="Arial MT Pro"/>
                <a:ea typeface="Arial MT Pro"/>
                <a:cs typeface="Arial MT Pro"/>
                <a:sym typeface="Arial MT Pro"/>
              </a:rPr>
              <a:t>De best passende plek per boom =&gt;</a:t>
            </a:r>
          </a:p>
          <a:p>
            <a:pPr algn="l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    </a:t>
            </a:r>
            <a:r>
              <a:rPr lang="en-US" b="true" sz="3000" u="sng">
                <a:solidFill>
                  <a:srgbClr val="0563C1"/>
                </a:solidFill>
                <a:latin typeface="Arial MT Pro Bold"/>
                <a:ea typeface="Arial MT Pro Bold"/>
                <a:cs typeface="Arial MT Pro Bold"/>
                <a:sym typeface="Arial MT Pro Bold"/>
                <a:hlinkClick r:id="rId5" tooltip="https://bomenplanner.meerbomen.nu/bomenvinder"/>
              </a:rPr>
              <a:t>bomenplanner.meerbomen.nu/bomenvinder</a:t>
            </a:r>
            <a:r>
              <a:rPr lang="en-US" sz="3000" b="true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 </a:t>
            </a:r>
          </a:p>
          <a:p>
            <a:pPr algn="l" marL="542925" indent="-271462" lvl="1">
              <a:lnSpc>
                <a:spcPts val="3600"/>
              </a:lnSpc>
            </a:pPr>
          </a:p>
          <a:p>
            <a:pPr algn="l" marL="542925" indent="-271462" lvl="1">
              <a:lnSpc>
                <a:spcPts val="3600"/>
              </a:lnSpc>
            </a:pP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Plantlocaties zijn:</a:t>
            </a:r>
          </a:p>
          <a:p>
            <a:pPr algn="l" marL="542925" indent="-271462" lvl="1">
              <a:lnSpc>
                <a:spcPts val="3600"/>
              </a:lnSpc>
            </a:pP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223167" y="491716"/>
            <a:ext cx="3978797" cy="5804760"/>
          </a:xfrm>
          <a:custGeom>
            <a:avLst/>
            <a:gdLst/>
            <a:ahLst/>
            <a:cxnLst/>
            <a:rect r="r" b="b" t="t" l="l"/>
            <a:pathLst>
              <a:path h="5804760" w="3978797">
                <a:moveTo>
                  <a:pt x="0" y="0"/>
                </a:moveTo>
                <a:lnTo>
                  <a:pt x="3978797" y="0"/>
                </a:lnTo>
                <a:lnTo>
                  <a:pt x="3978797" y="5804760"/>
                </a:lnTo>
                <a:lnTo>
                  <a:pt x="0" y="58047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755611" y="4410052"/>
            <a:ext cx="3701416" cy="5530849"/>
          </a:xfrm>
          <a:custGeom>
            <a:avLst/>
            <a:gdLst/>
            <a:ahLst/>
            <a:cxnLst/>
            <a:rect r="r" b="b" t="t" l="l"/>
            <a:pathLst>
              <a:path h="5530849" w="3701416">
                <a:moveTo>
                  <a:pt x="0" y="0"/>
                </a:moveTo>
                <a:lnTo>
                  <a:pt x="3701416" y="0"/>
                </a:lnTo>
                <a:lnTo>
                  <a:pt x="3701416" y="5530849"/>
                </a:lnTo>
                <a:lnTo>
                  <a:pt x="0" y="553084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457027" y="6229801"/>
            <a:ext cx="8424357" cy="372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42925" indent="-271462" lvl="1">
              <a:lnSpc>
                <a:spcPts val="36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Achtertuinen/balkon/geveltuinen</a:t>
            </a:r>
          </a:p>
          <a:p>
            <a:pPr algn="l" marL="542925" indent="-271462" lvl="1">
              <a:lnSpc>
                <a:spcPts val="36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Landgoederen</a:t>
            </a:r>
          </a:p>
          <a:p>
            <a:pPr algn="l" marL="542925" indent="-271462" lvl="1">
              <a:lnSpc>
                <a:spcPts val="36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Boerenerven</a:t>
            </a:r>
          </a:p>
          <a:p>
            <a:pPr algn="l" marL="542925" indent="-271462" lvl="1">
              <a:lnSpc>
                <a:spcPts val="36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Voedselbossen</a:t>
            </a:r>
          </a:p>
          <a:p>
            <a:pPr algn="l" marL="542925" indent="-271462" lvl="1">
              <a:lnSpc>
                <a:spcPts val="36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Groene initiatieven</a:t>
            </a:r>
          </a:p>
          <a:p>
            <a:pPr algn="l" marL="542925" indent="-271462" lvl="1">
              <a:lnSpc>
                <a:spcPts val="36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Landschapselementen terugbrengen</a:t>
            </a:r>
          </a:p>
          <a:p>
            <a:pPr algn="l" marL="542925" indent="-271462" lvl="1">
              <a:lnSpc>
                <a:spcPts val="36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Schoolpleinen</a:t>
            </a:r>
          </a:p>
          <a:p>
            <a:pPr algn="l" marL="542925" indent="-271462" lvl="1">
              <a:lnSpc>
                <a:spcPts val="36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Bedrijventerreinen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4511528" y="9189510"/>
            <a:ext cx="3413248" cy="682650"/>
          </a:xfrm>
          <a:custGeom>
            <a:avLst/>
            <a:gdLst/>
            <a:ahLst/>
            <a:cxnLst/>
            <a:rect r="r" b="b" t="t" l="l"/>
            <a:pathLst>
              <a:path h="682650" w="3413248">
                <a:moveTo>
                  <a:pt x="0" y="0"/>
                </a:moveTo>
                <a:lnTo>
                  <a:pt x="3413248" y="0"/>
                </a:lnTo>
                <a:lnTo>
                  <a:pt x="3413248" y="682650"/>
                </a:lnTo>
                <a:lnTo>
                  <a:pt x="0" y="68265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" r="0" b="-5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29986" y="269189"/>
            <a:ext cx="14859000" cy="1683201"/>
            <a:chOff x="0" y="0"/>
            <a:chExt cx="19812000" cy="22442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9812000" cy="2244267"/>
            </a:xfrm>
            <a:custGeom>
              <a:avLst/>
              <a:gdLst/>
              <a:ahLst/>
              <a:cxnLst/>
              <a:rect r="r" b="b" t="t" l="l"/>
              <a:pathLst>
                <a:path h="2244267" w="19812000">
                  <a:moveTo>
                    <a:pt x="0" y="0"/>
                  </a:moveTo>
                  <a:lnTo>
                    <a:pt x="19812000" y="0"/>
                  </a:lnTo>
                  <a:lnTo>
                    <a:pt x="19812000" y="2244267"/>
                  </a:lnTo>
                  <a:lnTo>
                    <a:pt x="0" y="2244267"/>
                  </a:lnTo>
                  <a:close/>
                </a:path>
              </a:pathLst>
            </a:custGeom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19812000" cy="230141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14B2A8"/>
                  </a:solidFill>
                  <a:latin typeface="Impact"/>
                  <a:ea typeface="Impact"/>
                  <a:cs typeface="Impact"/>
                  <a:sym typeface="Impact"/>
                </a:rPr>
                <a:t>WAT KAN GROENBEHEER DOEN?</a:t>
              </a: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028700" y="2200725"/>
            <a:ext cx="16703352" cy="7671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Afdeling groenbeheer en vaste aannemer gemeente kan veel voor onze actie betekenen: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Oogstlocaties spotten: plekken waar veel zaailingen staan tussen 50cm en 2meter </a:t>
            </a:r>
          </a:p>
          <a:p>
            <a:pPr algn="l">
              <a:lnSpc>
                <a:spcPts val="4200"/>
              </a:lnSpc>
            </a:pP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Het gebied doorgeven en beleidsplan afstemmen zodat vrijwilligers MBN kunnen oogsten voordat gebied bijvoorbeeld gemaaid wordt</a:t>
            </a:r>
          </a:p>
          <a:p>
            <a:pPr algn="l">
              <a:lnSpc>
                <a:spcPts val="4200"/>
              </a:lnSpc>
            </a:pP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De zaailingen die bij groenbeheer verwijderd worden zelf aan MBN doneren of op laten halen</a:t>
            </a:r>
          </a:p>
          <a:p>
            <a:pPr algn="l">
              <a:lnSpc>
                <a:spcPts val="4200"/>
              </a:lnSpc>
            </a:pP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231F20"/>
                </a:solidFill>
                <a:latin typeface="Arial MT Pro"/>
                <a:ea typeface="Arial MT Pro"/>
                <a:cs typeface="Arial MT Pro"/>
                <a:sym typeface="Arial MT Pro"/>
              </a:rPr>
              <a:t>Samen oogstdagen organiseren, zelf vrijwilligers hiervoor oproepen </a:t>
            </a:r>
          </a:p>
          <a:p>
            <a:pPr algn="l">
              <a:lnSpc>
                <a:spcPts val="4200"/>
              </a:lnSpc>
            </a:pP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Snoeiafval aanleveren om te stekken (soorten: alle wilgensoorten, vlier, gelderse roos, populier, abeel, liguster)</a:t>
            </a:r>
          </a:p>
          <a:p>
            <a:pPr algn="l" marL="1065848" indent="-355282" lvl="2">
              <a:lnSpc>
                <a:spcPts val="2940"/>
              </a:lnSpc>
              <a:buFont typeface="Arial"/>
              <a:buChar char="⚬"/>
            </a:pPr>
            <a:r>
              <a:rPr lang="en-US" sz="21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Optie 1: MBN vragen om op locatie het snoeiafval op te halen</a:t>
            </a:r>
          </a:p>
          <a:p>
            <a:pPr algn="l" marL="1065848" indent="-355282" lvl="2">
              <a:lnSpc>
                <a:spcPts val="2940"/>
              </a:lnSpc>
              <a:buFont typeface="Arial"/>
              <a:buChar char="⚬"/>
            </a:pPr>
            <a:r>
              <a:rPr lang="en-US" sz="21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Optie 2: Het snoeiwerk naar de hub brengen waar MBN vrijwilligers er stekken van maken</a:t>
            </a:r>
          </a:p>
          <a:p>
            <a:pPr algn="l" marL="1370375" indent="-456792" lvl="2">
              <a:lnSpc>
                <a:spcPts val="3779"/>
              </a:lnSpc>
            </a:pP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4511528" y="9189510"/>
            <a:ext cx="3413248" cy="682650"/>
          </a:xfrm>
          <a:custGeom>
            <a:avLst/>
            <a:gdLst/>
            <a:ahLst/>
            <a:cxnLst/>
            <a:rect r="r" b="b" t="t" l="l"/>
            <a:pathLst>
              <a:path h="682650" w="3413248">
                <a:moveTo>
                  <a:pt x="0" y="0"/>
                </a:moveTo>
                <a:lnTo>
                  <a:pt x="3413248" y="0"/>
                </a:lnTo>
                <a:lnTo>
                  <a:pt x="3413248" y="682650"/>
                </a:lnTo>
                <a:lnTo>
                  <a:pt x="0" y="6826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" r="0" b="-5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0"/>
            <a:ext cx="18288000" cy="3713534"/>
            <a:chOff x="0" y="0"/>
            <a:chExt cx="24384000" cy="4951378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4"/>
            <a:srcRect l="0" t="34067" r="0" b="35473"/>
            <a:stretch>
              <a:fillRect/>
            </a:stretch>
          </p:blipFill>
          <p:spPr>
            <a:xfrm flipH="false" flipV="false">
              <a:off x="0" y="0"/>
              <a:ext cx="24384000" cy="4951378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972000" y="3572961"/>
            <a:ext cx="6408292" cy="1754694"/>
            <a:chOff x="0" y="0"/>
            <a:chExt cx="8544390" cy="233959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544390" cy="2339592"/>
            </a:xfrm>
            <a:custGeom>
              <a:avLst/>
              <a:gdLst/>
              <a:ahLst/>
              <a:cxnLst/>
              <a:rect r="r" b="b" t="t" l="l"/>
              <a:pathLst>
                <a:path h="2339592" w="8544390">
                  <a:moveTo>
                    <a:pt x="0" y="0"/>
                  </a:moveTo>
                  <a:lnTo>
                    <a:pt x="8544390" y="0"/>
                  </a:lnTo>
                  <a:lnTo>
                    <a:pt x="8544390" y="2339592"/>
                  </a:lnTo>
                  <a:lnTo>
                    <a:pt x="0" y="2339592"/>
                  </a:lnTo>
                  <a:close/>
                </a:path>
              </a:pathLst>
            </a:custGeom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8544390" cy="23967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F49D2E"/>
                  </a:solidFill>
                  <a:latin typeface="Impact"/>
                  <a:ea typeface="Impact"/>
                  <a:cs typeface="Impact"/>
                  <a:sym typeface="Impact"/>
                </a:rPr>
                <a:t>MEEDOEN?</a:t>
              </a: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1063440" y="4876800"/>
            <a:ext cx="16161120" cy="4314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Sta vrijwilligers toe op het terrein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Mix de vrijwilligersgroepen van MBN en huidig natuurbeheer groepen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Altijd de mogelijkheid zelf vrijwilligers op te roepen via de bomenplanner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Geef alle praktische informatie (parkeerinstructies, te verwachten oogst, evt. inkuilplek, toilet mogelijkheden) door via: </a:t>
            </a:r>
            <a:r>
              <a:rPr lang="en-US" sz="3000" u="sng">
                <a:solidFill>
                  <a:srgbClr val="0563C1"/>
                </a:solidFill>
                <a:latin typeface="Arial MT Pro"/>
                <a:ea typeface="Arial MT Pro"/>
                <a:cs typeface="Arial MT Pro"/>
                <a:sym typeface="Arial MT Pro"/>
                <a:hlinkClick r:id="rId5" tooltip="https://bomenplanner.meerbomen.nu/oogstlocaties/aanmelden"/>
              </a:rPr>
              <a:t>https://bomenplanner.meerbomen.nu/oogstlocaties/aanmelden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Geef het door als er ziekten in het gebied aanwezig zijn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Indien er een kaart van de omgeving is waarin kan worden aangegeven wat we waar mogen oogsten is dat altijd prettig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4511528" y="9189510"/>
            <a:ext cx="3413248" cy="682650"/>
          </a:xfrm>
          <a:custGeom>
            <a:avLst/>
            <a:gdLst/>
            <a:ahLst/>
            <a:cxnLst/>
            <a:rect r="r" b="b" t="t" l="l"/>
            <a:pathLst>
              <a:path h="682650" w="3413248">
                <a:moveTo>
                  <a:pt x="0" y="0"/>
                </a:moveTo>
                <a:lnTo>
                  <a:pt x="3413248" y="0"/>
                </a:lnTo>
                <a:lnTo>
                  <a:pt x="3413248" y="682650"/>
                </a:lnTo>
                <a:lnTo>
                  <a:pt x="0" y="6826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47273" y="9299596"/>
            <a:ext cx="3341757" cy="514972"/>
          </a:xfrm>
          <a:custGeom>
            <a:avLst/>
            <a:gdLst/>
            <a:ahLst/>
            <a:cxnLst/>
            <a:rect r="r" b="b" t="t" l="l"/>
            <a:pathLst>
              <a:path h="514972" w="3341757">
                <a:moveTo>
                  <a:pt x="0" y="0"/>
                </a:moveTo>
                <a:lnTo>
                  <a:pt x="3341757" y="0"/>
                </a:lnTo>
                <a:lnTo>
                  <a:pt x="3341757" y="514973"/>
                </a:lnTo>
                <a:lnTo>
                  <a:pt x="0" y="5149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841" r="0" b="-841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876300" y="2447435"/>
            <a:ext cx="8057503" cy="5915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Online database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Decentraal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Alle oogst- hub- en plantlocaties, vrijwilligers en evenementen in één systeem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Registreren welke boom naar welke locatie verplaatst 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Vrijwilligers met en zonder account kunnen zich bij events aanmelden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Nieuwsbrief, weekmail aan-/uitzetten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Chatsysteem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Een app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38200" y="598154"/>
            <a:ext cx="10253750" cy="11960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sz="6600">
                <a:solidFill>
                  <a:srgbClr val="F59D46"/>
                </a:solidFill>
                <a:latin typeface="Impact"/>
                <a:ea typeface="Impact"/>
                <a:cs typeface="Impact"/>
                <a:sym typeface="Impact"/>
              </a:rPr>
              <a:t>BOMENPLANNER &amp; APP</a:t>
            </a:r>
          </a:p>
        </p:txBody>
      </p: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8558725" y="0"/>
            <a:ext cx="10637165" cy="10493163"/>
            <a:chOff x="0" y="0"/>
            <a:chExt cx="2434438" cy="240148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34463" cy="2401443"/>
            </a:xfrm>
            <a:custGeom>
              <a:avLst/>
              <a:gdLst/>
              <a:ahLst/>
              <a:cxnLst/>
              <a:rect r="r" b="b" t="t" l="l"/>
              <a:pathLst>
                <a:path h="2401443" w="2434463">
                  <a:moveTo>
                    <a:pt x="224282" y="0"/>
                  </a:moveTo>
                  <a:lnTo>
                    <a:pt x="0" y="2378837"/>
                  </a:lnTo>
                  <a:lnTo>
                    <a:pt x="518795" y="2401443"/>
                  </a:lnTo>
                  <a:lnTo>
                    <a:pt x="2422652" y="2401443"/>
                  </a:lnTo>
                  <a:lnTo>
                    <a:pt x="2434463" y="0"/>
                  </a:lnTo>
                  <a:close/>
                </a:path>
              </a:pathLst>
            </a:custGeom>
            <a:blipFill>
              <a:blip r:embed="rId7"/>
              <a:stretch>
                <a:fillRect l="0" t="-26031" r="0" b="-26031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4565426" y="9258300"/>
            <a:ext cx="3305453" cy="510948"/>
          </a:xfrm>
          <a:custGeom>
            <a:avLst/>
            <a:gdLst/>
            <a:ahLst/>
            <a:cxnLst/>
            <a:rect r="r" b="b" t="t" l="l"/>
            <a:pathLst>
              <a:path h="510948" w="3305453">
                <a:moveTo>
                  <a:pt x="0" y="0"/>
                </a:moveTo>
                <a:lnTo>
                  <a:pt x="3305453" y="0"/>
                </a:lnTo>
                <a:lnTo>
                  <a:pt x="3305453" y="510948"/>
                </a:lnTo>
                <a:lnTo>
                  <a:pt x="0" y="51094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 descr="Afbeelding met schermopname, groen, Rechthoek  Automatisch gegenereerde beschrijving"/>
          <p:cNvSpPr/>
          <p:nvPr/>
        </p:nvSpPr>
        <p:spPr>
          <a:xfrm flipH="false" flipV="false" rot="0">
            <a:off x="0" y="6669"/>
            <a:ext cx="12738864" cy="2928219"/>
          </a:xfrm>
          <a:custGeom>
            <a:avLst/>
            <a:gdLst/>
            <a:ahLst/>
            <a:cxnLst/>
            <a:rect r="r" b="b" t="t" l="l"/>
            <a:pathLst>
              <a:path h="2928219" w="12738864">
                <a:moveTo>
                  <a:pt x="0" y="0"/>
                </a:moveTo>
                <a:lnTo>
                  <a:pt x="12738864" y="0"/>
                </a:lnTo>
                <a:lnTo>
                  <a:pt x="12738864" y="2928219"/>
                </a:lnTo>
                <a:lnTo>
                  <a:pt x="0" y="29282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744" t="-78152" r="0" b="-4977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449033" y="796805"/>
            <a:ext cx="11911214" cy="1067623"/>
            <a:chOff x="0" y="0"/>
            <a:chExt cx="15881619" cy="142349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881620" cy="1423497"/>
            </a:xfrm>
            <a:custGeom>
              <a:avLst/>
              <a:gdLst/>
              <a:ahLst/>
              <a:cxnLst/>
              <a:rect r="r" b="b" t="t" l="l"/>
              <a:pathLst>
                <a:path h="1423497" w="15881620">
                  <a:moveTo>
                    <a:pt x="0" y="0"/>
                  </a:moveTo>
                  <a:lnTo>
                    <a:pt x="15881620" y="0"/>
                  </a:lnTo>
                  <a:lnTo>
                    <a:pt x="15881620" y="1423497"/>
                  </a:lnTo>
                  <a:lnTo>
                    <a:pt x="0" y="1423497"/>
                  </a:lnTo>
                  <a:close/>
                </a:path>
              </a:pathLst>
            </a:custGeom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15881619" cy="148064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415"/>
                </a:lnSpc>
              </a:pPr>
              <a:r>
                <a:rPr lang="en-US" sz="5940"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rPr>
                <a:t>VRIJWILLIGERSROLLEN IN EEN VERPLANTPLOEG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1181528" y="6221554"/>
            <a:ext cx="2452688" cy="2452688"/>
          </a:xfrm>
          <a:custGeom>
            <a:avLst/>
            <a:gdLst/>
            <a:ahLst/>
            <a:cxnLst/>
            <a:rect r="r" b="b" t="t" l="l"/>
            <a:pathLst>
              <a:path h="2452688" w="2452688">
                <a:moveTo>
                  <a:pt x="0" y="0"/>
                </a:moveTo>
                <a:lnTo>
                  <a:pt x="2452687" y="0"/>
                </a:lnTo>
                <a:lnTo>
                  <a:pt x="2452687" y="2452688"/>
                </a:lnTo>
                <a:lnTo>
                  <a:pt x="0" y="24526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4736780" y="6384567"/>
            <a:ext cx="2148399" cy="2057811"/>
          </a:xfrm>
          <a:custGeom>
            <a:avLst/>
            <a:gdLst/>
            <a:ahLst/>
            <a:cxnLst/>
            <a:rect r="r" b="b" t="t" l="l"/>
            <a:pathLst>
              <a:path h="2057811" w="2148399">
                <a:moveTo>
                  <a:pt x="0" y="0"/>
                </a:moveTo>
                <a:lnTo>
                  <a:pt x="2148399" y="0"/>
                </a:lnTo>
                <a:lnTo>
                  <a:pt x="2148399" y="2057811"/>
                </a:lnTo>
                <a:lnTo>
                  <a:pt x="0" y="205781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-153"/>
            </a:stretch>
          </a:blipFill>
        </p:spPr>
      </p:sp>
      <p:sp>
        <p:nvSpPr>
          <p:cNvPr name="Freeform 9" id="9" descr="Afbeelding met schoeisel, kleding, tekenfilm, persoon  Automatisch gegenereerde beschrijving"/>
          <p:cNvSpPr/>
          <p:nvPr/>
        </p:nvSpPr>
        <p:spPr>
          <a:xfrm flipH="false" flipV="false" rot="0">
            <a:off x="4459398" y="6260676"/>
            <a:ext cx="2614611" cy="2231134"/>
          </a:xfrm>
          <a:custGeom>
            <a:avLst/>
            <a:gdLst/>
            <a:ahLst/>
            <a:cxnLst/>
            <a:rect r="r" b="b" t="t" l="l"/>
            <a:pathLst>
              <a:path h="2231134" w="2614611">
                <a:moveTo>
                  <a:pt x="0" y="0"/>
                </a:moveTo>
                <a:lnTo>
                  <a:pt x="2614611" y="0"/>
                </a:lnTo>
                <a:lnTo>
                  <a:pt x="2614611" y="2231134"/>
                </a:lnTo>
                <a:lnTo>
                  <a:pt x="0" y="223113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0" id="10" descr="Afbeelding met kleding, persoon, tekenfilm, illustratie  Automatisch gegenereerde beschrijving"/>
          <p:cNvSpPr/>
          <p:nvPr/>
        </p:nvSpPr>
        <p:spPr>
          <a:xfrm flipH="false" flipV="false" rot="0">
            <a:off x="1454004" y="6443109"/>
            <a:ext cx="2387767" cy="2048703"/>
          </a:xfrm>
          <a:custGeom>
            <a:avLst/>
            <a:gdLst/>
            <a:ahLst/>
            <a:cxnLst/>
            <a:rect r="r" b="b" t="t" l="l"/>
            <a:pathLst>
              <a:path h="2048703" w="2387767">
                <a:moveTo>
                  <a:pt x="0" y="0"/>
                </a:moveTo>
                <a:lnTo>
                  <a:pt x="2387767" y="0"/>
                </a:lnTo>
                <a:lnTo>
                  <a:pt x="2387767" y="2048703"/>
                </a:lnTo>
                <a:lnTo>
                  <a:pt x="0" y="204870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-58" r="0" b="-58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561484" y="2101173"/>
            <a:ext cx="4706770" cy="3326814"/>
          </a:xfrm>
          <a:custGeom>
            <a:avLst/>
            <a:gdLst/>
            <a:ahLst/>
            <a:cxnLst/>
            <a:rect r="r" b="b" t="t" l="l"/>
            <a:pathLst>
              <a:path h="3326814" w="4706770">
                <a:moveTo>
                  <a:pt x="0" y="0"/>
                </a:moveTo>
                <a:lnTo>
                  <a:pt x="4706770" y="0"/>
                </a:lnTo>
                <a:lnTo>
                  <a:pt x="4706770" y="3326814"/>
                </a:lnTo>
                <a:lnTo>
                  <a:pt x="0" y="332681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-18" r="0" b="-18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1385134" y="5139558"/>
            <a:ext cx="2269808" cy="5197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>
                <a:solidFill>
                  <a:srgbClr val="14B2A8"/>
                </a:solidFill>
                <a:latin typeface="Impact"/>
                <a:ea typeface="Impact"/>
                <a:cs typeface="Impact"/>
                <a:sym typeface="Impact"/>
              </a:rPr>
              <a:t>BOMEN-KIJKER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47700" y="5139558"/>
            <a:ext cx="2768994" cy="5197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>
                <a:solidFill>
                  <a:srgbClr val="14B2A8"/>
                </a:solidFill>
                <a:latin typeface="Impact"/>
                <a:ea typeface="Impact"/>
                <a:cs typeface="Impact"/>
                <a:sym typeface="Impact"/>
              </a:rPr>
              <a:t>BOMEN-SCHOUWER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11332362" y="2814077"/>
            <a:ext cx="2496240" cy="2496240"/>
          </a:xfrm>
          <a:custGeom>
            <a:avLst/>
            <a:gdLst/>
            <a:ahLst/>
            <a:cxnLst/>
            <a:rect r="r" b="b" t="t" l="l"/>
            <a:pathLst>
              <a:path h="2496240" w="2496240">
                <a:moveTo>
                  <a:pt x="0" y="0"/>
                </a:moveTo>
                <a:lnTo>
                  <a:pt x="2496240" y="0"/>
                </a:lnTo>
                <a:lnTo>
                  <a:pt x="2496240" y="2496240"/>
                </a:lnTo>
                <a:lnTo>
                  <a:pt x="0" y="249624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8039300" y="3099086"/>
            <a:ext cx="2159167" cy="1921556"/>
          </a:xfrm>
          <a:custGeom>
            <a:avLst/>
            <a:gdLst/>
            <a:ahLst/>
            <a:cxnLst/>
            <a:rect r="r" b="b" t="t" l="l"/>
            <a:pathLst>
              <a:path h="1921556" w="2159167">
                <a:moveTo>
                  <a:pt x="0" y="0"/>
                </a:moveTo>
                <a:lnTo>
                  <a:pt x="2159167" y="0"/>
                </a:lnTo>
                <a:lnTo>
                  <a:pt x="2159167" y="1921555"/>
                </a:lnTo>
                <a:lnTo>
                  <a:pt x="0" y="192155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311199" y="2903967"/>
            <a:ext cx="2342806" cy="2342807"/>
          </a:xfrm>
          <a:custGeom>
            <a:avLst/>
            <a:gdLst/>
            <a:ahLst/>
            <a:cxnLst/>
            <a:rect r="r" b="b" t="t" l="l"/>
            <a:pathLst>
              <a:path h="2342807" w="2342806">
                <a:moveTo>
                  <a:pt x="0" y="0"/>
                </a:moveTo>
                <a:lnTo>
                  <a:pt x="2342807" y="0"/>
                </a:lnTo>
                <a:lnTo>
                  <a:pt x="2342807" y="2342807"/>
                </a:lnTo>
                <a:lnTo>
                  <a:pt x="0" y="234280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true" flipV="false" rot="0">
            <a:off x="4367360" y="3131234"/>
            <a:ext cx="2659754" cy="1929446"/>
          </a:xfrm>
          <a:custGeom>
            <a:avLst/>
            <a:gdLst/>
            <a:ahLst/>
            <a:cxnLst/>
            <a:rect r="r" b="b" t="t" l="l"/>
            <a:pathLst>
              <a:path h="1929446" w="2659754">
                <a:moveTo>
                  <a:pt x="2659753" y="0"/>
                </a:moveTo>
                <a:lnTo>
                  <a:pt x="0" y="0"/>
                </a:lnTo>
                <a:lnTo>
                  <a:pt x="0" y="1929445"/>
                </a:lnTo>
                <a:lnTo>
                  <a:pt x="2659753" y="1929445"/>
                </a:lnTo>
                <a:lnTo>
                  <a:pt x="2659753" y="0"/>
                </a:lnTo>
                <a:close/>
              </a:path>
            </a:pathLst>
          </a:custGeom>
          <a:blipFill>
            <a:blip r:embed="rId15"/>
            <a:stretch>
              <a:fillRect l="-5794" t="0" r="-5794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6820881" y="5792616"/>
            <a:ext cx="4740230" cy="3349687"/>
          </a:xfrm>
          <a:custGeom>
            <a:avLst/>
            <a:gdLst/>
            <a:ahLst/>
            <a:cxnLst/>
            <a:rect r="r" b="b" t="t" l="l"/>
            <a:pathLst>
              <a:path h="3349687" w="4740230">
                <a:moveTo>
                  <a:pt x="0" y="0"/>
                </a:moveTo>
                <a:lnTo>
                  <a:pt x="4740230" y="0"/>
                </a:lnTo>
                <a:lnTo>
                  <a:pt x="4740230" y="3349688"/>
                </a:lnTo>
                <a:lnTo>
                  <a:pt x="0" y="334968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11385134" y="8596587"/>
            <a:ext cx="2269808" cy="5197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>
                <a:solidFill>
                  <a:srgbClr val="14B2A8"/>
                </a:solidFill>
                <a:latin typeface="Impact"/>
                <a:ea typeface="Impact"/>
                <a:cs typeface="Impact"/>
                <a:sym typeface="Impact"/>
              </a:rPr>
              <a:t>BOMEN-BAKKER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4435050" y="8596587"/>
            <a:ext cx="2828060" cy="5197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>
                <a:solidFill>
                  <a:srgbClr val="14B2A8"/>
                </a:solidFill>
                <a:latin typeface="Impact"/>
                <a:ea typeface="Impact"/>
                <a:cs typeface="Impact"/>
                <a:sym typeface="Impact"/>
              </a:rPr>
              <a:t>BOMEN-BEGELEIDER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4397616" y="8596587"/>
            <a:ext cx="2599242" cy="5197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>
                <a:solidFill>
                  <a:srgbClr val="14B2A8"/>
                </a:solidFill>
                <a:latin typeface="Impact"/>
                <a:ea typeface="Impact"/>
                <a:cs typeface="Impact"/>
                <a:sym typeface="Impact"/>
              </a:rPr>
              <a:t>BOMEN-VERTELLER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776966" y="8596587"/>
            <a:ext cx="2828059" cy="5197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>
                <a:solidFill>
                  <a:srgbClr val="14B2A8"/>
                </a:solidFill>
                <a:latin typeface="Impact"/>
                <a:ea typeface="Impact"/>
                <a:cs typeface="Impact"/>
                <a:sym typeface="Impact"/>
              </a:rPr>
              <a:t>BOMEN-TELLER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347700" y="8596587"/>
            <a:ext cx="2269808" cy="5197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>
                <a:solidFill>
                  <a:srgbClr val="14B2A8"/>
                </a:solidFill>
                <a:latin typeface="Impact"/>
                <a:ea typeface="Impact"/>
                <a:cs typeface="Impact"/>
                <a:sym typeface="Impact"/>
              </a:rPr>
              <a:t>BOMEN-RIJDER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4435050" y="5139558"/>
            <a:ext cx="2828060" cy="5197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>
                <a:solidFill>
                  <a:srgbClr val="14B2A8"/>
                </a:solidFill>
                <a:latin typeface="Impact"/>
                <a:ea typeface="Impact"/>
                <a:cs typeface="Impact"/>
                <a:sym typeface="Impact"/>
              </a:rPr>
              <a:t>BOMEN-BEWAKER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4633059" y="5139558"/>
            <a:ext cx="2768994" cy="5197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>
                <a:solidFill>
                  <a:srgbClr val="14B2A8"/>
                </a:solidFill>
                <a:latin typeface="Impact"/>
                <a:ea typeface="Impact"/>
                <a:cs typeface="Impact"/>
                <a:sym typeface="Impact"/>
              </a:rPr>
              <a:t>BOMEN-REDDER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7776966" y="5139558"/>
            <a:ext cx="2828059" cy="5197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>
                <a:solidFill>
                  <a:srgbClr val="14B2A8"/>
                </a:solidFill>
                <a:latin typeface="Impact"/>
                <a:ea typeface="Impact"/>
                <a:cs typeface="Impact"/>
                <a:sym typeface="Impact"/>
              </a:rPr>
              <a:t>BOMEN-KENNER</a:t>
            </a:r>
          </a:p>
        </p:txBody>
      </p:sp>
      <p:sp>
        <p:nvSpPr>
          <p:cNvPr name="Freeform 27" id="27"/>
          <p:cNvSpPr/>
          <p:nvPr/>
        </p:nvSpPr>
        <p:spPr>
          <a:xfrm flipH="false" flipV="false" rot="0">
            <a:off x="14511528" y="9189510"/>
            <a:ext cx="3413248" cy="682650"/>
          </a:xfrm>
          <a:custGeom>
            <a:avLst/>
            <a:gdLst/>
            <a:ahLst/>
            <a:cxnLst/>
            <a:rect r="r" b="b" t="t" l="l"/>
            <a:pathLst>
              <a:path h="682650" w="3413248">
                <a:moveTo>
                  <a:pt x="0" y="0"/>
                </a:moveTo>
                <a:lnTo>
                  <a:pt x="3413248" y="0"/>
                </a:lnTo>
                <a:lnTo>
                  <a:pt x="3413248" y="682650"/>
                </a:lnTo>
                <a:lnTo>
                  <a:pt x="0" y="68265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47273" y="9299596"/>
            <a:ext cx="3341757" cy="514972"/>
          </a:xfrm>
          <a:custGeom>
            <a:avLst/>
            <a:gdLst/>
            <a:ahLst/>
            <a:cxnLst/>
            <a:rect r="r" b="b" t="t" l="l"/>
            <a:pathLst>
              <a:path h="514972" w="3341757">
                <a:moveTo>
                  <a:pt x="0" y="0"/>
                </a:moveTo>
                <a:lnTo>
                  <a:pt x="3341757" y="0"/>
                </a:lnTo>
                <a:lnTo>
                  <a:pt x="3341757" y="514973"/>
                </a:lnTo>
                <a:lnTo>
                  <a:pt x="0" y="5149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841" r="0" b="-841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942975" y="800101"/>
            <a:ext cx="7962900" cy="2096414"/>
            <a:chOff x="0" y="0"/>
            <a:chExt cx="10617200" cy="27952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617200" cy="2795219"/>
            </a:xfrm>
            <a:custGeom>
              <a:avLst/>
              <a:gdLst/>
              <a:ahLst/>
              <a:cxnLst/>
              <a:rect r="r" b="b" t="t" l="l"/>
              <a:pathLst>
                <a:path h="2795219" w="10617200">
                  <a:moveTo>
                    <a:pt x="0" y="0"/>
                  </a:moveTo>
                  <a:lnTo>
                    <a:pt x="10617200" y="0"/>
                  </a:lnTo>
                  <a:lnTo>
                    <a:pt x="10617200" y="2795219"/>
                  </a:lnTo>
                  <a:lnTo>
                    <a:pt x="0" y="2795219"/>
                  </a:lnTo>
                  <a:close/>
                </a:path>
              </a:pathLst>
            </a:custGeom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10617200" cy="285236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14B2A8"/>
                  </a:solidFill>
                  <a:latin typeface="Impact"/>
                  <a:ea typeface="Impact"/>
                  <a:cs typeface="Impact"/>
                  <a:sym typeface="Impact"/>
                </a:rPr>
                <a:t>VIND ALLES TERUG OP MEERBOMEN.NU</a:t>
              </a: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981075" y="3277221"/>
            <a:ext cx="8854440" cy="6324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42922" indent="-271461" lvl="1">
              <a:lnSpc>
                <a:spcPts val="3599"/>
              </a:lnSpc>
              <a:buFont typeface="Arial"/>
              <a:buChar char="•"/>
            </a:pPr>
            <a:r>
              <a:rPr lang="en-US" sz="2999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Oogsthandleiding: inclusief knoppenkaart, ziektekaart en informatie over inheems en uitheems</a:t>
            </a:r>
          </a:p>
          <a:p>
            <a:pPr algn="l" marL="542922" indent="-271461" lvl="1">
              <a:lnSpc>
                <a:spcPts val="3599"/>
              </a:lnSpc>
            </a:pPr>
            <a:r>
              <a:rPr lang="en-US" b="true" sz="2999" u="sng">
                <a:solidFill>
                  <a:srgbClr val="F49D2E"/>
                </a:solidFill>
                <a:latin typeface="Arial MT Pro Bold"/>
                <a:ea typeface="Arial MT Pro Bold"/>
                <a:cs typeface="Arial MT Pro Bold"/>
                <a:sym typeface="Arial MT Pro Bold"/>
                <a:hlinkClick r:id="rId6" tooltip="https://meerbomen.nu/oogsthandleiding"/>
              </a:rPr>
              <a:t>meerbomen.nu/oogsthandleiding</a:t>
            </a:r>
          </a:p>
          <a:p>
            <a:pPr algn="l" marL="542922" indent="-271461" lvl="1">
              <a:lnSpc>
                <a:spcPts val="3599"/>
              </a:lnSpc>
            </a:pPr>
          </a:p>
          <a:p>
            <a:pPr algn="l" marL="542922" indent="-271461" lvl="1">
              <a:lnSpc>
                <a:spcPts val="3599"/>
              </a:lnSpc>
              <a:buFont typeface="Arial"/>
              <a:buChar char="•"/>
            </a:pPr>
            <a:r>
              <a:rPr lang="en-US" sz="2999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Bomenhubhandleiding: inclusief alle informatie over bomen</a:t>
            </a:r>
          </a:p>
          <a:p>
            <a:pPr algn="l" marL="542922" indent="-271461" lvl="1">
              <a:lnSpc>
                <a:spcPts val="3599"/>
              </a:lnSpc>
            </a:pPr>
            <a:r>
              <a:rPr lang="en-US" b="true" sz="2999" u="sng">
                <a:solidFill>
                  <a:srgbClr val="F49D2E"/>
                </a:solidFill>
                <a:latin typeface="Arial MT Pro Bold"/>
                <a:ea typeface="Arial MT Pro Bold"/>
                <a:cs typeface="Arial MT Pro Bold"/>
                <a:sym typeface="Arial MT Pro Bold"/>
                <a:hlinkClick r:id="rId7" tooltip="https://www.meerbomen.nu/hubhandleiding"/>
              </a:rPr>
              <a:t>meerbomen.nu/hubhandleiding</a:t>
            </a:r>
          </a:p>
          <a:p>
            <a:pPr algn="l" marL="542922" indent="-271461" lvl="1">
              <a:lnSpc>
                <a:spcPts val="3599"/>
              </a:lnSpc>
            </a:pPr>
          </a:p>
          <a:p>
            <a:pPr algn="l" marL="542922" indent="-271461" lvl="1">
              <a:lnSpc>
                <a:spcPts val="3599"/>
              </a:lnSpc>
              <a:buFont typeface="Arial"/>
              <a:buChar char="•"/>
            </a:pPr>
            <a:r>
              <a:rPr lang="en-US" sz="2999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Planthandleiding: inclusief bomenvinder</a:t>
            </a:r>
          </a:p>
          <a:p>
            <a:pPr algn="l" marL="542922" indent="-271461" lvl="1">
              <a:lnSpc>
                <a:spcPts val="3599"/>
              </a:lnSpc>
            </a:pPr>
            <a:r>
              <a:rPr lang="en-US" b="true" sz="2999" u="sng">
                <a:solidFill>
                  <a:srgbClr val="F49D2E"/>
                </a:solidFill>
                <a:latin typeface="Arial MT Pro Bold"/>
                <a:ea typeface="Arial MT Pro Bold"/>
                <a:cs typeface="Arial MT Pro Bold"/>
                <a:sym typeface="Arial MT Pro Bold"/>
                <a:hlinkClick r:id="rId8" tooltip="https://www.meerbomen.nu/planthandleiding"/>
              </a:rPr>
              <a:t>meerbomen.nu/planthandleiding </a:t>
            </a:r>
          </a:p>
          <a:p>
            <a:pPr algn="l" marL="542922" indent="-271461" lvl="1">
              <a:lnSpc>
                <a:spcPts val="3599"/>
              </a:lnSpc>
            </a:pPr>
          </a:p>
          <a:p>
            <a:pPr algn="l" marL="542922" indent="-271461" lvl="1">
              <a:lnSpc>
                <a:spcPts val="3599"/>
              </a:lnSpc>
              <a:buFont typeface="Arial"/>
              <a:buChar char="•"/>
            </a:pPr>
            <a:r>
              <a:rPr lang="en-US" sz="2999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Communicatie toolkit</a:t>
            </a:r>
          </a:p>
          <a:p>
            <a:pPr algn="l" marL="542922" indent="-271461" lvl="1">
              <a:lnSpc>
                <a:spcPts val="3599"/>
              </a:lnSpc>
            </a:pPr>
            <a:r>
              <a:rPr lang="en-US" b="true" sz="2999" u="sng">
                <a:solidFill>
                  <a:srgbClr val="F49D2E"/>
                </a:solidFill>
                <a:latin typeface="Arial MT Pro Bold"/>
                <a:ea typeface="Arial MT Pro Bold"/>
                <a:cs typeface="Arial MT Pro Bold"/>
                <a:sym typeface="Arial MT Pro Bold"/>
                <a:hlinkClick r:id="rId9" tooltip="http://www.meerbomen.nu/communicatietoolkit"/>
              </a:rPr>
              <a:t>meerbomen.nu/communicatietoolkit</a:t>
            </a:r>
          </a:p>
        </p:txBody>
      </p: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9381306" y="-83331"/>
            <a:ext cx="10637165" cy="10493163"/>
            <a:chOff x="0" y="0"/>
            <a:chExt cx="2434438" cy="240148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34463" cy="2401443"/>
            </a:xfrm>
            <a:custGeom>
              <a:avLst/>
              <a:gdLst/>
              <a:ahLst/>
              <a:cxnLst/>
              <a:rect r="r" b="b" t="t" l="l"/>
              <a:pathLst>
                <a:path h="2401443" w="2434463">
                  <a:moveTo>
                    <a:pt x="224282" y="0"/>
                  </a:moveTo>
                  <a:lnTo>
                    <a:pt x="0" y="2378837"/>
                  </a:lnTo>
                  <a:lnTo>
                    <a:pt x="518795" y="2401443"/>
                  </a:lnTo>
                  <a:lnTo>
                    <a:pt x="2422652" y="2401443"/>
                  </a:lnTo>
                  <a:lnTo>
                    <a:pt x="2434463" y="0"/>
                  </a:lnTo>
                  <a:close/>
                </a:path>
              </a:pathLst>
            </a:custGeom>
            <a:blipFill>
              <a:blip r:embed="rId10"/>
              <a:stretch>
                <a:fillRect l="-17138" t="0" r="-30827" b="0"/>
              </a:stretch>
            </a:blip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14565426" y="9258300"/>
            <a:ext cx="3305453" cy="510948"/>
          </a:xfrm>
          <a:custGeom>
            <a:avLst/>
            <a:gdLst/>
            <a:ahLst/>
            <a:cxnLst/>
            <a:rect r="r" b="b" t="t" l="l"/>
            <a:pathLst>
              <a:path h="510948" w="3305453">
                <a:moveTo>
                  <a:pt x="0" y="0"/>
                </a:moveTo>
                <a:lnTo>
                  <a:pt x="3305453" y="0"/>
                </a:lnTo>
                <a:lnTo>
                  <a:pt x="3305453" y="510948"/>
                </a:lnTo>
                <a:lnTo>
                  <a:pt x="0" y="51094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47273" y="9299596"/>
            <a:ext cx="3341757" cy="514972"/>
          </a:xfrm>
          <a:custGeom>
            <a:avLst/>
            <a:gdLst/>
            <a:ahLst/>
            <a:cxnLst/>
            <a:rect r="r" b="b" t="t" l="l"/>
            <a:pathLst>
              <a:path h="514972" w="3341757">
                <a:moveTo>
                  <a:pt x="0" y="0"/>
                </a:moveTo>
                <a:lnTo>
                  <a:pt x="3341757" y="0"/>
                </a:lnTo>
                <a:lnTo>
                  <a:pt x="3341757" y="514973"/>
                </a:lnTo>
                <a:lnTo>
                  <a:pt x="0" y="5149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841" r="0" b="-841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196291" y="800101"/>
            <a:ext cx="9211732" cy="2073234"/>
            <a:chOff x="0" y="0"/>
            <a:chExt cx="12282310" cy="276431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282310" cy="2764312"/>
            </a:xfrm>
            <a:custGeom>
              <a:avLst/>
              <a:gdLst/>
              <a:ahLst/>
              <a:cxnLst/>
              <a:rect r="r" b="b" t="t" l="l"/>
              <a:pathLst>
                <a:path h="2764312" w="12282310">
                  <a:moveTo>
                    <a:pt x="0" y="0"/>
                  </a:moveTo>
                  <a:lnTo>
                    <a:pt x="12282310" y="0"/>
                  </a:lnTo>
                  <a:lnTo>
                    <a:pt x="12282310" y="2764312"/>
                  </a:lnTo>
                  <a:lnTo>
                    <a:pt x="0" y="2764312"/>
                  </a:lnTo>
                  <a:close/>
                </a:path>
              </a:pathLst>
            </a:custGeom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12282310" cy="282146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F49D2E"/>
                  </a:solidFill>
                  <a:latin typeface="Impact"/>
                  <a:ea typeface="Impact"/>
                  <a:cs typeface="Impact"/>
                  <a:sym typeface="Impact"/>
                </a:rPr>
                <a:t>DANK VOOR UW AANDACHT</a:t>
              </a: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287730" y="2842856"/>
            <a:ext cx="7669954" cy="1704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Contact:</a:t>
            </a:r>
          </a:p>
          <a:p>
            <a:pPr algn="l" marL="651053" indent="-325526" lvl="1">
              <a:lnSpc>
                <a:spcPts val="4320"/>
              </a:lnSpc>
              <a:buFont typeface="Arial"/>
              <a:buChar char="•"/>
            </a:pPr>
            <a:r>
              <a:rPr lang="en-US" sz="3600">
                <a:solidFill>
                  <a:srgbClr val="C1225E"/>
                </a:solidFill>
                <a:latin typeface="Arial MT Pro"/>
                <a:ea typeface="Arial MT Pro"/>
                <a:cs typeface="Arial MT Pro"/>
                <a:sym typeface="Arial MT Pro"/>
              </a:rPr>
              <a:t>NAAM</a:t>
            </a:r>
          </a:p>
          <a:p>
            <a:pPr algn="l" marL="651053" indent="-325526" lvl="1">
              <a:lnSpc>
                <a:spcPts val="4320"/>
              </a:lnSpc>
              <a:buFont typeface="Arial"/>
              <a:buChar char="•"/>
            </a:pPr>
            <a:r>
              <a:rPr lang="en-US" sz="3600">
                <a:solidFill>
                  <a:srgbClr val="C1225E"/>
                </a:solidFill>
                <a:latin typeface="Arial MT Pro"/>
                <a:ea typeface="Arial MT Pro"/>
                <a:cs typeface="Arial MT Pro"/>
                <a:sym typeface="Arial MT Pro"/>
              </a:rPr>
              <a:t>Mail:</a:t>
            </a:r>
            <a:r>
              <a:rPr lang="en-US" sz="3600" u="sng">
                <a:solidFill>
                  <a:srgbClr val="C1225E"/>
                </a:solidFill>
                <a:latin typeface="Arial MT Pro"/>
                <a:ea typeface="Arial MT Pro"/>
                <a:cs typeface="Arial MT Pro"/>
                <a:sym typeface="Arial MT Pro"/>
                <a:hlinkClick r:id="rId7" tooltip="mailto:zuidholland@meerbomen.nu"/>
              </a:rPr>
              <a:t> ........@meerbomen.nu</a:t>
            </a:r>
            <a:r>
              <a:rPr lang="en-US" sz="3600" u="sng">
                <a:solidFill>
                  <a:srgbClr val="C1225E"/>
                </a:solidFill>
                <a:latin typeface="Arial MT Pro"/>
                <a:ea typeface="Arial MT Pro"/>
                <a:cs typeface="Arial MT Pro"/>
                <a:sym typeface="Arial MT Pro"/>
              </a:rPr>
              <a:t>  </a:t>
            </a:r>
          </a:p>
        </p:txBody>
      </p: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8805285" y="-83331"/>
            <a:ext cx="10637165" cy="10493163"/>
            <a:chOff x="0" y="0"/>
            <a:chExt cx="2434438" cy="240148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34463" cy="2401443"/>
            </a:xfrm>
            <a:custGeom>
              <a:avLst/>
              <a:gdLst/>
              <a:ahLst/>
              <a:cxnLst/>
              <a:rect r="r" b="b" t="t" l="l"/>
              <a:pathLst>
                <a:path h="2401443" w="2434463">
                  <a:moveTo>
                    <a:pt x="224282" y="0"/>
                  </a:moveTo>
                  <a:lnTo>
                    <a:pt x="0" y="2378837"/>
                  </a:lnTo>
                  <a:lnTo>
                    <a:pt x="518795" y="2401443"/>
                  </a:lnTo>
                  <a:lnTo>
                    <a:pt x="2422652" y="2401443"/>
                  </a:lnTo>
                  <a:lnTo>
                    <a:pt x="2434463" y="0"/>
                  </a:lnTo>
                  <a:close/>
                </a:path>
              </a:pathLst>
            </a:custGeom>
            <a:blipFill>
              <a:blip r:embed="rId8"/>
              <a:stretch>
                <a:fillRect l="-15705" t="0" r="-28355" b="0"/>
              </a:stretch>
            </a:blip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14565426" y="9258300"/>
            <a:ext cx="3305453" cy="510948"/>
          </a:xfrm>
          <a:custGeom>
            <a:avLst/>
            <a:gdLst/>
            <a:ahLst/>
            <a:cxnLst/>
            <a:rect r="r" b="b" t="t" l="l"/>
            <a:pathLst>
              <a:path h="510948" w="3305453">
                <a:moveTo>
                  <a:pt x="0" y="0"/>
                </a:moveTo>
                <a:lnTo>
                  <a:pt x="3305453" y="0"/>
                </a:lnTo>
                <a:lnTo>
                  <a:pt x="3305453" y="510948"/>
                </a:lnTo>
                <a:lnTo>
                  <a:pt x="0" y="51094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714500" y="800101"/>
            <a:ext cx="14495318" cy="1266480"/>
            <a:chOff x="0" y="0"/>
            <a:chExt cx="19327090" cy="168864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9327090" cy="1688640"/>
            </a:xfrm>
            <a:custGeom>
              <a:avLst/>
              <a:gdLst/>
              <a:ahLst/>
              <a:cxnLst/>
              <a:rect r="r" b="b" t="t" l="l"/>
              <a:pathLst>
                <a:path h="1688640" w="19327090">
                  <a:moveTo>
                    <a:pt x="0" y="0"/>
                  </a:moveTo>
                  <a:lnTo>
                    <a:pt x="19327090" y="0"/>
                  </a:lnTo>
                  <a:lnTo>
                    <a:pt x="19327090" y="1688640"/>
                  </a:lnTo>
                  <a:lnTo>
                    <a:pt x="0" y="1688640"/>
                  </a:lnTo>
                  <a:close/>
                </a:path>
              </a:pathLst>
            </a:custGeom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19327090" cy="174579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14B2A8"/>
                  </a:solidFill>
                  <a:latin typeface="Impact"/>
                  <a:ea typeface="Impact"/>
                  <a:cs typeface="Impact"/>
                  <a:sym typeface="Impact"/>
                </a:rPr>
                <a:t>WAT</a:t>
              </a:r>
              <a:r>
                <a:rPr lang="en-US" sz="6600">
                  <a:solidFill>
                    <a:srgbClr val="14B2A8"/>
                  </a:solidFill>
                  <a:latin typeface="Impact"/>
                  <a:ea typeface="Impact"/>
                  <a:cs typeface="Impact"/>
                  <a:sym typeface="Impact"/>
                </a:rPr>
                <a:t> IS MEER BOMEN NU? 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404180" y="2991530"/>
            <a:ext cx="3471862" cy="1800225"/>
          </a:xfrm>
          <a:custGeom>
            <a:avLst/>
            <a:gdLst/>
            <a:ahLst/>
            <a:cxnLst/>
            <a:rect r="r" b="b" t="t" l="l"/>
            <a:pathLst>
              <a:path h="1800225" w="3471862">
                <a:moveTo>
                  <a:pt x="0" y="0"/>
                </a:moveTo>
                <a:lnTo>
                  <a:pt x="3471862" y="0"/>
                </a:lnTo>
                <a:lnTo>
                  <a:pt x="3471862" y="1800225"/>
                </a:lnTo>
                <a:lnTo>
                  <a:pt x="0" y="18002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33" t="0" r="-133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92878" y="4775180"/>
            <a:ext cx="3671888" cy="1714500"/>
          </a:xfrm>
          <a:custGeom>
            <a:avLst/>
            <a:gdLst/>
            <a:ahLst/>
            <a:cxnLst/>
            <a:rect r="r" b="b" t="t" l="l"/>
            <a:pathLst>
              <a:path h="1714500" w="3671888">
                <a:moveTo>
                  <a:pt x="0" y="0"/>
                </a:moveTo>
                <a:lnTo>
                  <a:pt x="3671887" y="0"/>
                </a:lnTo>
                <a:lnTo>
                  <a:pt x="3671887" y="1714500"/>
                </a:lnTo>
                <a:lnTo>
                  <a:pt x="0" y="17145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6" t="0" r="-66" b="0"/>
            </a:stretch>
          </a:blipFill>
        </p:spPr>
      </p:sp>
      <p:sp>
        <p:nvSpPr>
          <p:cNvPr name="Freeform 8" id="8" descr="Afbeelding met tekst  Automatisch gegenereerde beschrijving"/>
          <p:cNvSpPr/>
          <p:nvPr/>
        </p:nvSpPr>
        <p:spPr>
          <a:xfrm flipH="false" flipV="false" rot="0">
            <a:off x="1561342" y="6742043"/>
            <a:ext cx="3314700" cy="1614488"/>
          </a:xfrm>
          <a:custGeom>
            <a:avLst/>
            <a:gdLst/>
            <a:ahLst/>
            <a:cxnLst/>
            <a:rect r="r" b="b" t="t" l="l"/>
            <a:pathLst>
              <a:path h="1614488" w="3314700">
                <a:moveTo>
                  <a:pt x="0" y="0"/>
                </a:moveTo>
                <a:lnTo>
                  <a:pt x="3314700" y="0"/>
                </a:lnTo>
                <a:lnTo>
                  <a:pt x="3314700" y="1614487"/>
                </a:lnTo>
                <a:lnTo>
                  <a:pt x="0" y="161448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98" r="0" b="-98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398313" y="3551415"/>
            <a:ext cx="4111447" cy="4640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Organisatie en communicatie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398313" y="5353525"/>
            <a:ext cx="3741658" cy="409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De bedenker en ecoloog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398313" y="6969630"/>
            <a:ext cx="3741658" cy="8333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300boeren met wens om biodiversiteit te verhogen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805940" y="2307820"/>
            <a:ext cx="13215158" cy="5197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2700">
                <a:solidFill>
                  <a:srgbClr val="14B2A8"/>
                </a:solidFill>
                <a:latin typeface="Impact"/>
                <a:ea typeface="Impact"/>
                <a:cs typeface="Impact"/>
                <a:sym typeface="Impact"/>
              </a:rPr>
              <a:t>MET 3 STICHTINGEN </a:t>
            </a:r>
            <a:r>
              <a:rPr lang="en-US" sz="2700">
                <a:solidFill>
                  <a:srgbClr val="F49D2E"/>
                </a:solidFill>
                <a:latin typeface="Impact"/>
                <a:ea typeface="Impact"/>
                <a:cs typeface="Impact"/>
                <a:sym typeface="Impact"/>
              </a:rPr>
              <a:t>DE HANDEN UIT DE MOUWEN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9231411" y="3041793"/>
            <a:ext cx="6648450" cy="6368115"/>
          </a:xfrm>
          <a:custGeom>
            <a:avLst/>
            <a:gdLst/>
            <a:ahLst/>
            <a:cxnLst/>
            <a:rect r="r" b="b" t="t" l="l"/>
            <a:pathLst>
              <a:path h="6368115" w="6648450">
                <a:moveTo>
                  <a:pt x="0" y="0"/>
                </a:moveTo>
                <a:lnTo>
                  <a:pt x="6648450" y="0"/>
                </a:lnTo>
                <a:lnTo>
                  <a:pt x="6648450" y="6368115"/>
                </a:lnTo>
                <a:lnTo>
                  <a:pt x="0" y="636811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-35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003578" y="362110"/>
            <a:ext cx="5114013" cy="3062016"/>
          </a:xfrm>
          <a:custGeom>
            <a:avLst/>
            <a:gdLst/>
            <a:ahLst/>
            <a:cxnLst/>
            <a:rect r="r" b="b" t="t" l="l"/>
            <a:pathLst>
              <a:path h="3062016" w="5114013">
                <a:moveTo>
                  <a:pt x="0" y="0"/>
                </a:moveTo>
                <a:lnTo>
                  <a:pt x="5114014" y="0"/>
                </a:lnTo>
                <a:lnTo>
                  <a:pt x="5114014" y="3062016"/>
                </a:lnTo>
                <a:lnTo>
                  <a:pt x="0" y="306201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3680930" y="1137492"/>
            <a:ext cx="3965787" cy="198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 b="true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Nederland op een </a:t>
            </a:r>
          </a:p>
          <a:p>
            <a:pPr algn="ctr">
              <a:lnSpc>
                <a:spcPts val="2879"/>
              </a:lnSpc>
            </a:pPr>
            <a:r>
              <a:rPr lang="en-US" sz="2400" b="true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leuke, snelle, sociale </a:t>
            </a:r>
          </a:p>
          <a:p>
            <a:pPr algn="ctr">
              <a:lnSpc>
                <a:spcPts val="2879"/>
              </a:lnSpc>
            </a:pPr>
            <a:r>
              <a:rPr lang="en-US" sz="2400" b="true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en goedkope manier vergroenen!</a:t>
            </a:r>
          </a:p>
          <a:p>
            <a:pPr algn="l">
              <a:lnSpc>
                <a:spcPts val="2879"/>
              </a:lnSpc>
            </a:pP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14511528" y="9189510"/>
            <a:ext cx="3413248" cy="682650"/>
          </a:xfrm>
          <a:custGeom>
            <a:avLst/>
            <a:gdLst/>
            <a:ahLst/>
            <a:cxnLst/>
            <a:rect r="r" b="b" t="t" l="l"/>
            <a:pathLst>
              <a:path h="682650" w="3413248">
                <a:moveTo>
                  <a:pt x="0" y="0"/>
                </a:moveTo>
                <a:lnTo>
                  <a:pt x="3413248" y="0"/>
                </a:lnTo>
                <a:lnTo>
                  <a:pt x="3413248" y="682650"/>
                </a:lnTo>
                <a:lnTo>
                  <a:pt x="0" y="6826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0"/>
            <a:ext cx="18288000" cy="5868516"/>
            <a:chOff x="0" y="0"/>
            <a:chExt cx="24384000" cy="7824688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5"/>
            <a:srcRect l="0" t="34465" r="0" b="8537"/>
            <a:stretch>
              <a:fillRect/>
            </a:stretch>
          </p:blipFill>
          <p:spPr>
            <a:xfrm flipH="false" flipV="false">
              <a:off x="0" y="0"/>
              <a:ext cx="24384000" cy="7824688"/>
            </a:xfrm>
            <a:prstGeom prst="rect">
              <a:avLst/>
            </a:prstGeom>
          </p:spPr>
        </p:pic>
      </p:grpSp>
      <p:sp>
        <p:nvSpPr>
          <p:cNvPr name="Freeform 5" id="5"/>
          <p:cNvSpPr/>
          <p:nvPr/>
        </p:nvSpPr>
        <p:spPr>
          <a:xfrm flipH="false" flipV="false" rot="0">
            <a:off x="6916519" y="4372475"/>
            <a:ext cx="11390531" cy="4833910"/>
          </a:xfrm>
          <a:custGeom>
            <a:avLst/>
            <a:gdLst/>
            <a:ahLst/>
            <a:cxnLst/>
            <a:rect r="r" b="b" t="t" l="l"/>
            <a:pathLst>
              <a:path h="4833910" w="11390531">
                <a:moveTo>
                  <a:pt x="0" y="0"/>
                </a:moveTo>
                <a:lnTo>
                  <a:pt x="11390531" y="0"/>
                </a:lnTo>
                <a:lnTo>
                  <a:pt x="11390531" y="4833910"/>
                </a:lnTo>
                <a:lnTo>
                  <a:pt x="0" y="48339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102923" r="-1168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60000">
            <a:off x="7532096" y="4454512"/>
            <a:ext cx="6449731" cy="6133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89"/>
              </a:lnSpc>
            </a:pPr>
            <a:r>
              <a:rPr lang="en-US" b="true" sz="3635">
                <a:solidFill>
                  <a:srgbClr val="231F20"/>
                </a:solidFill>
                <a:latin typeface="TT Chocolates Bold"/>
                <a:ea typeface="TT Chocolates Bold"/>
                <a:cs typeface="TT Chocolates Bold"/>
                <a:sym typeface="TT Chocolates Bold"/>
              </a:rPr>
              <a:t>De campagne heeft drie doelen</a:t>
            </a:r>
          </a:p>
        </p:txBody>
      </p:sp>
      <p:sp>
        <p:nvSpPr>
          <p:cNvPr name="TextBox 7" id="7"/>
          <p:cNvSpPr txBox="true"/>
          <p:nvPr/>
        </p:nvSpPr>
        <p:spPr>
          <a:xfrm rot="60000">
            <a:off x="7625511" y="7395856"/>
            <a:ext cx="2485033" cy="7397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07"/>
              </a:lnSpc>
            </a:pPr>
            <a:r>
              <a:rPr lang="en-US" b="true" sz="2181" spc="6">
                <a:solidFill>
                  <a:srgbClr val="FFFFFF"/>
                </a:solidFill>
                <a:latin typeface="TT Chocolates Bold"/>
                <a:ea typeface="TT Chocolates Bold"/>
                <a:cs typeface="TT Chocolates Bold"/>
                <a:sym typeface="TT Chocolates Bold"/>
              </a:rPr>
              <a:t>Klimaatverandering tegenhouden </a:t>
            </a:r>
          </a:p>
        </p:txBody>
      </p:sp>
      <p:sp>
        <p:nvSpPr>
          <p:cNvPr name="TextBox 8" id="8"/>
          <p:cNvSpPr txBox="true"/>
          <p:nvPr/>
        </p:nvSpPr>
        <p:spPr>
          <a:xfrm rot="60000">
            <a:off x="11633551" y="7459228"/>
            <a:ext cx="1713409" cy="370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7"/>
              </a:lnSpc>
            </a:pPr>
            <a:r>
              <a:rPr lang="en-US" b="true" sz="2181" spc="2">
                <a:solidFill>
                  <a:srgbClr val="FFFFFF"/>
                </a:solidFill>
                <a:latin typeface="TT Chocolates Bold"/>
                <a:ea typeface="TT Chocolates Bold"/>
                <a:cs typeface="TT Chocolates Bold"/>
                <a:sym typeface="TT Chocolates Bold"/>
              </a:rPr>
              <a:t>Biodiversiteit </a:t>
            </a:r>
          </a:p>
        </p:txBody>
      </p:sp>
      <p:sp>
        <p:nvSpPr>
          <p:cNvPr name="TextBox 9" id="9"/>
          <p:cNvSpPr txBox="true"/>
          <p:nvPr/>
        </p:nvSpPr>
        <p:spPr>
          <a:xfrm rot="60000">
            <a:off x="11884768" y="7828453"/>
            <a:ext cx="1138979" cy="370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7"/>
              </a:lnSpc>
            </a:pPr>
            <a:r>
              <a:rPr lang="en-US" b="true" sz="2181">
                <a:solidFill>
                  <a:srgbClr val="FFFFFF"/>
                </a:solidFill>
                <a:latin typeface="TT Chocolates Bold"/>
                <a:ea typeface="TT Chocolates Bold"/>
                <a:cs typeface="TT Chocolates Bold"/>
                <a:sym typeface="TT Chocolates Bold"/>
              </a:rPr>
              <a:t>verhogen</a:t>
            </a:r>
          </a:p>
        </p:txBody>
      </p:sp>
      <p:sp>
        <p:nvSpPr>
          <p:cNvPr name="TextBox 10" id="10"/>
          <p:cNvSpPr txBox="true"/>
          <p:nvPr/>
        </p:nvSpPr>
        <p:spPr>
          <a:xfrm rot="60000">
            <a:off x="14615163" y="7521456"/>
            <a:ext cx="2899812" cy="7397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907"/>
              </a:lnSpc>
            </a:pPr>
            <a:r>
              <a:rPr lang="en-US" b="true" sz="2181" spc="10">
                <a:solidFill>
                  <a:srgbClr val="FFFFFF"/>
                </a:solidFill>
                <a:latin typeface="TT Chocolates Bold"/>
                <a:ea typeface="TT Chocolates Bold"/>
                <a:cs typeface="TT Chocolates Bold"/>
                <a:sym typeface="TT Chocolates Bold"/>
              </a:rPr>
              <a:t>Handelingsperspectief geven aan mensen met </a:t>
            </a:r>
          </a:p>
        </p:txBody>
      </p:sp>
      <p:sp>
        <p:nvSpPr>
          <p:cNvPr name="TextBox 11" id="11"/>
          <p:cNvSpPr txBox="true"/>
          <p:nvPr/>
        </p:nvSpPr>
        <p:spPr>
          <a:xfrm rot="60000">
            <a:off x="15140891" y="8259905"/>
            <a:ext cx="1764477" cy="370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7"/>
              </a:lnSpc>
            </a:pPr>
            <a:r>
              <a:rPr lang="en-US" b="true" sz="2181" spc="6">
                <a:solidFill>
                  <a:srgbClr val="FFFFFF"/>
                </a:solidFill>
                <a:latin typeface="TT Chocolates Bold"/>
                <a:ea typeface="TT Chocolates Bold"/>
                <a:cs typeface="TT Chocolates Bold"/>
                <a:sym typeface="TT Chocolates Bold"/>
              </a:rPr>
              <a:t>klimaatzorgen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4511528" y="9189510"/>
            <a:ext cx="3413248" cy="682650"/>
          </a:xfrm>
          <a:custGeom>
            <a:avLst/>
            <a:gdLst/>
            <a:ahLst/>
            <a:cxnLst/>
            <a:rect r="r" b="b" t="t" l="l"/>
            <a:pathLst>
              <a:path h="682650" w="3413248">
                <a:moveTo>
                  <a:pt x="0" y="0"/>
                </a:moveTo>
                <a:lnTo>
                  <a:pt x="3413248" y="0"/>
                </a:lnTo>
                <a:lnTo>
                  <a:pt x="3413248" y="682650"/>
                </a:lnTo>
                <a:lnTo>
                  <a:pt x="0" y="68265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" r="0" b="-5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29986" y="269189"/>
            <a:ext cx="7220185" cy="2073234"/>
            <a:chOff x="0" y="0"/>
            <a:chExt cx="9626914" cy="276431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9626914" cy="2764312"/>
            </a:xfrm>
            <a:custGeom>
              <a:avLst/>
              <a:gdLst/>
              <a:ahLst/>
              <a:cxnLst/>
              <a:rect r="r" b="b" t="t" l="l"/>
              <a:pathLst>
                <a:path h="2764312" w="9626914">
                  <a:moveTo>
                    <a:pt x="0" y="0"/>
                  </a:moveTo>
                  <a:lnTo>
                    <a:pt x="9626914" y="0"/>
                  </a:lnTo>
                  <a:lnTo>
                    <a:pt x="9626914" y="2764312"/>
                  </a:lnTo>
                  <a:lnTo>
                    <a:pt x="0" y="2764312"/>
                  </a:lnTo>
                  <a:close/>
                </a:path>
              </a:pathLst>
            </a:custGeom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9626914" cy="282146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F49D2E"/>
                  </a:solidFill>
                  <a:latin typeface="Impact"/>
                  <a:ea typeface="Impact"/>
                  <a:cs typeface="Impact"/>
                  <a:sym typeface="Impact"/>
                </a:rPr>
                <a:t>DE METHODE</a:t>
              </a: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063440" y="2533504"/>
            <a:ext cx="12307394" cy="5381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Door natuurlijke en beleidsmatige redenen overleven de meeste </a:t>
            </a:r>
            <a:r>
              <a:rPr lang="en-US" sz="3000">
                <a:solidFill>
                  <a:srgbClr val="231F20"/>
                </a:solidFill>
                <a:latin typeface="Arial MT Pro"/>
                <a:ea typeface="Arial MT Pro"/>
                <a:cs typeface="Arial MT Pro"/>
                <a:sym typeface="Arial MT Pro"/>
              </a:rPr>
              <a:t>zaailingen die jaarlijks opkomen niet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231F20"/>
                </a:solidFill>
                <a:latin typeface="Arial MT Pro"/>
                <a:ea typeface="Arial MT Pro"/>
                <a:cs typeface="Arial MT Pro"/>
                <a:sym typeface="Arial MT Pro"/>
              </a:rPr>
              <a:t>We scheppen alleen de ongewenste zaailingen of de zaailingen met geen tot weinig overlevingskans uit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231F20"/>
                </a:solidFill>
                <a:latin typeface="Arial MT Pro"/>
                <a:ea typeface="Arial MT Pro"/>
                <a:cs typeface="Arial MT Pro"/>
                <a:sym typeface="Arial MT Pro"/>
              </a:rPr>
              <a:t>Van november tot maart scheppen wij met heel veel vrijwilligers de zaailing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en uit om deze te verplanten of gratis uit te delen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231F20"/>
                </a:solidFill>
                <a:latin typeface="Arial MT Pro"/>
                <a:ea typeface="Arial MT Pro"/>
                <a:cs typeface="Arial MT Pro"/>
                <a:sym typeface="Arial MT Pro"/>
              </a:rPr>
              <a:t>Wij verplanten de zaailingen bij locaties die ruimte hebben om te planten zodat de zaailing kan uitgroeien tot volwassen exemplaar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231F20"/>
                </a:solidFill>
                <a:latin typeface="Arial MT Pro"/>
                <a:ea typeface="Arial MT Pro"/>
                <a:cs typeface="Arial MT Pro"/>
                <a:sym typeface="Arial MT Pro"/>
              </a:rPr>
              <a:t>Door samen te kijken hoe we elkaar kunnen helpen maken we een win-win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3572229" y="362110"/>
            <a:ext cx="4545363" cy="2721536"/>
          </a:xfrm>
          <a:custGeom>
            <a:avLst/>
            <a:gdLst/>
            <a:ahLst/>
            <a:cxnLst/>
            <a:rect r="r" b="b" t="t" l="l"/>
            <a:pathLst>
              <a:path h="2721536" w="4545363">
                <a:moveTo>
                  <a:pt x="0" y="0"/>
                </a:moveTo>
                <a:lnTo>
                  <a:pt x="4545363" y="0"/>
                </a:lnTo>
                <a:lnTo>
                  <a:pt x="4545363" y="2721537"/>
                </a:lnTo>
                <a:lnTo>
                  <a:pt x="0" y="27215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4175091" y="1186639"/>
            <a:ext cx="3339639" cy="12026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 b="true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Onze droom: </a:t>
            </a:r>
          </a:p>
          <a:p>
            <a:pPr algn="ctr">
              <a:lnSpc>
                <a:spcPts val="2879"/>
              </a:lnSpc>
            </a:pPr>
            <a:r>
              <a:rPr lang="en-US" sz="2400" b="true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Circulair Groenbeheer is de norm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4511528" y="9189510"/>
            <a:ext cx="3413248" cy="682650"/>
          </a:xfrm>
          <a:custGeom>
            <a:avLst/>
            <a:gdLst/>
            <a:ahLst/>
            <a:cxnLst/>
            <a:rect r="r" b="b" t="t" l="l"/>
            <a:pathLst>
              <a:path h="682650" w="3413248">
                <a:moveTo>
                  <a:pt x="0" y="0"/>
                </a:moveTo>
                <a:lnTo>
                  <a:pt x="3413248" y="0"/>
                </a:lnTo>
                <a:lnTo>
                  <a:pt x="3413248" y="682650"/>
                </a:lnTo>
                <a:lnTo>
                  <a:pt x="0" y="6826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64321" y="189568"/>
            <a:ext cx="18193988" cy="11030105"/>
          </a:xfrm>
          <a:custGeom>
            <a:avLst/>
            <a:gdLst/>
            <a:ahLst/>
            <a:cxnLst/>
            <a:rect r="r" b="b" t="t" l="l"/>
            <a:pathLst>
              <a:path h="11030105" w="18193988">
                <a:moveTo>
                  <a:pt x="0" y="0"/>
                </a:moveTo>
                <a:lnTo>
                  <a:pt x="18193987" y="0"/>
                </a:lnTo>
                <a:lnTo>
                  <a:pt x="18193987" y="11030105"/>
                </a:lnTo>
                <a:lnTo>
                  <a:pt x="0" y="110301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4" id="4" descr="Afbeelding met schermopname, groen, Rechthoek  Automatisch gegenereerde beschrijving"/>
          <p:cNvSpPr/>
          <p:nvPr/>
        </p:nvSpPr>
        <p:spPr>
          <a:xfrm flipH="false" flipV="false" rot="0">
            <a:off x="-4734804" y="-54864"/>
            <a:ext cx="10198250" cy="2297834"/>
          </a:xfrm>
          <a:custGeom>
            <a:avLst/>
            <a:gdLst/>
            <a:ahLst/>
            <a:cxnLst/>
            <a:rect r="r" b="b" t="t" l="l"/>
            <a:pathLst>
              <a:path h="2297834" w="10198250">
                <a:moveTo>
                  <a:pt x="0" y="0"/>
                </a:moveTo>
                <a:lnTo>
                  <a:pt x="10198249" y="0"/>
                </a:lnTo>
                <a:lnTo>
                  <a:pt x="10198249" y="2297834"/>
                </a:lnTo>
                <a:lnTo>
                  <a:pt x="0" y="22978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744" t="-79730" r="0" b="-7096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606092" y="1259548"/>
            <a:ext cx="15653208" cy="7767905"/>
          </a:xfrm>
          <a:custGeom>
            <a:avLst/>
            <a:gdLst/>
            <a:ahLst/>
            <a:cxnLst/>
            <a:rect r="r" b="b" t="t" l="l"/>
            <a:pathLst>
              <a:path h="7767905" w="15653208">
                <a:moveTo>
                  <a:pt x="0" y="0"/>
                </a:moveTo>
                <a:lnTo>
                  <a:pt x="15653208" y="0"/>
                </a:lnTo>
                <a:lnTo>
                  <a:pt x="15653208" y="7767904"/>
                </a:lnTo>
                <a:lnTo>
                  <a:pt x="0" y="776790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769838" y="429342"/>
            <a:ext cx="4416013" cy="11960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sz="66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DE METHODE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4511528" y="9189510"/>
            <a:ext cx="3413248" cy="682650"/>
          </a:xfrm>
          <a:custGeom>
            <a:avLst/>
            <a:gdLst/>
            <a:ahLst/>
            <a:cxnLst/>
            <a:rect r="r" b="b" t="t" l="l"/>
            <a:pathLst>
              <a:path h="682650" w="3413248">
                <a:moveTo>
                  <a:pt x="0" y="0"/>
                </a:moveTo>
                <a:lnTo>
                  <a:pt x="3413248" y="0"/>
                </a:lnTo>
                <a:lnTo>
                  <a:pt x="3413248" y="682650"/>
                </a:lnTo>
                <a:lnTo>
                  <a:pt x="0" y="6826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47273" y="9299596"/>
            <a:ext cx="3341757" cy="514972"/>
          </a:xfrm>
          <a:custGeom>
            <a:avLst/>
            <a:gdLst/>
            <a:ahLst/>
            <a:cxnLst/>
            <a:rect r="r" b="b" t="t" l="l"/>
            <a:pathLst>
              <a:path h="514972" w="3341757">
                <a:moveTo>
                  <a:pt x="0" y="0"/>
                </a:moveTo>
                <a:lnTo>
                  <a:pt x="3341757" y="0"/>
                </a:lnTo>
                <a:lnTo>
                  <a:pt x="3341757" y="514973"/>
                </a:lnTo>
                <a:lnTo>
                  <a:pt x="0" y="5149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841" r="0" b="-841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972000" y="904785"/>
            <a:ext cx="14859000" cy="1067623"/>
            <a:chOff x="0" y="0"/>
            <a:chExt cx="19812000" cy="142349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9812000" cy="1423497"/>
            </a:xfrm>
            <a:custGeom>
              <a:avLst/>
              <a:gdLst/>
              <a:ahLst/>
              <a:cxnLst/>
              <a:rect r="r" b="b" t="t" l="l"/>
              <a:pathLst>
                <a:path h="1423497" w="19812000">
                  <a:moveTo>
                    <a:pt x="0" y="0"/>
                  </a:moveTo>
                  <a:lnTo>
                    <a:pt x="19812000" y="0"/>
                  </a:lnTo>
                  <a:lnTo>
                    <a:pt x="19812000" y="1423497"/>
                  </a:lnTo>
                  <a:lnTo>
                    <a:pt x="0" y="1423497"/>
                  </a:lnTo>
                  <a:close/>
                </a:path>
              </a:pathLst>
            </a:custGeom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19812000" cy="148064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415"/>
                </a:lnSpc>
              </a:pPr>
              <a:r>
                <a:rPr lang="en-US" sz="5940">
                  <a:solidFill>
                    <a:srgbClr val="14B2A8"/>
                  </a:solidFill>
                  <a:latin typeface="Impact"/>
                  <a:ea typeface="Impact"/>
                  <a:cs typeface="Impact"/>
                  <a:sym typeface="Impact"/>
                </a:rPr>
                <a:t>6</a:t>
              </a:r>
              <a:r>
                <a:rPr lang="en-US" sz="5940">
                  <a:solidFill>
                    <a:srgbClr val="14B2A8"/>
                  </a:solidFill>
                  <a:latin typeface="Impact"/>
                  <a:ea typeface="Impact"/>
                  <a:cs typeface="Impact"/>
                  <a:sym typeface="Impact"/>
                </a:rPr>
                <a:t> SEIZOENEN MEER BOMEN NU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5922286" y="8214351"/>
            <a:ext cx="2370069" cy="2067538"/>
          </a:xfrm>
          <a:custGeom>
            <a:avLst/>
            <a:gdLst/>
            <a:ahLst/>
            <a:cxnLst/>
            <a:rect r="r" b="b" t="t" l="l"/>
            <a:pathLst>
              <a:path h="2067538" w="2370069">
                <a:moveTo>
                  <a:pt x="0" y="0"/>
                </a:moveTo>
                <a:lnTo>
                  <a:pt x="2370068" y="0"/>
                </a:lnTo>
                <a:lnTo>
                  <a:pt x="2370068" y="2067539"/>
                </a:lnTo>
                <a:lnTo>
                  <a:pt x="0" y="20675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203" r="0" b="-203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2427547" y="216552"/>
            <a:ext cx="5669953" cy="5669953"/>
            <a:chOff x="0" y="0"/>
            <a:chExt cx="812800" cy="812800"/>
          </a:xfrm>
        </p:grpSpPr>
        <p:sp>
          <p:nvSpPr>
            <p:cNvPr name="Freeform 9" id="9" descr="Afbeelding met kaart  Automatisch gegenereerde beschrijving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 l="-8704" t="-11742" r="0" b="-2138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9115236" y="3051529"/>
            <a:ext cx="5246370" cy="5246370"/>
            <a:chOff x="0" y="0"/>
            <a:chExt cx="812800" cy="812800"/>
          </a:xfrm>
        </p:grpSpPr>
        <p:sp>
          <p:nvSpPr>
            <p:cNvPr name="Freeform 11" id="11" descr="Afbeelding met kaart  Automatisch gegenereerde beschrijving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 l="-10349" t="0" r="-4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2772038" y="5238937"/>
            <a:ext cx="6117924" cy="6117924"/>
            <a:chOff x="0" y="0"/>
            <a:chExt cx="812800" cy="812800"/>
          </a:xfrm>
        </p:grpSpPr>
        <p:sp>
          <p:nvSpPr>
            <p:cNvPr name="Freeform 13" id="13" descr="Afbeelding met kaart  Automatisch gegenereerde beschrijving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0"/>
              <a:stretch>
                <a:fillRect l="0" t="-6539" r="0" b="0"/>
              </a:stretch>
            </a:blip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1034865" y="2515887"/>
            <a:ext cx="7718421" cy="6328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42925" indent="-271462" lvl="1">
              <a:lnSpc>
                <a:spcPts val="417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3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miljoen bomen verplant in 5 seizoenen</a:t>
            </a:r>
          </a:p>
          <a:p>
            <a:pPr algn="l" marL="1228725" indent="-409575" lvl="2">
              <a:lnSpc>
                <a:spcPts val="4170"/>
              </a:lnSpc>
              <a:buFont typeface="Arial"/>
              <a:buChar char="⚬"/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Zaailingen</a:t>
            </a:r>
          </a:p>
          <a:p>
            <a:pPr algn="l" marL="1228725" indent="-409575" lvl="2">
              <a:lnSpc>
                <a:spcPts val="4170"/>
              </a:lnSpc>
              <a:buFont typeface="Arial"/>
              <a:buChar char="⚬"/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Stekken</a:t>
            </a:r>
          </a:p>
          <a:p>
            <a:pPr algn="l" marL="1228725" indent="-409575" lvl="2">
              <a:lnSpc>
                <a:spcPts val="4170"/>
              </a:lnSpc>
              <a:buFont typeface="Arial"/>
              <a:buChar char="⚬"/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Kweekoverschot</a:t>
            </a:r>
          </a:p>
          <a:p>
            <a:pPr algn="l" marL="542925" indent="-271462" lvl="1">
              <a:lnSpc>
                <a:spcPts val="4170"/>
              </a:lnSpc>
              <a:buFont typeface="Arial"/>
              <a:buChar char="•"/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Slagingspercentage: tussen 70 en 80%</a:t>
            </a:r>
          </a:p>
          <a:p>
            <a:pPr algn="l" marL="542925" indent="-271462" lvl="1">
              <a:lnSpc>
                <a:spcPts val="417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Circa 5.000 </a:t>
            </a: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oogst-, uitdeel- en plantevents </a:t>
            </a:r>
          </a:p>
          <a:p>
            <a:pPr algn="l" marL="542925" indent="-271462" lvl="1">
              <a:lnSpc>
                <a:spcPts val="4170"/>
              </a:lnSpc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door het hele land</a:t>
            </a:r>
          </a:p>
          <a:p>
            <a:pPr algn="l" marL="542925" indent="-271462" lvl="1">
              <a:lnSpc>
                <a:spcPts val="4170"/>
              </a:lnSpc>
              <a:buFont typeface="Arial"/>
              <a:buChar char="•"/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Meer dan 44.000 deelnemers</a:t>
            </a:r>
          </a:p>
          <a:p>
            <a:pPr algn="l" marL="542925" indent="-271462" lvl="1">
              <a:lnSpc>
                <a:spcPts val="4170"/>
              </a:lnSpc>
              <a:buFont typeface="Arial"/>
              <a:buChar char="•"/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Online database (Bomenplanner) + App</a:t>
            </a:r>
          </a:p>
          <a:p>
            <a:pPr algn="l" marL="542925" indent="-271462" lvl="1">
              <a:lnSpc>
                <a:spcPts val="4170"/>
              </a:lnSpc>
              <a:buFont typeface="Arial"/>
              <a:buChar char="•"/>
            </a:pPr>
            <a:r>
              <a:rPr lang="en-US" sz="3000">
                <a:solidFill>
                  <a:srgbClr val="231F20"/>
                </a:solidFill>
                <a:latin typeface="Arial MT Pro"/>
                <a:ea typeface="Arial MT Pro"/>
                <a:cs typeface="Arial MT Pro"/>
                <a:sym typeface="Arial MT Pro"/>
              </a:rPr>
              <a:t>Bomenvinder</a:t>
            </a:r>
          </a:p>
          <a:p>
            <a:pPr algn="l" marL="542925" indent="-271462" lvl="1">
              <a:lnSpc>
                <a:spcPts val="4170"/>
              </a:lnSpc>
              <a:buFont typeface="Arial"/>
              <a:buChar char="•"/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Duitsland, VK en Frankrijk doen ook mee</a:t>
            </a:r>
          </a:p>
          <a:p>
            <a:pPr algn="l" marL="542925" indent="-271462" lvl="1">
              <a:lnSpc>
                <a:spcPts val="4170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47273" y="9299596"/>
            <a:ext cx="3341757" cy="514972"/>
          </a:xfrm>
          <a:custGeom>
            <a:avLst/>
            <a:gdLst/>
            <a:ahLst/>
            <a:cxnLst/>
            <a:rect r="r" b="b" t="t" l="l"/>
            <a:pathLst>
              <a:path h="514972" w="3341757">
                <a:moveTo>
                  <a:pt x="0" y="0"/>
                </a:moveTo>
                <a:lnTo>
                  <a:pt x="3341757" y="0"/>
                </a:lnTo>
                <a:lnTo>
                  <a:pt x="3341757" y="514973"/>
                </a:lnTo>
                <a:lnTo>
                  <a:pt x="0" y="5149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841" r="0" b="-841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972000" y="800101"/>
            <a:ext cx="6306624" cy="1191539"/>
            <a:chOff x="0" y="0"/>
            <a:chExt cx="8408832" cy="1588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408832" cy="1588719"/>
            </a:xfrm>
            <a:custGeom>
              <a:avLst/>
              <a:gdLst/>
              <a:ahLst/>
              <a:cxnLst/>
              <a:rect r="r" b="b" t="t" l="l"/>
              <a:pathLst>
                <a:path h="1588719" w="8408832">
                  <a:moveTo>
                    <a:pt x="0" y="0"/>
                  </a:moveTo>
                  <a:lnTo>
                    <a:pt x="8408832" y="0"/>
                  </a:lnTo>
                  <a:lnTo>
                    <a:pt x="8408832" y="1588719"/>
                  </a:lnTo>
                  <a:lnTo>
                    <a:pt x="0" y="1588719"/>
                  </a:lnTo>
                  <a:close/>
                </a:path>
              </a:pathLst>
            </a:custGeom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8408832" cy="164586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F49D2E"/>
                  </a:solidFill>
                  <a:latin typeface="Impact"/>
                  <a:ea typeface="Impact"/>
                  <a:cs typeface="Impact"/>
                  <a:sym typeface="Impact"/>
                </a:rPr>
                <a:t>HOE DOEN WE DIT?</a:t>
              </a:r>
            </a:p>
          </p:txBody>
        </p:sp>
      </p:grp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0562191" y="0"/>
            <a:ext cx="10637165" cy="10493163"/>
            <a:chOff x="0" y="0"/>
            <a:chExt cx="2434438" cy="240148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434463" cy="2401443"/>
            </a:xfrm>
            <a:custGeom>
              <a:avLst/>
              <a:gdLst/>
              <a:ahLst/>
              <a:cxnLst/>
              <a:rect r="r" b="b" t="t" l="l"/>
              <a:pathLst>
                <a:path h="2401443" w="2434463">
                  <a:moveTo>
                    <a:pt x="224282" y="0"/>
                  </a:moveTo>
                  <a:lnTo>
                    <a:pt x="0" y="2378837"/>
                  </a:lnTo>
                  <a:lnTo>
                    <a:pt x="518795" y="2401443"/>
                  </a:lnTo>
                  <a:lnTo>
                    <a:pt x="2422652" y="2401443"/>
                  </a:lnTo>
                  <a:lnTo>
                    <a:pt x="2434463" y="0"/>
                  </a:lnTo>
                  <a:close/>
                </a:path>
              </a:pathLst>
            </a:custGeom>
            <a:blipFill>
              <a:blip r:embed="rId6"/>
              <a:stretch>
                <a:fillRect l="-45794" t="-21269" r="-33642" b="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1063440" y="2574276"/>
            <a:ext cx="9295444" cy="4848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Met heel veel vrijwilligers (iedereen kan meedoen!)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Met een betaalde regio-coördinator per provincie/gemeente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Met een landelijk team 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Door de zaailingen gratis weg te geven aan iedereen die wil planten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Middels de Bomenplanner (app)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Geen ingewikkelde contracten</a:t>
            </a:r>
          </a:p>
          <a:p>
            <a:pPr algn="l" marL="542925" indent="-271462" lvl="1">
              <a:lnSpc>
                <a:spcPts val="4200"/>
              </a:lnSpc>
            </a:pP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4565426" y="9258300"/>
            <a:ext cx="3305453" cy="510948"/>
          </a:xfrm>
          <a:custGeom>
            <a:avLst/>
            <a:gdLst/>
            <a:ahLst/>
            <a:cxnLst/>
            <a:rect r="r" b="b" t="t" l="l"/>
            <a:pathLst>
              <a:path h="510948" w="3305453">
                <a:moveTo>
                  <a:pt x="0" y="0"/>
                </a:moveTo>
                <a:lnTo>
                  <a:pt x="3305453" y="0"/>
                </a:lnTo>
                <a:lnTo>
                  <a:pt x="3305453" y="510948"/>
                </a:lnTo>
                <a:lnTo>
                  <a:pt x="0" y="51094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7575857" y="5961567"/>
            <a:ext cx="2783027" cy="4174540"/>
          </a:xfrm>
          <a:custGeom>
            <a:avLst/>
            <a:gdLst/>
            <a:ahLst/>
            <a:cxnLst/>
            <a:rect r="r" b="b" t="t" l="l"/>
            <a:pathLst>
              <a:path h="4174540" w="2783027">
                <a:moveTo>
                  <a:pt x="0" y="0"/>
                </a:moveTo>
                <a:lnTo>
                  <a:pt x="2783027" y="0"/>
                </a:lnTo>
                <a:lnTo>
                  <a:pt x="2783027" y="4174540"/>
                </a:lnTo>
                <a:lnTo>
                  <a:pt x="0" y="417454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" r="0" b="-5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72000" y="269189"/>
            <a:ext cx="14859000" cy="2073234"/>
            <a:chOff x="0" y="0"/>
            <a:chExt cx="19812000" cy="276431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9812000" cy="2764312"/>
            </a:xfrm>
            <a:custGeom>
              <a:avLst/>
              <a:gdLst/>
              <a:ahLst/>
              <a:cxnLst/>
              <a:rect r="r" b="b" t="t" l="l"/>
              <a:pathLst>
                <a:path h="2764312" w="19812000">
                  <a:moveTo>
                    <a:pt x="0" y="0"/>
                  </a:moveTo>
                  <a:lnTo>
                    <a:pt x="19812000" y="0"/>
                  </a:lnTo>
                  <a:lnTo>
                    <a:pt x="19812000" y="2764312"/>
                  </a:lnTo>
                  <a:lnTo>
                    <a:pt x="0" y="2764312"/>
                  </a:lnTo>
                  <a:close/>
                </a:path>
              </a:pathLst>
            </a:custGeom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19812000" cy="282146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F49D2E"/>
                  </a:solidFill>
                  <a:latin typeface="Impact"/>
                  <a:ea typeface="Impact"/>
                  <a:cs typeface="Impact"/>
                  <a:sym typeface="Impact"/>
                </a:rPr>
                <a:t>CIRCULAIR GROENBEHEER: EEN WIN-WIN!</a:t>
              </a: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063440" y="2590654"/>
            <a:ext cx="14676120" cy="6924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42925" indent="-271462" lvl="1">
              <a:lnSpc>
                <a:spcPts val="36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We halen ongewenste soorten weg uit een gebied </a:t>
            </a:r>
          </a:p>
          <a:p>
            <a:pPr algn="l" marL="542925" indent="-271462" lvl="1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We gaan uit van het beheerplan van de terreinbeheerder. Plekken waar er heideontwikkeling is, binnen 1 meter van een wandelpad, sloopterreinen, dunnen van bepaalde soorten, poelen, etc. </a:t>
            </a:r>
          </a:p>
          <a:p>
            <a:pPr algn="l" marL="542925" indent="-271462" lvl="1">
              <a:lnSpc>
                <a:spcPts val="3600"/>
              </a:lnSpc>
            </a:pPr>
          </a:p>
          <a:p>
            <a:pPr algn="l" marL="542925" indent="-271462" lvl="1">
              <a:lnSpc>
                <a:spcPts val="36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We focussen ons op het verplanten van inheemse soorten</a:t>
            </a:r>
          </a:p>
          <a:p>
            <a:pPr algn="l" marL="542925" indent="-271462" lvl="1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Niet elke soort is even interessant voor ons. Hoe meer verschillende soorten we kunnen oogsten hoe beter. Maar we gaan uit van de win-win. We oogsten alles, maar delen niet alles uit. Zowel inheems als uitheems. We trekken ook invasieve exoten mee uit wanneer gewenst.</a:t>
            </a:r>
          </a:p>
          <a:p>
            <a:pPr algn="l" marL="542925" indent="-271462" lvl="1">
              <a:lnSpc>
                <a:spcPts val="3600"/>
              </a:lnSpc>
            </a:pPr>
          </a:p>
          <a:p>
            <a:pPr algn="l" marL="542925" indent="-271462" lvl="1">
              <a:lnSpc>
                <a:spcPts val="36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We laten het gebied net zo mooi achter als we vonden</a:t>
            </a:r>
          </a:p>
          <a:p>
            <a:pPr algn="l" marL="542925" indent="-271462" lvl="1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We oogsten met droge wortel, dus geen kuilen. We werken voorzichtig en laten geen afval achter. Al onze vrijwilligers willen iets moois doen voor de natuur.</a:t>
            </a:r>
          </a:p>
          <a:p>
            <a:pPr algn="l" marL="542925" indent="-271462" lvl="1">
              <a:lnSpc>
                <a:spcPts val="3600"/>
              </a:lnSpc>
            </a:pP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4511528" y="9189510"/>
            <a:ext cx="3413248" cy="682650"/>
          </a:xfrm>
          <a:custGeom>
            <a:avLst/>
            <a:gdLst/>
            <a:ahLst/>
            <a:cxnLst/>
            <a:rect r="r" b="b" t="t" l="l"/>
            <a:pathLst>
              <a:path h="682650" w="3413248">
                <a:moveTo>
                  <a:pt x="0" y="0"/>
                </a:moveTo>
                <a:lnTo>
                  <a:pt x="3413248" y="0"/>
                </a:lnTo>
                <a:lnTo>
                  <a:pt x="3413248" y="682650"/>
                </a:lnTo>
                <a:lnTo>
                  <a:pt x="0" y="6826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47273" y="9299596"/>
            <a:ext cx="3341757" cy="514972"/>
          </a:xfrm>
          <a:custGeom>
            <a:avLst/>
            <a:gdLst/>
            <a:ahLst/>
            <a:cxnLst/>
            <a:rect r="r" b="b" t="t" l="l"/>
            <a:pathLst>
              <a:path h="514972" w="3341757">
                <a:moveTo>
                  <a:pt x="0" y="0"/>
                </a:moveTo>
                <a:lnTo>
                  <a:pt x="3341757" y="0"/>
                </a:lnTo>
                <a:lnTo>
                  <a:pt x="3341757" y="514973"/>
                </a:lnTo>
                <a:lnTo>
                  <a:pt x="0" y="5149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841" r="0" b="-841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145252" y="1986165"/>
            <a:ext cx="8959346" cy="6981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Natuurgebieden en stadsparken: uitdunnen, </a:t>
            </a:r>
          </a:p>
          <a:p>
            <a:pPr algn="l" marL="542925" indent="-271462" lvl="1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opschot, te dicht bij pad, ongewenste soorten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G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emeente groenbeheer, </a:t>
            </a:r>
          </a:p>
          <a:p>
            <a:pPr algn="l" marL="542925" indent="-271462" lvl="1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Staatsbosbeheer, Landschappen, Struikroven, Natuurmonumenten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Landgoederen: helpen met achterstallig onderhoud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Achtertuinen:  doneer-een-zaailing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Bouwterreinen (braakliggend terrein)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Bungalowparken, campings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Wegbermen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Knotploegen</a:t>
            </a:r>
          </a:p>
          <a:p>
            <a:pPr algn="l" marL="542925" indent="-271462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Restpartijen van kwekers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040477" y="800102"/>
            <a:ext cx="8854261" cy="1186815"/>
            <a:chOff x="0" y="0"/>
            <a:chExt cx="11805682" cy="158242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1805682" cy="1582420"/>
            </a:xfrm>
            <a:custGeom>
              <a:avLst/>
              <a:gdLst/>
              <a:ahLst/>
              <a:cxnLst/>
              <a:rect r="r" b="b" t="t" l="l"/>
              <a:pathLst>
                <a:path h="1582420" w="11805682">
                  <a:moveTo>
                    <a:pt x="0" y="0"/>
                  </a:moveTo>
                  <a:lnTo>
                    <a:pt x="11805682" y="0"/>
                  </a:lnTo>
                  <a:lnTo>
                    <a:pt x="11805682" y="1582420"/>
                  </a:lnTo>
                  <a:lnTo>
                    <a:pt x="0" y="1582420"/>
                  </a:lnTo>
                  <a:close/>
                </a:path>
              </a:pathLst>
            </a:custGeom>
          </p:spPr>
        </p:sp>
        <p:sp>
          <p:nvSpPr>
            <p:cNvPr name="TextBox 7" id="7"/>
            <p:cNvSpPr txBox="true"/>
            <p:nvPr/>
          </p:nvSpPr>
          <p:spPr>
            <a:xfrm>
              <a:off x="0" y="9525"/>
              <a:ext cx="11805682" cy="1572895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15"/>
                </a:lnSpc>
              </a:pPr>
              <a:r>
                <a:rPr lang="en-US" sz="6600">
                  <a:solidFill>
                    <a:srgbClr val="14B2A8"/>
                  </a:solidFill>
                  <a:latin typeface="Impact"/>
                  <a:ea typeface="Impact"/>
                  <a:cs typeface="Impact"/>
                  <a:sym typeface="Impact"/>
                </a:rPr>
                <a:t>OOGSTLOCATIES</a:t>
              </a:r>
            </a:p>
          </p:txBody>
        </p:sp>
      </p:grp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9144000" y="-83331"/>
            <a:ext cx="10637165" cy="10493163"/>
            <a:chOff x="0" y="0"/>
            <a:chExt cx="2434438" cy="240148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34463" cy="2401443"/>
            </a:xfrm>
            <a:custGeom>
              <a:avLst/>
              <a:gdLst/>
              <a:ahLst/>
              <a:cxnLst/>
              <a:rect r="r" b="b" t="t" l="l"/>
              <a:pathLst>
                <a:path h="2401443" w="2434463">
                  <a:moveTo>
                    <a:pt x="224282" y="0"/>
                  </a:moveTo>
                  <a:lnTo>
                    <a:pt x="0" y="2378837"/>
                  </a:lnTo>
                  <a:lnTo>
                    <a:pt x="518795" y="2401443"/>
                  </a:lnTo>
                  <a:lnTo>
                    <a:pt x="2422652" y="2401443"/>
                  </a:lnTo>
                  <a:lnTo>
                    <a:pt x="2434463" y="0"/>
                  </a:lnTo>
                  <a:close/>
                </a:path>
              </a:pathLst>
            </a:custGeom>
            <a:blipFill>
              <a:blip r:embed="rId7"/>
              <a:stretch>
                <a:fillRect l="-17457" t="0" r="-30820" b="0"/>
              </a:stretch>
            </a:blip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14565426" y="9258300"/>
            <a:ext cx="3305453" cy="510948"/>
          </a:xfrm>
          <a:custGeom>
            <a:avLst/>
            <a:gdLst/>
            <a:ahLst/>
            <a:cxnLst/>
            <a:rect r="r" b="b" t="t" l="l"/>
            <a:pathLst>
              <a:path h="510948" w="3305453">
                <a:moveTo>
                  <a:pt x="0" y="0"/>
                </a:moveTo>
                <a:lnTo>
                  <a:pt x="3305453" y="0"/>
                </a:lnTo>
                <a:lnTo>
                  <a:pt x="3305453" y="510948"/>
                </a:lnTo>
                <a:lnTo>
                  <a:pt x="0" y="51094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DAHQBX8UWG8</dc:identifier>
  <dcterms:modified xsi:type="dcterms:W3CDTF">2011-08-01T06:04:30Z</dcterms:modified>
  <cp:revision>1</cp:revision>
  <dc:title>PPP MBN S7 (voor groenbeheer).pptx</dc:title>
</cp:coreProperties>
</file>