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Impact" charset="1" panose="020B0806030902050204"/>
      <p:regular r:id="rId29"/>
    </p:embeddedFont>
    <p:embeddedFont>
      <p:font typeface="TT Chocolates 1" charset="1" panose="02000503020000020003"/>
      <p:regular r:id="rId30"/>
    </p:embeddedFont>
    <p:embeddedFont>
      <p:font typeface="TT Chocolates 1 Bold" charset="1" panose="02000803020000020003"/>
      <p:regular r:id="rId31"/>
    </p:embeddedFont>
    <p:embeddedFont>
      <p:font typeface="TT Chocolates 2 Semi-Bold" charset="1" panose="02000503030000020003"/>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notesMasters/notesMaster1.xml" Type="http://schemas.openxmlformats.org/officeDocument/2006/relationships/notesMaster"/><Relationship Id="rId26" Target="theme/theme2.xml" Type="http://schemas.openxmlformats.org/officeDocument/2006/relationships/theme"/><Relationship Id="rId27" Target="notesSlides/notesSlide1.xml" Type="http://schemas.openxmlformats.org/officeDocument/2006/relationships/notesSlide"/><Relationship Id="rId28" Target="notesSlides/notesSlide2.xml" Type="http://schemas.openxmlformats.org/officeDocument/2006/relationships/notesSlide"/><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notesSlides/notesSlide3.xml" Type="http://schemas.openxmlformats.org/officeDocument/2006/relationships/notesSlide"/><Relationship Id="rId34" Target="notesSlides/notesSlide4.xml" Type="http://schemas.openxmlformats.org/officeDocument/2006/relationships/notesSlide"/><Relationship Id="rId35" Target="notesSlides/notesSlide5.xml" Type="http://schemas.openxmlformats.org/officeDocument/2006/relationships/notesSlide"/><Relationship Id="rId36" Target="notesSlides/notesSlide6.xml" Type="http://schemas.openxmlformats.org/officeDocument/2006/relationships/notesSlide"/><Relationship Id="rId37" Target="notesSlides/notesSlide7.xml" Type="http://schemas.openxmlformats.org/officeDocument/2006/relationships/notesSlide"/><Relationship Id="rId38" Target="notesSlides/notesSlide8.xml" Type="http://schemas.openxmlformats.org/officeDocument/2006/relationships/notesSlide"/><Relationship Id="rId39" Target="notesSlides/notesSlide9.xml" Type="http://schemas.openxmlformats.org/officeDocument/2006/relationships/notesSlide"/><Relationship Id="rId4" Target="theme/theme1.xml" Type="http://schemas.openxmlformats.org/officeDocument/2006/relationships/theme"/><Relationship Id="rId40" Target="notesSlides/notesSlide10.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31.jpeg" Type="http://schemas.openxmlformats.org/officeDocument/2006/relationships/image"/><Relationship Id="rId8" Target="https://meerbomen.nu/over-de-actie/planten/inheems-uitheems-exoten/" TargetMode="External" Type="http://schemas.openxmlformats.org/officeDocument/2006/relationships/hyperlink"/><Relationship Id="rId9" Target="../media/image28.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jpeg" Type="http://schemas.openxmlformats.org/officeDocument/2006/relationships/image"/><Relationship Id="rId7" Target="../media/image28.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5.jpeg" Type="http://schemas.openxmlformats.org/officeDocument/2006/relationships/image"/><Relationship Id="rId7" Target="../media/image2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https://bomenplanner.meerbomen.nu/bomenvinder" TargetMode="External" Type="http://schemas.openxmlformats.org/officeDocument/2006/relationships/hyperlink"/><Relationship Id="rId6" Target="../media/image36.png" Type="http://schemas.openxmlformats.org/officeDocument/2006/relationships/image"/><Relationship Id="rId7" Target="../media/image37.pn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38.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39.png" Type="http://schemas.openxmlformats.org/officeDocument/2006/relationships/image"/><Relationship Id="rId5" Target="https://bomenplanner.meerbomen.nu/oogstlocaties/aanmelden" TargetMode="External" Type="http://schemas.openxmlformats.org/officeDocument/2006/relationships/hyperlink"/><Relationship Id="rId6" Target="../media/image13.png" Type="http://schemas.openxmlformats.org/officeDocument/2006/relationships/image"/><Relationship Id="rId7" Target="../media/image14.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40.jpeg" Type="http://schemas.openxmlformats.org/officeDocument/2006/relationships/image"/><Relationship Id="rId8" Target="../media/image28.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5.png" Type="http://schemas.openxmlformats.org/officeDocument/2006/relationships/image"/><Relationship Id="rId11" Target="../media/image46.svg" Type="http://schemas.openxmlformats.org/officeDocument/2006/relationships/image"/><Relationship Id="rId12" Target="../media/image47.png" Type="http://schemas.openxmlformats.org/officeDocument/2006/relationships/image"/><Relationship Id="rId13" Target="../media/image48.jpeg" Type="http://schemas.openxmlformats.org/officeDocument/2006/relationships/image"/><Relationship Id="rId14" Target="../media/image49.png" Type="http://schemas.openxmlformats.org/officeDocument/2006/relationships/image"/><Relationship Id="rId15" Target="../media/image50.jpeg" Type="http://schemas.openxmlformats.org/officeDocument/2006/relationships/image"/><Relationship Id="rId16" Target="../media/image51.png" Type="http://schemas.openxmlformats.org/officeDocument/2006/relationships/image"/><Relationship Id="rId17" Target="../media/image52.svg" Type="http://schemas.openxmlformats.org/officeDocument/2006/relationships/image"/><Relationship Id="rId18" Target="../media/image13.png" Type="http://schemas.openxmlformats.org/officeDocument/2006/relationships/image"/><Relationship Id="rId19" Target="../media/image14.svg" Type="http://schemas.openxmlformats.org/officeDocument/2006/relationships/image"/><Relationship Id="rId2" Target="../notesSlides/notesSlide9.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19.png" Type="http://schemas.openxmlformats.org/officeDocument/2006/relationships/image"/><Relationship Id="rId6" Target="../media/image41.png" Type="http://schemas.openxmlformats.org/officeDocument/2006/relationships/image"/><Relationship Id="rId7" Target="../media/image42.png" Type="http://schemas.openxmlformats.org/officeDocument/2006/relationships/image"/><Relationship Id="rId8" Target="../media/image43.png" Type="http://schemas.openxmlformats.org/officeDocument/2006/relationships/image"/><Relationship Id="rId9" Target="../media/image4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3.jpeg" Type="http://schemas.openxmlformats.org/officeDocument/2006/relationships/image"/><Relationship Id="rId11" Target="../media/image28.pn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https://meerbomen.nu/oogsthandleiding" TargetMode="External" Type="http://schemas.openxmlformats.org/officeDocument/2006/relationships/hyperlink"/><Relationship Id="rId7" Target="https://www.meerbomen.nu/hubhandleiding" TargetMode="External" Type="http://schemas.openxmlformats.org/officeDocument/2006/relationships/hyperlink"/><Relationship Id="rId8" Target="https://www.meerbomen.nu/planthandleiding" TargetMode="External" Type="http://schemas.openxmlformats.org/officeDocument/2006/relationships/hyperlink"/><Relationship Id="rId9" Target="http://www.meerbomen.nu/communicatietoolkit" TargetMode="External" Type="http://schemas.openxmlformats.org/officeDocument/2006/relationships/hyperlink"/></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54.jpeg" Type="http://schemas.openxmlformats.org/officeDocument/2006/relationships/image"/><Relationship Id="rId8" Target="../media/image2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2" Target="../notesSlides/notesSlide2.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8.jpeg" Type="http://schemas.openxmlformats.org/officeDocument/2006/relationships/image"/><Relationship Id="rId6" Target="../media/image9.jpeg" Type="http://schemas.openxmlformats.org/officeDocument/2006/relationships/image"/><Relationship Id="rId7" Target="../media/image10.jpeg" Type="http://schemas.openxmlformats.org/officeDocument/2006/relationships/image"/><Relationship Id="rId8" Target="../media/image11.png" Type="http://schemas.openxmlformats.org/officeDocument/2006/relationships/image"/><Relationship Id="rId9" Target="../media/image1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15.jpe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19.png" Type="http://schemas.openxmlformats.org/officeDocument/2006/relationships/image"/><Relationship Id="rId6" Target="../media/image20.pn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jpeg" Type="http://schemas.openxmlformats.org/officeDocument/2006/relationships/image"/><Relationship Id="rId2" Target="../notesSlides/notesSlide4.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jpeg" Type="http://schemas.openxmlformats.org/officeDocument/2006/relationships/image"/><Relationship Id="rId9" Target="../media/image25.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27.jpeg" Type="http://schemas.openxmlformats.org/officeDocument/2006/relationships/image"/><Relationship Id="rId7" Target="../media/image28.png" Type="http://schemas.openxmlformats.org/officeDocument/2006/relationships/image"/><Relationship Id="rId8" Target="../media/image2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30.jpeg" Type="http://schemas.openxmlformats.org/officeDocument/2006/relationships/image"/><Relationship Id="rId8" Target="../media/image2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p:cNvPicPr>
              <a:picLocks noChangeAspect="true"/>
            </p:cNvPicPr>
            <p:nvPr/>
          </p:nvPicPr>
          <p:blipFill>
            <a:blip r:embed="rId3"/>
            <a:srcRect l="0" t="7800" r="0" b="7800"/>
            <a:stretch>
              <a:fillRect/>
            </a:stretch>
          </p:blipFill>
          <p:spPr>
            <a:xfrm flipH="false" flipV="false">
              <a:off x="0" y="0"/>
              <a:ext cx="24384000" cy="13716000"/>
            </a:xfrm>
            <a:prstGeom prst="rect">
              <a:avLst/>
            </a:prstGeom>
          </p:spPr>
        </p:pic>
      </p:grpSp>
      <p:sp>
        <p:nvSpPr>
          <p:cNvPr name="Freeform 4" id="4"/>
          <p:cNvSpPr/>
          <p:nvPr/>
        </p:nvSpPr>
        <p:spPr>
          <a:xfrm flipH="false" flipV="false" rot="0">
            <a:off x="3816310" y="7915458"/>
            <a:ext cx="10655374" cy="1901251"/>
          </a:xfrm>
          <a:custGeom>
            <a:avLst/>
            <a:gdLst/>
            <a:ahLst/>
            <a:cxnLst/>
            <a:rect r="r" b="b" t="t" l="l"/>
            <a:pathLst>
              <a:path h="1901251" w="10655374">
                <a:moveTo>
                  <a:pt x="0" y="0"/>
                </a:moveTo>
                <a:lnTo>
                  <a:pt x="10655375" y="0"/>
                </a:lnTo>
                <a:lnTo>
                  <a:pt x="10655375" y="1901251"/>
                </a:lnTo>
                <a:lnTo>
                  <a:pt x="0" y="1901251"/>
                </a:lnTo>
                <a:lnTo>
                  <a:pt x="0" y="0"/>
                </a:lnTo>
                <a:close/>
              </a:path>
            </a:pathLst>
          </a:custGeom>
          <a:blipFill>
            <a:blip r:embed="rId4">
              <a:extLst>
                <a:ext uri="{96DAC541-7B7A-43D3-8B79-37D633B846F1}">
                  <asvg:svgBlip xmlns:asvg="http://schemas.microsoft.com/office/drawing/2016/SVG/main" r:embed="rId5"/>
                </a:ext>
              </a:extLst>
            </a:blip>
            <a:stretch>
              <a:fillRect l="0" t="-334" r="0" b="-334"/>
            </a:stretch>
          </a:blipFill>
        </p:spPr>
      </p:sp>
      <p:sp>
        <p:nvSpPr>
          <p:cNvPr name="Freeform 5" id="5"/>
          <p:cNvSpPr/>
          <p:nvPr/>
        </p:nvSpPr>
        <p:spPr>
          <a:xfrm flipH="false" flipV="false" rot="0">
            <a:off x="-801638" y="1828296"/>
            <a:ext cx="10842903" cy="6121722"/>
          </a:xfrm>
          <a:custGeom>
            <a:avLst/>
            <a:gdLst/>
            <a:ahLst/>
            <a:cxnLst/>
            <a:rect r="r" b="b" t="t" l="l"/>
            <a:pathLst>
              <a:path h="6121722" w="10842903">
                <a:moveTo>
                  <a:pt x="0" y="0"/>
                </a:moveTo>
                <a:lnTo>
                  <a:pt x="10842904" y="0"/>
                </a:lnTo>
                <a:lnTo>
                  <a:pt x="10842904" y="6121722"/>
                </a:lnTo>
                <a:lnTo>
                  <a:pt x="0" y="6121722"/>
                </a:lnTo>
                <a:lnTo>
                  <a:pt x="0" y="0"/>
                </a:lnTo>
                <a:close/>
              </a:path>
            </a:pathLst>
          </a:custGeom>
          <a:blipFill>
            <a:blip r:embed="rId6">
              <a:extLst>
                <a:ext uri="{96DAC541-7B7A-43D3-8B79-37D633B846F1}">
                  <asvg:svgBlip xmlns:asvg="http://schemas.microsoft.com/office/drawing/2016/SVG/main" r:embed="rId7"/>
                </a:ext>
              </a:extLst>
            </a:blip>
            <a:stretch>
              <a:fillRect l="0" t="-73" r="0" b="-73"/>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1040477" y="885075"/>
            <a:ext cx="9304961" cy="1186815"/>
            <a:chOff x="0" y="0"/>
            <a:chExt cx="12406615" cy="1582420"/>
          </a:xfrm>
        </p:grpSpPr>
        <p:sp>
          <p:nvSpPr>
            <p:cNvPr name="Freeform 5" id="5"/>
            <p:cNvSpPr/>
            <p:nvPr/>
          </p:nvSpPr>
          <p:spPr>
            <a:xfrm flipH="false" flipV="false" rot="0">
              <a:off x="0" y="0"/>
              <a:ext cx="12406614" cy="1582420"/>
            </a:xfrm>
            <a:custGeom>
              <a:avLst/>
              <a:gdLst/>
              <a:ahLst/>
              <a:cxnLst/>
              <a:rect r="r" b="b" t="t" l="l"/>
              <a:pathLst>
                <a:path h="1582420" w="12406614">
                  <a:moveTo>
                    <a:pt x="0" y="0"/>
                  </a:moveTo>
                  <a:lnTo>
                    <a:pt x="12406614" y="0"/>
                  </a:lnTo>
                  <a:lnTo>
                    <a:pt x="12406614" y="1582420"/>
                  </a:lnTo>
                  <a:lnTo>
                    <a:pt x="0" y="1582420"/>
                  </a:lnTo>
                  <a:close/>
                </a:path>
              </a:pathLst>
            </a:custGeom>
          </p:spPr>
        </p:sp>
        <p:sp>
          <p:nvSpPr>
            <p:cNvPr name="TextBox 6" id="6"/>
            <p:cNvSpPr txBox="true"/>
            <p:nvPr/>
          </p:nvSpPr>
          <p:spPr>
            <a:xfrm>
              <a:off x="0" y="9525"/>
              <a:ext cx="12406615" cy="1572895"/>
            </a:xfrm>
            <a:prstGeom prst="rect">
              <a:avLst/>
            </a:prstGeom>
          </p:spPr>
          <p:txBody>
            <a:bodyPr anchor="b" rtlCol="false" tIns="0" lIns="0" bIns="0" rIns="0"/>
            <a:lstStyle/>
            <a:p>
              <a:pPr algn="l">
                <a:lnSpc>
                  <a:spcPts val="6415"/>
                </a:lnSpc>
              </a:pPr>
              <a:r>
                <a:rPr lang="en-US" sz="6600">
                  <a:solidFill>
                    <a:srgbClr val="14B2A8"/>
                  </a:solidFill>
                  <a:latin typeface="Impact"/>
                  <a:ea typeface="Impact"/>
                  <a:cs typeface="Impact"/>
                  <a:sym typeface="Impact"/>
                </a:rPr>
                <a:t>WELKE SOORTEN OOGSTEN WIJ?</a:t>
              </a:r>
            </a:p>
          </p:txBody>
        </p:sp>
      </p:grpSp>
      <p:grpSp>
        <p:nvGrpSpPr>
          <p:cNvPr name="Group 7" id="7"/>
          <p:cNvGrpSpPr>
            <a:grpSpLocks noChangeAspect="true"/>
          </p:cNvGrpSpPr>
          <p:nvPr/>
        </p:nvGrpSpPr>
        <p:grpSpPr>
          <a:xfrm rot="0">
            <a:off x="9667056" y="-83331"/>
            <a:ext cx="10637165" cy="10493163"/>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0" t="-1581" r="0" b="-50481"/>
              </a:stretch>
            </a:blipFill>
          </p:spPr>
        </p:sp>
      </p:grpSp>
      <p:sp>
        <p:nvSpPr>
          <p:cNvPr name="TextBox 9" id="9"/>
          <p:cNvSpPr txBox="true"/>
          <p:nvPr/>
        </p:nvSpPr>
        <p:spPr>
          <a:xfrm rot="0">
            <a:off x="1078577" y="2320227"/>
            <a:ext cx="8312254" cy="74676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We oogsten alles, maar delen vooral inheems uit. Een win-win voor terreinbeheer en maatschappij!</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Praktijk: 90% inheems, tot 150 verschillende soorten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Niet inheems? Dan naar voedselbos of achtertuin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Invasieve exoot? Op takkenril of afvoeren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De mooiste zaailingen laten we staan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Knie tot manshoogte (50cm tot 2 meter)</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Zonder kluit </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Ook stekken van wilg, vlier, vijg en populier</a:t>
            </a:r>
          </a:p>
          <a:p>
            <a:pPr algn="l">
              <a:lnSpc>
                <a:spcPts val="4200"/>
              </a:lnSpc>
            </a:pPr>
          </a:p>
          <a:p>
            <a:pPr algn="l">
              <a:lnSpc>
                <a:spcPts val="4200"/>
              </a:lnSpc>
            </a:pPr>
            <a:r>
              <a:rPr lang="en-US" sz="3000">
                <a:solidFill>
                  <a:srgbClr val="14B2A8"/>
                </a:solidFill>
                <a:latin typeface="TT Chocolates 1"/>
                <a:ea typeface="TT Chocolates 1"/>
                <a:cs typeface="TT Chocolates 1"/>
                <a:sym typeface="TT Chocolates 1"/>
              </a:rPr>
              <a:t>Lees meer over onze </a:t>
            </a:r>
            <a:r>
              <a:rPr lang="en-US" sz="3000" u="sng">
                <a:solidFill>
                  <a:srgbClr val="14B2A8"/>
                </a:solidFill>
                <a:latin typeface="TT Chocolates 1"/>
                <a:ea typeface="TT Chocolates 1"/>
                <a:cs typeface="TT Chocolates 1"/>
                <a:sym typeface="TT Chocolates 1"/>
                <a:hlinkClick r:id="rId8" tooltip="https://meerbomen.nu/over-de-actie/planten/inheems-uitheems-exoten/"/>
              </a:rPr>
              <a:t>exotenrichtlijn. </a:t>
            </a:r>
          </a:p>
        </p:txBody>
      </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9"/>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11528" y="9263130"/>
            <a:ext cx="3413248" cy="609030"/>
          </a:xfrm>
          <a:custGeom>
            <a:avLst/>
            <a:gdLst/>
            <a:ahLst/>
            <a:cxnLst/>
            <a:rect r="r" b="b" t="t" l="l"/>
            <a:pathLst>
              <a:path h="609030" w="3413248">
                <a:moveTo>
                  <a:pt x="0" y="0"/>
                </a:moveTo>
                <a:lnTo>
                  <a:pt x="3413248" y="0"/>
                </a:lnTo>
                <a:lnTo>
                  <a:pt x="3413248" y="609030"/>
                </a:lnTo>
                <a:lnTo>
                  <a:pt x="0" y="609030"/>
                </a:lnTo>
                <a:lnTo>
                  <a:pt x="0" y="0"/>
                </a:lnTo>
                <a:close/>
              </a:path>
            </a:pathLst>
          </a:custGeom>
          <a:blipFill>
            <a:blip r:embed="rId4">
              <a:extLst>
                <a:ext uri="{96DAC541-7B7A-43D3-8B79-37D633B846F1}">
                  <asvg:svgBlip xmlns:asvg="http://schemas.microsoft.com/office/drawing/2016/SVG/main" r:embed="rId5"/>
                </a:ext>
              </a:extLst>
            </a:blip>
            <a:stretch>
              <a:fillRect l="0" t="-736" r="0" b="-736"/>
            </a:stretch>
          </a:blipFill>
        </p:spPr>
      </p:sp>
      <p:grpSp>
        <p:nvGrpSpPr>
          <p:cNvPr name="Group 4" id="4"/>
          <p:cNvGrpSpPr/>
          <p:nvPr/>
        </p:nvGrpSpPr>
        <p:grpSpPr>
          <a:xfrm rot="0">
            <a:off x="860570" y="222264"/>
            <a:ext cx="5846165" cy="2073234"/>
            <a:chOff x="0" y="0"/>
            <a:chExt cx="7794886" cy="2764312"/>
          </a:xfrm>
        </p:grpSpPr>
        <p:sp>
          <p:nvSpPr>
            <p:cNvPr name="Freeform 5" id="5"/>
            <p:cNvSpPr/>
            <p:nvPr/>
          </p:nvSpPr>
          <p:spPr>
            <a:xfrm flipH="false" flipV="false" rot="0">
              <a:off x="0" y="0"/>
              <a:ext cx="7794886" cy="2764312"/>
            </a:xfrm>
            <a:custGeom>
              <a:avLst/>
              <a:gdLst/>
              <a:ahLst/>
              <a:cxnLst/>
              <a:rect r="r" b="b" t="t" l="l"/>
              <a:pathLst>
                <a:path h="2764312" w="7794886">
                  <a:moveTo>
                    <a:pt x="0" y="0"/>
                  </a:moveTo>
                  <a:lnTo>
                    <a:pt x="7794886" y="0"/>
                  </a:lnTo>
                  <a:lnTo>
                    <a:pt x="7794886" y="2764312"/>
                  </a:lnTo>
                  <a:lnTo>
                    <a:pt x="0" y="2764312"/>
                  </a:lnTo>
                  <a:close/>
                </a:path>
              </a:pathLst>
            </a:custGeom>
          </p:spPr>
        </p:sp>
        <p:sp>
          <p:nvSpPr>
            <p:cNvPr name="TextBox 6" id="6"/>
            <p:cNvSpPr txBox="true"/>
            <p:nvPr/>
          </p:nvSpPr>
          <p:spPr>
            <a:xfrm>
              <a:off x="0" y="-57150"/>
              <a:ext cx="7794886" cy="2821462"/>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OOGSTDAG</a:t>
              </a:r>
            </a:p>
          </p:txBody>
        </p:sp>
      </p:grpSp>
      <p:grpSp>
        <p:nvGrpSpPr>
          <p:cNvPr name="Group 7" id="7"/>
          <p:cNvGrpSpPr>
            <a:grpSpLocks noChangeAspect="true"/>
          </p:cNvGrpSpPr>
          <p:nvPr/>
        </p:nvGrpSpPr>
        <p:grpSpPr>
          <a:xfrm rot="0">
            <a:off x="9144000" y="-83331"/>
            <a:ext cx="10637165" cy="10493163"/>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6"/>
              <a:stretch>
                <a:fillRect l="-18779" t="0" r="-56586" b="0"/>
              </a:stretch>
            </a:blipFill>
          </p:spPr>
        </p:sp>
      </p:grpSp>
      <p:sp>
        <p:nvSpPr>
          <p:cNvPr name="Freeform 9" id="9"/>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7"/>
            <a:stretch>
              <a:fillRect l="0" t="0" r="0" b="0"/>
            </a:stretch>
          </a:blipFill>
        </p:spPr>
      </p:sp>
      <p:sp>
        <p:nvSpPr>
          <p:cNvPr name="TextBox 10" id="10"/>
          <p:cNvSpPr txBox="true"/>
          <p:nvPr/>
        </p:nvSpPr>
        <p:spPr>
          <a:xfrm rot="0">
            <a:off x="705874" y="2209773"/>
            <a:ext cx="7968022" cy="69342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Vorm van circulair natuurbeheer: snoeien en oogsten in plaats van maaien, vrezen en klepelen </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Geen kaalslag</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Natuureducatie</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Een leuke dag in de buitenlucht</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Concreet resultaat</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Werken vanuit het beheerplan en in samenspraak met de terreinbeheerder</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Altijd met oogstbegeleiders</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We hebben altijd MBN hesjes aan en meestal een MBN vlag bij ons</a:t>
            </a:r>
          </a:p>
          <a:p>
            <a:pPr algn="l" marL="542925" indent="-271462" lvl="1">
              <a:lnSpc>
                <a:spcPts val="4200"/>
              </a:lnSpc>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11528" y="9263130"/>
            <a:ext cx="3413248" cy="609030"/>
          </a:xfrm>
          <a:custGeom>
            <a:avLst/>
            <a:gdLst/>
            <a:ahLst/>
            <a:cxnLst/>
            <a:rect r="r" b="b" t="t" l="l"/>
            <a:pathLst>
              <a:path h="609030" w="3413248">
                <a:moveTo>
                  <a:pt x="0" y="0"/>
                </a:moveTo>
                <a:lnTo>
                  <a:pt x="3413248" y="0"/>
                </a:lnTo>
                <a:lnTo>
                  <a:pt x="3413248" y="609030"/>
                </a:lnTo>
                <a:lnTo>
                  <a:pt x="0" y="609030"/>
                </a:lnTo>
                <a:lnTo>
                  <a:pt x="0" y="0"/>
                </a:lnTo>
                <a:close/>
              </a:path>
            </a:pathLst>
          </a:custGeom>
          <a:blipFill>
            <a:blip r:embed="rId4">
              <a:extLst>
                <a:ext uri="{96DAC541-7B7A-43D3-8B79-37D633B846F1}">
                  <asvg:svgBlip xmlns:asvg="http://schemas.microsoft.com/office/drawing/2016/SVG/main" r:embed="rId5"/>
                </a:ext>
              </a:extLst>
            </a:blip>
            <a:stretch>
              <a:fillRect l="0" t="-736" r="0" b="-736"/>
            </a:stretch>
          </a:blipFill>
        </p:spPr>
      </p:sp>
      <p:grpSp>
        <p:nvGrpSpPr>
          <p:cNvPr name="Group 4" id="4"/>
          <p:cNvGrpSpPr/>
          <p:nvPr/>
        </p:nvGrpSpPr>
        <p:grpSpPr>
          <a:xfrm rot="0">
            <a:off x="860570" y="222264"/>
            <a:ext cx="5846165" cy="2073234"/>
            <a:chOff x="0" y="0"/>
            <a:chExt cx="7794886" cy="2764312"/>
          </a:xfrm>
        </p:grpSpPr>
        <p:sp>
          <p:nvSpPr>
            <p:cNvPr name="Freeform 5" id="5"/>
            <p:cNvSpPr/>
            <p:nvPr/>
          </p:nvSpPr>
          <p:spPr>
            <a:xfrm flipH="false" flipV="false" rot="0">
              <a:off x="0" y="0"/>
              <a:ext cx="7794886" cy="2764312"/>
            </a:xfrm>
            <a:custGeom>
              <a:avLst/>
              <a:gdLst/>
              <a:ahLst/>
              <a:cxnLst/>
              <a:rect r="r" b="b" t="t" l="l"/>
              <a:pathLst>
                <a:path h="2764312" w="7794886">
                  <a:moveTo>
                    <a:pt x="0" y="0"/>
                  </a:moveTo>
                  <a:lnTo>
                    <a:pt x="7794886" y="0"/>
                  </a:lnTo>
                  <a:lnTo>
                    <a:pt x="7794886" y="2764312"/>
                  </a:lnTo>
                  <a:lnTo>
                    <a:pt x="0" y="2764312"/>
                  </a:lnTo>
                  <a:close/>
                </a:path>
              </a:pathLst>
            </a:custGeom>
          </p:spPr>
        </p:sp>
        <p:sp>
          <p:nvSpPr>
            <p:cNvPr name="TextBox 6" id="6"/>
            <p:cNvSpPr txBox="true"/>
            <p:nvPr/>
          </p:nvSpPr>
          <p:spPr>
            <a:xfrm>
              <a:off x="0" y="-57150"/>
              <a:ext cx="7794886" cy="2821462"/>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BOMENHUB</a:t>
              </a:r>
            </a:p>
          </p:txBody>
        </p:sp>
      </p:grpSp>
      <p:grpSp>
        <p:nvGrpSpPr>
          <p:cNvPr name="Group 7" id="7"/>
          <p:cNvGrpSpPr>
            <a:grpSpLocks noChangeAspect="true"/>
          </p:cNvGrpSpPr>
          <p:nvPr/>
        </p:nvGrpSpPr>
        <p:grpSpPr>
          <a:xfrm rot="0">
            <a:off x="8426940" y="-83331"/>
            <a:ext cx="10512647" cy="10370331"/>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6"/>
              <a:stretch>
                <a:fillRect l="-23982" t="0" r="-23982" b="0"/>
              </a:stretch>
            </a:blipFill>
          </p:spPr>
        </p:sp>
      </p:grpSp>
      <p:sp>
        <p:nvSpPr>
          <p:cNvPr name="Freeform 9" id="9"/>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7"/>
            <a:stretch>
              <a:fillRect l="0" t="0" r="0" b="0"/>
            </a:stretch>
          </a:blipFill>
        </p:spPr>
      </p:sp>
      <p:sp>
        <p:nvSpPr>
          <p:cNvPr name="TextBox 10" id="10"/>
          <p:cNvSpPr txBox="true"/>
          <p:nvPr/>
        </p:nvSpPr>
        <p:spPr>
          <a:xfrm rot="0">
            <a:off x="705874" y="2209773"/>
            <a:ext cx="7968022" cy="69342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Voorbeelden: bermen, volktuinen, tuinderijen, schoolpleinen, moestuinen, braakliggend grond</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Op 10 m² kan je al snel duizenden zaailingen kwijt!</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Groene ontmoetingsplek: plek voor samenkomen, educatie, en gratis bomen en struiken </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Logistiek punt voor deelbaar gereedschap</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Samenwerkingen met andere groene initiatieven: plantenasiel, roverstuin, groene boerderijen</a:t>
            </a:r>
          </a:p>
          <a:p>
            <a:pPr algn="l">
              <a:lnSpc>
                <a:spcPts val="4200"/>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5760422" y="495012"/>
            <a:ext cx="12001500" cy="1638876"/>
            <a:chOff x="0" y="0"/>
            <a:chExt cx="16002000" cy="2185168"/>
          </a:xfrm>
        </p:grpSpPr>
        <p:sp>
          <p:nvSpPr>
            <p:cNvPr name="Freeform 4" id="4"/>
            <p:cNvSpPr/>
            <p:nvPr/>
          </p:nvSpPr>
          <p:spPr>
            <a:xfrm flipH="false" flipV="false" rot="0">
              <a:off x="0" y="0"/>
              <a:ext cx="16002000" cy="2185168"/>
            </a:xfrm>
            <a:custGeom>
              <a:avLst/>
              <a:gdLst/>
              <a:ahLst/>
              <a:cxnLst/>
              <a:rect r="r" b="b" t="t" l="l"/>
              <a:pathLst>
                <a:path h="2185168" w="16002000">
                  <a:moveTo>
                    <a:pt x="0" y="0"/>
                  </a:moveTo>
                  <a:lnTo>
                    <a:pt x="16002000" y="0"/>
                  </a:lnTo>
                  <a:lnTo>
                    <a:pt x="16002000" y="2185168"/>
                  </a:lnTo>
                  <a:lnTo>
                    <a:pt x="0" y="2185168"/>
                  </a:lnTo>
                  <a:close/>
                </a:path>
              </a:pathLst>
            </a:custGeom>
          </p:spPr>
        </p:sp>
        <p:sp>
          <p:nvSpPr>
            <p:cNvPr name="TextBox 5" id="5"/>
            <p:cNvSpPr txBox="true"/>
            <p:nvPr/>
          </p:nvSpPr>
          <p:spPr>
            <a:xfrm>
              <a:off x="0" y="-57150"/>
              <a:ext cx="16002000" cy="2242318"/>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WAAR KOMEN DE BOMEN TERECHT?</a:t>
              </a:r>
            </a:p>
          </p:txBody>
        </p:sp>
      </p:grpSp>
      <p:sp>
        <p:nvSpPr>
          <p:cNvPr name="TextBox 6" id="6"/>
          <p:cNvSpPr txBox="true"/>
          <p:nvPr/>
        </p:nvSpPr>
        <p:spPr>
          <a:xfrm rot="0">
            <a:off x="5457027" y="2105003"/>
            <a:ext cx="12304895" cy="4591050"/>
          </a:xfrm>
          <a:prstGeom prst="rect">
            <a:avLst/>
          </a:prstGeom>
        </p:spPr>
        <p:txBody>
          <a:bodyPr anchor="t" rtlCol="false" tIns="0" lIns="0" bIns="0" rIns="0">
            <a:spAutoFit/>
          </a:bodyPr>
          <a:lstStyle/>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Bij voorkeur worden de zaailingen direct geplant (opgehaald door een Plantlocatie)</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In een Bomenhub (tijdelijke inkuilplek)</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Vanuit een bomenhub worden de zaailingen gratis uitgedeeld aan iedereen die wil planten (middels uitdeeldagen)</a:t>
            </a:r>
          </a:p>
          <a:p>
            <a:pPr algn="l" marL="542925" indent="-271462" lvl="1">
              <a:lnSpc>
                <a:spcPts val="3600"/>
              </a:lnSpc>
              <a:buFont typeface="Arial"/>
              <a:buChar char="•"/>
            </a:pPr>
            <a:r>
              <a:rPr lang="en-US" sz="3000">
                <a:solidFill>
                  <a:srgbClr val="231F20"/>
                </a:solidFill>
                <a:latin typeface="TT Chocolates 1"/>
                <a:ea typeface="TT Chocolates 1"/>
                <a:cs typeface="TT Chocolates 1"/>
                <a:sym typeface="TT Chocolates 1"/>
              </a:rPr>
              <a:t>De best passende plek per boom =&gt;</a:t>
            </a:r>
          </a:p>
          <a:p>
            <a:pPr algn="l">
              <a:lnSpc>
                <a:spcPts val="3600"/>
              </a:lnSpc>
            </a:pPr>
            <a:r>
              <a:rPr lang="en-US" sz="3000">
                <a:solidFill>
                  <a:srgbClr val="000000"/>
                </a:solidFill>
                <a:latin typeface="TT Chocolates 1"/>
                <a:ea typeface="TT Chocolates 1"/>
                <a:cs typeface="TT Chocolates 1"/>
                <a:sym typeface="TT Chocolates 1"/>
              </a:rPr>
              <a:t>    </a:t>
            </a:r>
            <a:r>
              <a:rPr lang="en-US" sz="3000" b="true">
                <a:solidFill>
                  <a:srgbClr val="000000"/>
                </a:solidFill>
                <a:latin typeface="TT Chocolates 1 Bold"/>
                <a:ea typeface="TT Chocolates 1 Bold"/>
                <a:cs typeface="TT Chocolates 1 Bold"/>
                <a:sym typeface="TT Chocolates 1 Bold"/>
              </a:rPr>
              <a:t> </a:t>
            </a:r>
            <a:r>
              <a:rPr lang="en-US" b="true" sz="3000" u="sng">
                <a:solidFill>
                  <a:srgbClr val="0563C1"/>
                </a:solidFill>
                <a:latin typeface="TT Chocolates 1 Bold"/>
                <a:ea typeface="TT Chocolates 1 Bold"/>
                <a:cs typeface="TT Chocolates 1 Bold"/>
                <a:sym typeface="TT Chocolates 1 Bold"/>
                <a:hlinkClick r:id="rId5" tooltip="https://bomenplanner.meerbomen.nu/bomenvinder"/>
              </a:rPr>
              <a:t>bomenplanner.meerbomen.nu/bomenvinder</a:t>
            </a:r>
            <a:r>
              <a:rPr lang="en-US" sz="3000" b="true">
                <a:solidFill>
                  <a:srgbClr val="000000"/>
                </a:solidFill>
                <a:latin typeface="TT Chocolates 1 Bold"/>
                <a:ea typeface="TT Chocolates 1 Bold"/>
                <a:cs typeface="TT Chocolates 1 Bold"/>
                <a:sym typeface="TT Chocolates 1 Bold"/>
              </a:rPr>
              <a:t> </a:t>
            </a:r>
          </a:p>
          <a:p>
            <a:pPr algn="l" marL="542925" indent="-271462" lvl="1">
              <a:lnSpc>
                <a:spcPts val="3600"/>
              </a:lnSpc>
            </a:pPr>
          </a:p>
          <a:p>
            <a:pPr algn="l" marL="542925" indent="-271462" lvl="1">
              <a:lnSpc>
                <a:spcPts val="3600"/>
              </a:lnSpc>
            </a:pPr>
            <a:r>
              <a:rPr lang="en-US" b="true" sz="3000">
                <a:solidFill>
                  <a:srgbClr val="000000"/>
                </a:solidFill>
                <a:latin typeface="TT Chocolates 1 Bold"/>
                <a:ea typeface="TT Chocolates 1 Bold"/>
                <a:cs typeface="TT Chocolates 1 Bold"/>
                <a:sym typeface="TT Chocolates 1 Bold"/>
              </a:rPr>
              <a:t>Plantlocaties zijn:</a:t>
            </a:r>
          </a:p>
          <a:p>
            <a:pPr algn="l" marL="542925" indent="-271462" lvl="1">
              <a:lnSpc>
                <a:spcPts val="3600"/>
              </a:lnSpc>
            </a:pPr>
          </a:p>
        </p:txBody>
      </p:sp>
      <p:sp>
        <p:nvSpPr>
          <p:cNvPr name="Freeform 7" id="7"/>
          <p:cNvSpPr/>
          <p:nvPr/>
        </p:nvSpPr>
        <p:spPr>
          <a:xfrm flipH="false" flipV="false" rot="0">
            <a:off x="223167" y="491716"/>
            <a:ext cx="3978797" cy="5804760"/>
          </a:xfrm>
          <a:custGeom>
            <a:avLst/>
            <a:gdLst/>
            <a:ahLst/>
            <a:cxnLst/>
            <a:rect r="r" b="b" t="t" l="l"/>
            <a:pathLst>
              <a:path h="5804760" w="3978797">
                <a:moveTo>
                  <a:pt x="0" y="0"/>
                </a:moveTo>
                <a:lnTo>
                  <a:pt x="3978797" y="0"/>
                </a:lnTo>
                <a:lnTo>
                  <a:pt x="3978797" y="5804760"/>
                </a:lnTo>
                <a:lnTo>
                  <a:pt x="0" y="5804760"/>
                </a:lnTo>
                <a:lnTo>
                  <a:pt x="0" y="0"/>
                </a:lnTo>
                <a:close/>
              </a:path>
            </a:pathLst>
          </a:custGeom>
          <a:blipFill>
            <a:blip r:embed="rId6"/>
            <a:stretch>
              <a:fillRect l="0" t="0" r="0" b="0"/>
            </a:stretch>
          </a:blipFill>
        </p:spPr>
      </p:sp>
      <p:sp>
        <p:nvSpPr>
          <p:cNvPr name="Freeform 8" id="8"/>
          <p:cNvSpPr/>
          <p:nvPr/>
        </p:nvSpPr>
        <p:spPr>
          <a:xfrm flipH="false" flipV="false" rot="0">
            <a:off x="1755611" y="4410052"/>
            <a:ext cx="3701416" cy="5530849"/>
          </a:xfrm>
          <a:custGeom>
            <a:avLst/>
            <a:gdLst/>
            <a:ahLst/>
            <a:cxnLst/>
            <a:rect r="r" b="b" t="t" l="l"/>
            <a:pathLst>
              <a:path h="5530849" w="3701416">
                <a:moveTo>
                  <a:pt x="0" y="0"/>
                </a:moveTo>
                <a:lnTo>
                  <a:pt x="3701416" y="0"/>
                </a:lnTo>
                <a:lnTo>
                  <a:pt x="3701416" y="5530849"/>
                </a:lnTo>
                <a:lnTo>
                  <a:pt x="0" y="5530849"/>
                </a:lnTo>
                <a:lnTo>
                  <a:pt x="0" y="0"/>
                </a:lnTo>
                <a:close/>
              </a:path>
            </a:pathLst>
          </a:custGeom>
          <a:blipFill>
            <a:blip r:embed="rId7"/>
            <a:stretch>
              <a:fillRect l="0" t="0" r="0" b="0"/>
            </a:stretch>
          </a:blipFill>
        </p:spPr>
      </p:sp>
      <p:sp>
        <p:nvSpPr>
          <p:cNvPr name="TextBox 9" id="9"/>
          <p:cNvSpPr txBox="true"/>
          <p:nvPr/>
        </p:nvSpPr>
        <p:spPr>
          <a:xfrm rot="0">
            <a:off x="5457027" y="6277426"/>
            <a:ext cx="8424357" cy="3676650"/>
          </a:xfrm>
          <a:prstGeom prst="rect">
            <a:avLst/>
          </a:prstGeom>
        </p:spPr>
        <p:txBody>
          <a:bodyPr anchor="t" rtlCol="false" tIns="0" lIns="0" bIns="0" rIns="0">
            <a:spAutoFit/>
          </a:bodyPr>
          <a:lstStyle/>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Achtertuinen/balkon/geveltuinen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Landgoederen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Boerenerven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Voedselbossen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Groene initiatieven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Landschapselementen terugbrengen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Schoolpleinen</a:t>
            </a:r>
          </a:p>
          <a:p>
            <a:pPr algn="l" marL="542925" indent="-271462" lvl="1">
              <a:lnSpc>
                <a:spcPts val="3600"/>
              </a:lnSpc>
              <a:buFont typeface="Arial"/>
              <a:buChar char="•"/>
            </a:pPr>
            <a:r>
              <a:rPr lang="en-US" sz="3000">
                <a:solidFill>
                  <a:srgbClr val="000000"/>
                </a:solidFill>
                <a:latin typeface="TT Chocolates 1"/>
                <a:ea typeface="TT Chocolates 1"/>
                <a:cs typeface="TT Chocolates 1"/>
                <a:sym typeface="TT Chocolates 1"/>
              </a:rPr>
              <a:t>Bedrijventerreinen</a:t>
            </a:r>
          </a:p>
        </p:txBody>
      </p:sp>
      <p:sp>
        <p:nvSpPr>
          <p:cNvPr name="Freeform 10" id="10"/>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grpSp>
        <p:nvGrpSpPr>
          <p:cNvPr name="Group 3" id="3"/>
          <p:cNvGrpSpPr/>
          <p:nvPr/>
        </p:nvGrpSpPr>
        <p:grpSpPr>
          <a:xfrm rot="0">
            <a:off x="1028700" y="608053"/>
            <a:ext cx="14859000" cy="1317544"/>
            <a:chOff x="0" y="0"/>
            <a:chExt cx="19812000" cy="1756726"/>
          </a:xfrm>
        </p:grpSpPr>
        <p:sp>
          <p:nvSpPr>
            <p:cNvPr name="Freeform 4" id="4"/>
            <p:cNvSpPr/>
            <p:nvPr/>
          </p:nvSpPr>
          <p:spPr>
            <a:xfrm flipH="false" flipV="false" rot="0">
              <a:off x="0" y="0"/>
              <a:ext cx="19812000" cy="1756726"/>
            </a:xfrm>
            <a:custGeom>
              <a:avLst/>
              <a:gdLst/>
              <a:ahLst/>
              <a:cxnLst/>
              <a:rect r="r" b="b" t="t" l="l"/>
              <a:pathLst>
                <a:path h="1756726" w="19812000">
                  <a:moveTo>
                    <a:pt x="0" y="0"/>
                  </a:moveTo>
                  <a:lnTo>
                    <a:pt x="19812000" y="0"/>
                  </a:lnTo>
                  <a:lnTo>
                    <a:pt x="19812000" y="1756726"/>
                  </a:lnTo>
                  <a:lnTo>
                    <a:pt x="0" y="1756726"/>
                  </a:lnTo>
                  <a:close/>
                </a:path>
              </a:pathLst>
            </a:custGeom>
          </p:spPr>
        </p:sp>
        <p:sp>
          <p:nvSpPr>
            <p:cNvPr name="TextBox 5" id="5"/>
            <p:cNvSpPr txBox="true"/>
            <p:nvPr/>
          </p:nvSpPr>
          <p:spPr>
            <a:xfrm>
              <a:off x="0" y="-57150"/>
              <a:ext cx="19812000" cy="1813876"/>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WAT KAN EEN NATUURWERKGROEP DOEN?</a:t>
              </a:r>
            </a:p>
          </p:txBody>
        </p:sp>
      </p:grpSp>
      <p:sp>
        <p:nvSpPr>
          <p:cNvPr name="TextBox 6" id="6"/>
          <p:cNvSpPr txBox="true"/>
          <p:nvPr/>
        </p:nvSpPr>
        <p:spPr>
          <a:xfrm rot="0">
            <a:off x="324476" y="1333500"/>
            <a:ext cx="16703352" cy="3733800"/>
          </a:xfrm>
          <a:prstGeom prst="rect">
            <a:avLst/>
          </a:prstGeom>
        </p:spPr>
        <p:txBody>
          <a:bodyPr anchor="t" rtlCol="false" tIns="0" lIns="0" bIns="0" rIns="0">
            <a:spAutoFit/>
          </a:bodyPr>
          <a:lstStyle/>
          <a:p>
            <a:pPr algn="l">
              <a:lnSpc>
                <a:spcPts val="4200"/>
              </a:lnSpc>
            </a:pPr>
          </a:p>
          <a:p>
            <a:pPr algn="l" marL="647700" indent="-323850" lvl="1">
              <a:lnSpc>
                <a:spcPts val="4200"/>
              </a:lnSpc>
              <a:buFont typeface="Arial"/>
              <a:buChar char="•"/>
            </a:pPr>
            <a:r>
              <a:rPr lang="en-US" sz="3000">
                <a:solidFill>
                  <a:srgbClr val="000000"/>
                </a:solidFill>
                <a:latin typeface="TT Chocolates 1"/>
                <a:ea typeface="TT Chocolates 1"/>
                <a:cs typeface="TT Chocolates 1"/>
                <a:sym typeface="TT Chocolates 1"/>
              </a:rPr>
              <a:t>Het is voor ons fijn om ook contact met groenbeheer te krijgen. Natuurwerkgroepen zijn vaak al langer actief in het beheer van een bepaald gebied. Zij kennen het gebied en de boswachter/beheerder.</a:t>
            </a:r>
          </a:p>
          <a:p>
            <a:pPr algn="l" marL="647700" indent="-323850" lvl="1">
              <a:lnSpc>
                <a:spcPts val="4200"/>
              </a:lnSpc>
              <a:buFont typeface="Arial"/>
              <a:buChar char="•"/>
            </a:pPr>
            <a:r>
              <a:rPr lang="en-US" sz="3000">
                <a:solidFill>
                  <a:srgbClr val="000000"/>
                </a:solidFill>
                <a:latin typeface="TT Chocolates 1"/>
                <a:ea typeface="TT Chocolates 1"/>
                <a:cs typeface="TT Chocolates 1"/>
                <a:sym typeface="TT Chocolates 1"/>
              </a:rPr>
              <a:t>De bomen en struiken die weg mogen worden vaak gebruikt in een takkenril. </a:t>
            </a:r>
          </a:p>
          <a:p>
            <a:pPr algn="l" marL="647700" indent="-323850" lvl="1">
              <a:lnSpc>
                <a:spcPts val="4200"/>
              </a:lnSpc>
              <a:buFont typeface="Arial"/>
              <a:buChar char="•"/>
            </a:pPr>
            <a:r>
              <a:rPr lang="en-US" sz="3000">
                <a:solidFill>
                  <a:srgbClr val="000000"/>
                </a:solidFill>
                <a:latin typeface="TT Chocolates 1"/>
                <a:ea typeface="TT Chocolates 1"/>
                <a:cs typeface="TT Chocolates 1"/>
                <a:sym typeface="TT Chocolates 1"/>
              </a:rPr>
              <a:t>Kleine bomen en struiken kunnen nog verplant worden. MBN haalt ze graag op. </a:t>
            </a:r>
          </a:p>
          <a:p>
            <a:pPr algn="l" marL="647700" indent="-323850" lvl="1">
              <a:lnSpc>
                <a:spcPts val="4200"/>
              </a:lnSpc>
              <a:buFont typeface="Arial"/>
              <a:buChar char="•"/>
            </a:pPr>
            <a:r>
              <a:rPr lang="en-US" sz="3000">
                <a:solidFill>
                  <a:srgbClr val="000000"/>
                </a:solidFill>
                <a:latin typeface="TT Chocolates 1"/>
                <a:ea typeface="TT Chocolates 1"/>
                <a:cs typeface="TT Chocolates 1"/>
                <a:sym typeface="TT Chocolates 1"/>
              </a:rPr>
              <a:t>MBN helpt graag bij het onderhoud.</a:t>
            </a:r>
          </a:p>
        </p:txBody>
      </p:sp>
      <p:sp>
        <p:nvSpPr>
          <p:cNvPr name="Freeform 7" id="7"/>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p:nvPr/>
        </p:nvGrpSpPr>
        <p:grpSpPr>
          <a:xfrm rot="0">
            <a:off x="0" y="5143500"/>
            <a:ext cx="18288000" cy="5143500"/>
            <a:chOff x="0" y="0"/>
            <a:chExt cx="24384000" cy="6858000"/>
          </a:xfrm>
        </p:grpSpPr>
        <p:pic>
          <p:nvPicPr>
            <p:cNvPr name="Picture 9" id="9"/>
            <p:cNvPicPr>
              <a:picLocks noChangeAspect="true"/>
            </p:cNvPicPr>
            <p:nvPr/>
          </p:nvPicPr>
          <p:blipFill>
            <a:blip r:embed="rId6"/>
            <a:srcRect l="0" t="23820" r="0" b="26179"/>
            <a:stretch>
              <a:fillRect/>
            </a:stretch>
          </p:blipFill>
          <p:spPr>
            <a:xfrm flipH="false" flipV="false">
              <a:off x="0" y="0"/>
              <a:ext cx="24384000" cy="6858000"/>
            </a:xfrm>
            <a:prstGeom prst="rect">
              <a:avLst/>
            </a:prstGeom>
          </p:spPr>
        </p:pic>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grpSp>
        <p:nvGrpSpPr>
          <p:cNvPr name="Group 3" id="3"/>
          <p:cNvGrpSpPr/>
          <p:nvPr/>
        </p:nvGrpSpPr>
        <p:grpSpPr>
          <a:xfrm rot="0">
            <a:off x="0" y="0"/>
            <a:ext cx="18288000" cy="3990887"/>
            <a:chOff x="0" y="0"/>
            <a:chExt cx="24384000" cy="5321183"/>
          </a:xfrm>
        </p:grpSpPr>
        <p:pic>
          <p:nvPicPr>
            <p:cNvPr name="Picture 4" id="4"/>
            <p:cNvPicPr>
              <a:picLocks noChangeAspect="true"/>
            </p:cNvPicPr>
            <p:nvPr/>
          </p:nvPicPr>
          <p:blipFill>
            <a:blip r:embed="rId4"/>
            <a:srcRect l="0" t="41888" r="0" b="12689"/>
            <a:stretch>
              <a:fillRect/>
            </a:stretch>
          </p:blipFill>
          <p:spPr>
            <a:xfrm flipH="false" flipV="false">
              <a:off x="0" y="0"/>
              <a:ext cx="24384000" cy="5321183"/>
            </a:xfrm>
            <a:prstGeom prst="rect">
              <a:avLst/>
            </a:prstGeom>
          </p:spPr>
        </p:pic>
      </p:grpSp>
      <p:grpSp>
        <p:nvGrpSpPr>
          <p:cNvPr name="Group 5" id="5"/>
          <p:cNvGrpSpPr/>
          <p:nvPr/>
        </p:nvGrpSpPr>
        <p:grpSpPr>
          <a:xfrm rot="0">
            <a:off x="972000" y="3818309"/>
            <a:ext cx="6408292" cy="1754694"/>
            <a:chOff x="0" y="0"/>
            <a:chExt cx="8544390" cy="2339592"/>
          </a:xfrm>
        </p:grpSpPr>
        <p:sp>
          <p:nvSpPr>
            <p:cNvPr name="Freeform 6" id="6"/>
            <p:cNvSpPr/>
            <p:nvPr/>
          </p:nvSpPr>
          <p:spPr>
            <a:xfrm flipH="false" flipV="false" rot="0">
              <a:off x="0" y="0"/>
              <a:ext cx="8544390" cy="2339592"/>
            </a:xfrm>
            <a:custGeom>
              <a:avLst/>
              <a:gdLst/>
              <a:ahLst/>
              <a:cxnLst/>
              <a:rect r="r" b="b" t="t" l="l"/>
              <a:pathLst>
                <a:path h="2339592" w="8544390">
                  <a:moveTo>
                    <a:pt x="0" y="0"/>
                  </a:moveTo>
                  <a:lnTo>
                    <a:pt x="8544390" y="0"/>
                  </a:lnTo>
                  <a:lnTo>
                    <a:pt x="8544390" y="2339592"/>
                  </a:lnTo>
                  <a:lnTo>
                    <a:pt x="0" y="2339592"/>
                  </a:lnTo>
                  <a:close/>
                </a:path>
              </a:pathLst>
            </a:custGeom>
          </p:spPr>
        </p:sp>
        <p:sp>
          <p:nvSpPr>
            <p:cNvPr name="TextBox 7" id="7"/>
            <p:cNvSpPr txBox="true"/>
            <p:nvPr/>
          </p:nvSpPr>
          <p:spPr>
            <a:xfrm>
              <a:off x="0" y="-57150"/>
              <a:ext cx="8544390" cy="2396742"/>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MEEDOEN?</a:t>
              </a:r>
            </a:p>
          </p:txBody>
        </p:sp>
      </p:grpSp>
      <p:sp>
        <p:nvSpPr>
          <p:cNvPr name="TextBox 8" id="8"/>
          <p:cNvSpPr txBox="true"/>
          <p:nvPr/>
        </p:nvSpPr>
        <p:spPr>
          <a:xfrm rot="0">
            <a:off x="1063440" y="5169773"/>
            <a:ext cx="16161120" cy="42672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Sta vrijwilligers toe op het terrein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Mix de vrijwilligersgroepen van MBN en huidig natuurbeheer groepen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Altijd de mogelijkheid zelf vrijwilligers op te roepen via de Bomenplanner</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Geef alle praktische informatie (parkeerinstructies, te verwachten oogst, evt. inkuilplek, toilet mogelijkheden) door via: </a:t>
            </a:r>
            <a:r>
              <a:rPr lang="en-US" sz="3000" u="sng">
                <a:solidFill>
                  <a:srgbClr val="0563C1"/>
                </a:solidFill>
                <a:latin typeface="TT Chocolates 1"/>
                <a:ea typeface="TT Chocolates 1"/>
                <a:cs typeface="TT Chocolates 1"/>
                <a:sym typeface="TT Chocolates 1"/>
                <a:hlinkClick r:id="rId5" tooltip="https://bomenplanner.meerbomen.nu/oogstlocaties/aanmelden"/>
              </a:rPr>
              <a:t>https://bomenplanner.meerbomen.nu/oogstlocaties/aanmelden</a:t>
            </a:r>
            <a:r>
              <a:rPr lang="en-US" sz="3000">
                <a:solidFill>
                  <a:srgbClr val="000000"/>
                </a:solidFill>
                <a:latin typeface="TT Chocolates 1"/>
                <a:ea typeface="TT Chocolates 1"/>
                <a:cs typeface="TT Chocolates 1"/>
                <a:sym typeface="TT Chocolates 1"/>
              </a:rPr>
              <a:t> </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Geef het door als er ziekten in het gebied aanwezig zijn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Indien er een kaart van de omgeving is waarin kan worden aangegeven wat we waar mogen oogsten is dat altijd prettig</a:t>
            </a:r>
          </a:p>
        </p:txBody>
      </p:sp>
      <p:sp>
        <p:nvSpPr>
          <p:cNvPr name="Freeform 9" id="9"/>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sp>
        <p:nvSpPr>
          <p:cNvPr name="TextBox 4" id="4"/>
          <p:cNvSpPr txBox="true"/>
          <p:nvPr/>
        </p:nvSpPr>
        <p:spPr>
          <a:xfrm rot="0">
            <a:off x="876300" y="2495060"/>
            <a:ext cx="8057503" cy="58674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Online database</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Decentraal</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Alle Oogst- Bomenhub- en Plantlocaties, vrijwilligers en evenementen in één systeem</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Registreren welke boom naar welke locatie verplaatst </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Vrijwilligers met en zonder account kunnen zich bij events aanmelden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Nieuwsbrief, weekmail aan-/uitzetten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Chatsysteem</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Een app</a:t>
            </a:r>
          </a:p>
        </p:txBody>
      </p:sp>
      <p:sp>
        <p:nvSpPr>
          <p:cNvPr name="TextBox 5" id="5"/>
          <p:cNvSpPr txBox="true"/>
          <p:nvPr/>
        </p:nvSpPr>
        <p:spPr>
          <a:xfrm rot="0">
            <a:off x="838200" y="598154"/>
            <a:ext cx="6752161" cy="1133475"/>
          </a:xfrm>
          <a:prstGeom prst="rect">
            <a:avLst/>
          </a:prstGeom>
        </p:spPr>
        <p:txBody>
          <a:bodyPr anchor="t" rtlCol="false" tIns="0" lIns="0" bIns="0" rIns="0">
            <a:spAutoFit/>
          </a:bodyPr>
          <a:lstStyle/>
          <a:p>
            <a:pPr algn="l">
              <a:lnSpc>
                <a:spcPts val="7920"/>
              </a:lnSpc>
            </a:pPr>
            <a:r>
              <a:rPr lang="en-US" sz="6600">
                <a:solidFill>
                  <a:srgbClr val="14B9AB"/>
                </a:solidFill>
                <a:latin typeface="Impact"/>
                <a:ea typeface="Impact"/>
                <a:cs typeface="Impact"/>
                <a:sym typeface="Impact"/>
              </a:rPr>
              <a:t>BOMENPLANNER &amp; APP</a:t>
            </a:r>
          </a:p>
        </p:txBody>
      </p:sp>
      <p:grpSp>
        <p:nvGrpSpPr>
          <p:cNvPr name="Group 6" id="6"/>
          <p:cNvGrpSpPr>
            <a:grpSpLocks noChangeAspect="true"/>
          </p:cNvGrpSpPr>
          <p:nvPr/>
        </p:nvGrpSpPr>
        <p:grpSpPr>
          <a:xfrm rot="0">
            <a:off x="8558725" y="0"/>
            <a:ext cx="10637165" cy="10493163"/>
            <a:chOff x="0" y="0"/>
            <a:chExt cx="2434438" cy="2401481"/>
          </a:xfrm>
        </p:grpSpPr>
        <p:sp>
          <p:nvSpPr>
            <p:cNvPr name="Freeform 7" id="7"/>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0" t="-26031" r="0" b="-26031"/>
              </a:stretch>
            </a:blipFill>
          </p:spPr>
        </p:sp>
      </p:grpSp>
      <p:sp>
        <p:nvSpPr>
          <p:cNvPr name="Freeform 8" id="8"/>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descr="Afbeelding met schermopname, groen, Rechthoek  Automatisch gegenereerde beschrijving"/>
          <p:cNvSpPr/>
          <p:nvPr/>
        </p:nvSpPr>
        <p:spPr>
          <a:xfrm flipH="false" flipV="false" rot="0">
            <a:off x="0" y="6669"/>
            <a:ext cx="12738864" cy="2928219"/>
          </a:xfrm>
          <a:custGeom>
            <a:avLst/>
            <a:gdLst/>
            <a:ahLst/>
            <a:cxnLst/>
            <a:rect r="r" b="b" t="t" l="l"/>
            <a:pathLst>
              <a:path h="2928219" w="12738864">
                <a:moveTo>
                  <a:pt x="0" y="0"/>
                </a:moveTo>
                <a:lnTo>
                  <a:pt x="12738864" y="0"/>
                </a:lnTo>
                <a:lnTo>
                  <a:pt x="12738864" y="2928219"/>
                </a:lnTo>
                <a:lnTo>
                  <a:pt x="0" y="2928219"/>
                </a:lnTo>
                <a:lnTo>
                  <a:pt x="0" y="0"/>
                </a:lnTo>
                <a:close/>
              </a:path>
            </a:pathLst>
          </a:custGeom>
          <a:blipFill>
            <a:blip r:embed="rId5"/>
            <a:stretch>
              <a:fillRect l="-6744" t="-78152" r="0" b="-4977"/>
            </a:stretch>
          </a:blipFill>
        </p:spPr>
      </p:sp>
      <p:grpSp>
        <p:nvGrpSpPr>
          <p:cNvPr name="Group 4" id="4"/>
          <p:cNvGrpSpPr/>
          <p:nvPr/>
        </p:nvGrpSpPr>
        <p:grpSpPr>
          <a:xfrm rot="0">
            <a:off x="449033" y="796805"/>
            <a:ext cx="11911214" cy="1067623"/>
            <a:chOff x="0" y="0"/>
            <a:chExt cx="15881619" cy="1423497"/>
          </a:xfrm>
        </p:grpSpPr>
        <p:sp>
          <p:nvSpPr>
            <p:cNvPr name="Freeform 5" id="5"/>
            <p:cNvSpPr/>
            <p:nvPr/>
          </p:nvSpPr>
          <p:spPr>
            <a:xfrm flipH="false" flipV="false" rot="0">
              <a:off x="0" y="0"/>
              <a:ext cx="15881620" cy="1423497"/>
            </a:xfrm>
            <a:custGeom>
              <a:avLst/>
              <a:gdLst/>
              <a:ahLst/>
              <a:cxnLst/>
              <a:rect r="r" b="b" t="t" l="l"/>
              <a:pathLst>
                <a:path h="1423497" w="15881620">
                  <a:moveTo>
                    <a:pt x="0" y="0"/>
                  </a:moveTo>
                  <a:lnTo>
                    <a:pt x="15881620" y="0"/>
                  </a:lnTo>
                  <a:lnTo>
                    <a:pt x="15881620" y="1423497"/>
                  </a:lnTo>
                  <a:lnTo>
                    <a:pt x="0" y="1423497"/>
                  </a:lnTo>
                  <a:close/>
                </a:path>
              </a:pathLst>
            </a:custGeom>
          </p:spPr>
        </p:sp>
        <p:sp>
          <p:nvSpPr>
            <p:cNvPr name="TextBox 6" id="6"/>
            <p:cNvSpPr txBox="true"/>
            <p:nvPr/>
          </p:nvSpPr>
          <p:spPr>
            <a:xfrm>
              <a:off x="0" y="-57150"/>
              <a:ext cx="15881619" cy="1480647"/>
            </a:xfrm>
            <a:prstGeom prst="rect">
              <a:avLst/>
            </a:prstGeom>
          </p:spPr>
          <p:txBody>
            <a:bodyPr anchor="ctr" rtlCol="false" tIns="0" lIns="0" bIns="0" rIns="0"/>
            <a:lstStyle/>
            <a:p>
              <a:pPr algn="l">
                <a:lnSpc>
                  <a:spcPts val="6415"/>
                </a:lnSpc>
              </a:pPr>
              <a:r>
                <a:rPr lang="en-US" sz="5940">
                  <a:solidFill>
                    <a:srgbClr val="FFFFFF"/>
                  </a:solidFill>
                  <a:latin typeface="Impact"/>
                  <a:ea typeface="Impact"/>
                  <a:cs typeface="Impact"/>
                  <a:sym typeface="Impact"/>
                </a:rPr>
                <a:t>VRIJWILLIGERSROLLEN IN EEN VERPLANTPLOEG</a:t>
              </a:r>
            </a:p>
          </p:txBody>
        </p:sp>
      </p:grpSp>
      <p:sp>
        <p:nvSpPr>
          <p:cNvPr name="Freeform 7" id="7"/>
          <p:cNvSpPr/>
          <p:nvPr/>
        </p:nvSpPr>
        <p:spPr>
          <a:xfrm flipH="false" flipV="false" rot="0">
            <a:off x="11181528" y="6221554"/>
            <a:ext cx="2452688" cy="2452688"/>
          </a:xfrm>
          <a:custGeom>
            <a:avLst/>
            <a:gdLst/>
            <a:ahLst/>
            <a:cxnLst/>
            <a:rect r="r" b="b" t="t" l="l"/>
            <a:pathLst>
              <a:path h="2452688" w="2452688">
                <a:moveTo>
                  <a:pt x="0" y="0"/>
                </a:moveTo>
                <a:lnTo>
                  <a:pt x="2452687" y="0"/>
                </a:lnTo>
                <a:lnTo>
                  <a:pt x="2452687" y="2452688"/>
                </a:lnTo>
                <a:lnTo>
                  <a:pt x="0" y="2452688"/>
                </a:lnTo>
                <a:lnTo>
                  <a:pt x="0" y="0"/>
                </a:lnTo>
                <a:close/>
              </a:path>
            </a:pathLst>
          </a:custGeom>
          <a:blipFill>
            <a:blip r:embed="rId6"/>
            <a:stretch>
              <a:fillRect l="0" t="0" r="0" b="0"/>
            </a:stretch>
          </a:blipFill>
        </p:spPr>
      </p:sp>
      <p:sp>
        <p:nvSpPr>
          <p:cNvPr name="Freeform 8" id="8"/>
          <p:cNvSpPr/>
          <p:nvPr/>
        </p:nvSpPr>
        <p:spPr>
          <a:xfrm flipH="false" flipV="false" rot="0">
            <a:off x="14736780" y="6384567"/>
            <a:ext cx="2148399" cy="2057811"/>
          </a:xfrm>
          <a:custGeom>
            <a:avLst/>
            <a:gdLst/>
            <a:ahLst/>
            <a:cxnLst/>
            <a:rect r="r" b="b" t="t" l="l"/>
            <a:pathLst>
              <a:path h="2057811" w="2148399">
                <a:moveTo>
                  <a:pt x="0" y="0"/>
                </a:moveTo>
                <a:lnTo>
                  <a:pt x="2148399" y="0"/>
                </a:lnTo>
                <a:lnTo>
                  <a:pt x="2148399" y="2057811"/>
                </a:lnTo>
                <a:lnTo>
                  <a:pt x="0" y="2057811"/>
                </a:lnTo>
                <a:lnTo>
                  <a:pt x="0" y="0"/>
                </a:lnTo>
                <a:close/>
              </a:path>
            </a:pathLst>
          </a:custGeom>
          <a:blipFill>
            <a:blip r:embed="rId7"/>
            <a:stretch>
              <a:fillRect l="0" t="0" r="0" b="-153"/>
            </a:stretch>
          </a:blipFill>
        </p:spPr>
      </p:sp>
      <p:sp>
        <p:nvSpPr>
          <p:cNvPr name="Freeform 9" id="9" descr="Afbeelding met schoeisel, kleding, tekenfilm, persoon  Automatisch gegenereerde beschrijving"/>
          <p:cNvSpPr/>
          <p:nvPr/>
        </p:nvSpPr>
        <p:spPr>
          <a:xfrm flipH="false" flipV="false" rot="0">
            <a:off x="4459398" y="6260676"/>
            <a:ext cx="2614611" cy="2231134"/>
          </a:xfrm>
          <a:custGeom>
            <a:avLst/>
            <a:gdLst/>
            <a:ahLst/>
            <a:cxnLst/>
            <a:rect r="r" b="b" t="t" l="l"/>
            <a:pathLst>
              <a:path h="2231134" w="2614611">
                <a:moveTo>
                  <a:pt x="0" y="0"/>
                </a:moveTo>
                <a:lnTo>
                  <a:pt x="2614611" y="0"/>
                </a:lnTo>
                <a:lnTo>
                  <a:pt x="2614611" y="2231134"/>
                </a:lnTo>
                <a:lnTo>
                  <a:pt x="0" y="2231134"/>
                </a:lnTo>
                <a:lnTo>
                  <a:pt x="0" y="0"/>
                </a:lnTo>
                <a:close/>
              </a:path>
            </a:pathLst>
          </a:custGeom>
          <a:blipFill>
            <a:blip r:embed="rId8"/>
            <a:stretch>
              <a:fillRect l="0" t="0" r="0" b="0"/>
            </a:stretch>
          </a:blipFill>
        </p:spPr>
      </p:sp>
      <p:sp>
        <p:nvSpPr>
          <p:cNvPr name="Freeform 10" id="10" descr="Afbeelding met kleding, persoon, tekenfilm, illustratie  Automatisch gegenereerde beschrijving"/>
          <p:cNvSpPr/>
          <p:nvPr/>
        </p:nvSpPr>
        <p:spPr>
          <a:xfrm flipH="false" flipV="false" rot="0">
            <a:off x="1454004" y="6443109"/>
            <a:ext cx="2387767" cy="2048703"/>
          </a:xfrm>
          <a:custGeom>
            <a:avLst/>
            <a:gdLst/>
            <a:ahLst/>
            <a:cxnLst/>
            <a:rect r="r" b="b" t="t" l="l"/>
            <a:pathLst>
              <a:path h="2048703" w="2387767">
                <a:moveTo>
                  <a:pt x="0" y="0"/>
                </a:moveTo>
                <a:lnTo>
                  <a:pt x="2387767" y="0"/>
                </a:lnTo>
                <a:lnTo>
                  <a:pt x="2387767" y="2048703"/>
                </a:lnTo>
                <a:lnTo>
                  <a:pt x="0" y="2048703"/>
                </a:lnTo>
                <a:lnTo>
                  <a:pt x="0" y="0"/>
                </a:lnTo>
                <a:close/>
              </a:path>
            </a:pathLst>
          </a:custGeom>
          <a:blipFill>
            <a:blip r:embed="rId9"/>
            <a:stretch>
              <a:fillRect l="0" t="-58" r="0" b="-58"/>
            </a:stretch>
          </a:blipFill>
        </p:spPr>
      </p:sp>
      <p:sp>
        <p:nvSpPr>
          <p:cNvPr name="Freeform 11" id="11"/>
          <p:cNvSpPr/>
          <p:nvPr/>
        </p:nvSpPr>
        <p:spPr>
          <a:xfrm flipH="false" flipV="false" rot="0">
            <a:off x="13561484" y="2101173"/>
            <a:ext cx="4706770" cy="3326814"/>
          </a:xfrm>
          <a:custGeom>
            <a:avLst/>
            <a:gdLst/>
            <a:ahLst/>
            <a:cxnLst/>
            <a:rect r="r" b="b" t="t" l="l"/>
            <a:pathLst>
              <a:path h="3326814" w="4706770">
                <a:moveTo>
                  <a:pt x="0" y="0"/>
                </a:moveTo>
                <a:lnTo>
                  <a:pt x="4706770" y="0"/>
                </a:lnTo>
                <a:lnTo>
                  <a:pt x="4706770" y="3326814"/>
                </a:lnTo>
                <a:lnTo>
                  <a:pt x="0" y="3326814"/>
                </a:lnTo>
                <a:lnTo>
                  <a:pt x="0" y="0"/>
                </a:lnTo>
                <a:close/>
              </a:path>
            </a:pathLst>
          </a:custGeom>
          <a:blipFill>
            <a:blip r:embed="rId10">
              <a:extLst>
                <a:ext uri="{96DAC541-7B7A-43D3-8B79-37D633B846F1}">
                  <asvg:svgBlip xmlns:asvg="http://schemas.microsoft.com/office/drawing/2016/SVG/main" r:embed="rId11"/>
                </a:ext>
              </a:extLst>
            </a:blip>
            <a:stretch>
              <a:fillRect l="0" t="-18" r="0" b="-18"/>
            </a:stretch>
          </a:blipFill>
        </p:spPr>
      </p:sp>
      <p:sp>
        <p:nvSpPr>
          <p:cNvPr name="TextBox 12" id="12"/>
          <p:cNvSpPr txBox="true"/>
          <p:nvPr/>
        </p:nvSpPr>
        <p:spPr>
          <a:xfrm rot="0">
            <a:off x="11385134" y="5139558"/>
            <a:ext cx="2269808"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BOMEN-KIJKER</a:t>
            </a:r>
          </a:p>
        </p:txBody>
      </p:sp>
      <p:sp>
        <p:nvSpPr>
          <p:cNvPr name="TextBox 13" id="13"/>
          <p:cNvSpPr txBox="true"/>
          <p:nvPr/>
        </p:nvSpPr>
        <p:spPr>
          <a:xfrm rot="0">
            <a:off x="1347700" y="5139558"/>
            <a:ext cx="2768994"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BOMEN-SCHOUWER</a:t>
            </a:r>
          </a:p>
        </p:txBody>
      </p:sp>
      <p:sp>
        <p:nvSpPr>
          <p:cNvPr name="Freeform 14" id="14"/>
          <p:cNvSpPr/>
          <p:nvPr/>
        </p:nvSpPr>
        <p:spPr>
          <a:xfrm flipH="false" flipV="false" rot="0">
            <a:off x="11332362" y="2814077"/>
            <a:ext cx="2496240" cy="2496240"/>
          </a:xfrm>
          <a:custGeom>
            <a:avLst/>
            <a:gdLst/>
            <a:ahLst/>
            <a:cxnLst/>
            <a:rect r="r" b="b" t="t" l="l"/>
            <a:pathLst>
              <a:path h="2496240" w="2496240">
                <a:moveTo>
                  <a:pt x="0" y="0"/>
                </a:moveTo>
                <a:lnTo>
                  <a:pt x="2496240" y="0"/>
                </a:lnTo>
                <a:lnTo>
                  <a:pt x="2496240" y="2496240"/>
                </a:lnTo>
                <a:lnTo>
                  <a:pt x="0" y="2496240"/>
                </a:lnTo>
                <a:lnTo>
                  <a:pt x="0" y="0"/>
                </a:lnTo>
                <a:close/>
              </a:path>
            </a:pathLst>
          </a:custGeom>
          <a:blipFill>
            <a:blip r:embed="rId12"/>
            <a:stretch>
              <a:fillRect l="0" t="0" r="0" b="0"/>
            </a:stretch>
          </a:blipFill>
        </p:spPr>
      </p:sp>
      <p:sp>
        <p:nvSpPr>
          <p:cNvPr name="Freeform 15" id="15"/>
          <p:cNvSpPr/>
          <p:nvPr/>
        </p:nvSpPr>
        <p:spPr>
          <a:xfrm flipH="false" flipV="false" rot="0">
            <a:off x="8039300" y="3099086"/>
            <a:ext cx="2159167" cy="1921556"/>
          </a:xfrm>
          <a:custGeom>
            <a:avLst/>
            <a:gdLst/>
            <a:ahLst/>
            <a:cxnLst/>
            <a:rect r="r" b="b" t="t" l="l"/>
            <a:pathLst>
              <a:path h="1921556" w="2159167">
                <a:moveTo>
                  <a:pt x="0" y="0"/>
                </a:moveTo>
                <a:lnTo>
                  <a:pt x="2159167" y="0"/>
                </a:lnTo>
                <a:lnTo>
                  <a:pt x="2159167" y="1921555"/>
                </a:lnTo>
                <a:lnTo>
                  <a:pt x="0" y="1921555"/>
                </a:lnTo>
                <a:lnTo>
                  <a:pt x="0" y="0"/>
                </a:lnTo>
                <a:close/>
              </a:path>
            </a:pathLst>
          </a:custGeom>
          <a:blipFill>
            <a:blip r:embed="rId13"/>
            <a:stretch>
              <a:fillRect l="0" t="0" r="0" b="0"/>
            </a:stretch>
          </a:blipFill>
        </p:spPr>
      </p:sp>
      <p:sp>
        <p:nvSpPr>
          <p:cNvPr name="Freeform 16" id="16"/>
          <p:cNvSpPr/>
          <p:nvPr/>
        </p:nvSpPr>
        <p:spPr>
          <a:xfrm flipH="false" flipV="false" rot="0">
            <a:off x="1311199" y="2903967"/>
            <a:ext cx="2342806" cy="2342807"/>
          </a:xfrm>
          <a:custGeom>
            <a:avLst/>
            <a:gdLst/>
            <a:ahLst/>
            <a:cxnLst/>
            <a:rect r="r" b="b" t="t" l="l"/>
            <a:pathLst>
              <a:path h="2342807" w="2342806">
                <a:moveTo>
                  <a:pt x="0" y="0"/>
                </a:moveTo>
                <a:lnTo>
                  <a:pt x="2342807" y="0"/>
                </a:lnTo>
                <a:lnTo>
                  <a:pt x="2342807" y="2342807"/>
                </a:lnTo>
                <a:lnTo>
                  <a:pt x="0" y="2342807"/>
                </a:lnTo>
                <a:lnTo>
                  <a:pt x="0" y="0"/>
                </a:lnTo>
                <a:close/>
              </a:path>
            </a:pathLst>
          </a:custGeom>
          <a:blipFill>
            <a:blip r:embed="rId14"/>
            <a:stretch>
              <a:fillRect l="0" t="0" r="0" b="0"/>
            </a:stretch>
          </a:blipFill>
        </p:spPr>
      </p:sp>
      <p:sp>
        <p:nvSpPr>
          <p:cNvPr name="Freeform 17" id="17"/>
          <p:cNvSpPr/>
          <p:nvPr/>
        </p:nvSpPr>
        <p:spPr>
          <a:xfrm flipH="true" flipV="false" rot="0">
            <a:off x="4367360" y="3131234"/>
            <a:ext cx="2659754" cy="1929446"/>
          </a:xfrm>
          <a:custGeom>
            <a:avLst/>
            <a:gdLst/>
            <a:ahLst/>
            <a:cxnLst/>
            <a:rect r="r" b="b" t="t" l="l"/>
            <a:pathLst>
              <a:path h="1929446" w="2659754">
                <a:moveTo>
                  <a:pt x="2659753" y="0"/>
                </a:moveTo>
                <a:lnTo>
                  <a:pt x="0" y="0"/>
                </a:lnTo>
                <a:lnTo>
                  <a:pt x="0" y="1929445"/>
                </a:lnTo>
                <a:lnTo>
                  <a:pt x="2659753" y="1929445"/>
                </a:lnTo>
                <a:lnTo>
                  <a:pt x="2659753" y="0"/>
                </a:lnTo>
                <a:close/>
              </a:path>
            </a:pathLst>
          </a:custGeom>
          <a:blipFill>
            <a:blip r:embed="rId15"/>
            <a:stretch>
              <a:fillRect l="-5794" t="0" r="-5794" b="0"/>
            </a:stretch>
          </a:blipFill>
        </p:spPr>
      </p:sp>
      <p:sp>
        <p:nvSpPr>
          <p:cNvPr name="Freeform 18" id="18"/>
          <p:cNvSpPr/>
          <p:nvPr/>
        </p:nvSpPr>
        <p:spPr>
          <a:xfrm flipH="false" flipV="false" rot="0">
            <a:off x="6820881" y="5792616"/>
            <a:ext cx="4740230" cy="3349687"/>
          </a:xfrm>
          <a:custGeom>
            <a:avLst/>
            <a:gdLst/>
            <a:ahLst/>
            <a:cxnLst/>
            <a:rect r="r" b="b" t="t" l="l"/>
            <a:pathLst>
              <a:path h="3349687" w="4740230">
                <a:moveTo>
                  <a:pt x="0" y="0"/>
                </a:moveTo>
                <a:lnTo>
                  <a:pt x="4740230" y="0"/>
                </a:lnTo>
                <a:lnTo>
                  <a:pt x="4740230" y="3349688"/>
                </a:lnTo>
                <a:lnTo>
                  <a:pt x="0" y="334968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9" id="19"/>
          <p:cNvSpPr txBox="true"/>
          <p:nvPr/>
        </p:nvSpPr>
        <p:spPr>
          <a:xfrm rot="0">
            <a:off x="11385134" y="8596587"/>
            <a:ext cx="2269808"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BOMEN-BAKKER</a:t>
            </a:r>
          </a:p>
        </p:txBody>
      </p:sp>
      <p:sp>
        <p:nvSpPr>
          <p:cNvPr name="TextBox 20" id="20"/>
          <p:cNvSpPr txBox="true"/>
          <p:nvPr/>
        </p:nvSpPr>
        <p:spPr>
          <a:xfrm rot="0">
            <a:off x="14435050" y="8596587"/>
            <a:ext cx="2828060"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BOMEN-BEGELEIDER</a:t>
            </a:r>
          </a:p>
        </p:txBody>
      </p:sp>
      <p:sp>
        <p:nvSpPr>
          <p:cNvPr name="TextBox 21" id="21"/>
          <p:cNvSpPr txBox="true"/>
          <p:nvPr/>
        </p:nvSpPr>
        <p:spPr>
          <a:xfrm rot="0">
            <a:off x="4397616" y="8596587"/>
            <a:ext cx="2599242"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BOMEN-VERTELLER</a:t>
            </a:r>
          </a:p>
        </p:txBody>
      </p:sp>
      <p:sp>
        <p:nvSpPr>
          <p:cNvPr name="TextBox 22" id="22"/>
          <p:cNvSpPr txBox="true"/>
          <p:nvPr/>
        </p:nvSpPr>
        <p:spPr>
          <a:xfrm rot="0">
            <a:off x="7776966" y="8596587"/>
            <a:ext cx="2828059"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BOMEN-TELLER</a:t>
            </a:r>
          </a:p>
        </p:txBody>
      </p:sp>
      <p:sp>
        <p:nvSpPr>
          <p:cNvPr name="TextBox 23" id="23"/>
          <p:cNvSpPr txBox="true"/>
          <p:nvPr/>
        </p:nvSpPr>
        <p:spPr>
          <a:xfrm rot="0">
            <a:off x="1347700" y="8596587"/>
            <a:ext cx="2269808"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BOMEN-RIJDER</a:t>
            </a:r>
          </a:p>
        </p:txBody>
      </p:sp>
      <p:sp>
        <p:nvSpPr>
          <p:cNvPr name="TextBox 24" id="24"/>
          <p:cNvSpPr txBox="true"/>
          <p:nvPr/>
        </p:nvSpPr>
        <p:spPr>
          <a:xfrm rot="0">
            <a:off x="14435050" y="5139558"/>
            <a:ext cx="2828060"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BOMEN-BEWAKER</a:t>
            </a:r>
          </a:p>
        </p:txBody>
      </p:sp>
      <p:sp>
        <p:nvSpPr>
          <p:cNvPr name="TextBox 25" id="25"/>
          <p:cNvSpPr txBox="true"/>
          <p:nvPr/>
        </p:nvSpPr>
        <p:spPr>
          <a:xfrm rot="0">
            <a:off x="4633059" y="5139558"/>
            <a:ext cx="2768994"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BOMEN-REDDER</a:t>
            </a:r>
          </a:p>
        </p:txBody>
      </p:sp>
      <p:sp>
        <p:nvSpPr>
          <p:cNvPr name="TextBox 26" id="26"/>
          <p:cNvSpPr txBox="true"/>
          <p:nvPr/>
        </p:nvSpPr>
        <p:spPr>
          <a:xfrm rot="0">
            <a:off x="7776966" y="5139558"/>
            <a:ext cx="2828059"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BOMEN-KENNER</a:t>
            </a:r>
          </a:p>
        </p:txBody>
      </p:sp>
      <p:sp>
        <p:nvSpPr>
          <p:cNvPr name="Freeform 27" id="27"/>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4">
              <a:extLst>
                <a:ext uri="{96DAC541-7B7A-43D3-8B79-37D633B846F1}">
                  <asvg:svgBlip xmlns:asvg="http://schemas.microsoft.com/office/drawing/2016/SVG/main" r:embed="rId5"/>
                </a:ext>
              </a:extLst>
            </a:blip>
            <a:stretch>
              <a:fillRect l="0" t="-841" r="0" b="-841"/>
            </a:stretch>
          </a:blipFill>
        </p:spPr>
      </p:sp>
      <p:grpSp>
        <p:nvGrpSpPr>
          <p:cNvPr name="Group 4" id="4"/>
          <p:cNvGrpSpPr/>
          <p:nvPr/>
        </p:nvGrpSpPr>
        <p:grpSpPr>
          <a:xfrm rot="0">
            <a:off x="942975" y="800101"/>
            <a:ext cx="7962900" cy="2096414"/>
            <a:chOff x="0" y="0"/>
            <a:chExt cx="10617200" cy="2795219"/>
          </a:xfrm>
        </p:grpSpPr>
        <p:sp>
          <p:nvSpPr>
            <p:cNvPr name="Freeform 5" id="5"/>
            <p:cNvSpPr/>
            <p:nvPr/>
          </p:nvSpPr>
          <p:spPr>
            <a:xfrm flipH="false" flipV="false" rot="0">
              <a:off x="0" y="0"/>
              <a:ext cx="10617200" cy="2795219"/>
            </a:xfrm>
            <a:custGeom>
              <a:avLst/>
              <a:gdLst/>
              <a:ahLst/>
              <a:cxnLst/>
              <a:rect r="r" b="b" t="t" l="l"/>
              <a:pathLst>
                <a:path h="2795219" w="10617200">
                  <a:moveTo>
                    <a:pt x="0" y="0"/>
                  </a:moveTo>
                  <a:lnTo>
                    <a:pt x="10617200" y="0"/>
                  </a:lnTo>
                  <a:lnTo>
                    <a:pt x="10617200" y="2795219"/>
                  </a:lnTo>
                  <a:lnTo>
                    <a:pt x="0" y="2795219"/>
                  </a:lnTo>
                  <a:close/>
                </a:path>
              </a:pathLst>
            </a:custGeom>
          </p:spPr>
        </p:sp>
        <p:sp>
          <p:nvSpPr>
            <p:cNvPr name="TextBox 6" id="6"/>
            <p:cNvSpPr txBox="true"/>
            <p:nvPr/>
          </p:nvSpPr>
          <p:spPr>
            <a:xfrm>
              <a:off x="0" y="-57150"/>
              <a:ext cx="10617200" cy="2852369"/>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VIND ALLES TERUG OP MEERBOMEN.NU</a:t>
              </a:r>
            </a:p>
          </p:txBody>
        </p:sp>
      </p:grpSp>
      <p:sp>
        <p:nvSpPr>
          <p:cNvPr name="TextBox 7" id="7"/>
          <p:cNvSpPr txBox="true"/>
          <p:nvPr/>
        </p:nvSpPr>
        <p:spPr>
          <a:xfrm rot="0">
            <a:off x="981075" y="3324846"/>
            <a:ext cx="8854440" cy="5829300"/>
          </a:xfrm>
          <a:prstGeom prst="rect">
            <a:avLst/>
          </a:prstGeom>
        </p:spPr>
        <p:txBody>
          <a:bodyPr anchor="t" rtlCol="false" tIns="0" lIns="0" bIns="0" rIns="0">
            <a:spAutoFit/>
          </a:bodyPr>
          <a:lstStyle/>
          <a:p>
            <a:pPr algn="l" marL="542922" indent="-271461" lvl="1">
              <a:lnSpc>
                <a:spcPts val="3599"/>
              </a:lnSpc>
              <a:buFont typeface="Arial"/>
              <a:buChar char="•"/>
            </a:pPr>
            <a:r>
              <a:rPr lang="en-US" sz="2999">
                <a:solidFill>
                  <a:srgbClr val="001E2E"/>
                </a:solidFill>
                <a:latin typeface="TT Chocolates 1"/>
                <a:ea typeface="TT Chocolates 1"/>
                <a:cs typeface="TT Chocolates 1"/>
                <a:sym typeface="TT Chocolates 1"/>
              </a:rPr>
              <a:t>Oogsthandleiding: inclusief knoppenkaart, ziektekaart en informatie over inheems en uitheems</a:t>
            </a:r>
          </a:p>
          <a:p>
            <a:pPr algn="l" marL="542922" indent="-271461" lvl="1">
              <a:lnSpc>
                <a:spcPts val="3599"/>
              </a:lnSpc>
            </a:pPr>
            <a:r>
              <a:rPr lang="en-US" b="true" sz="2999" u="sng">
                <a:solidFill>
                  <a:srgbClr val="F49D2E"/>
                </a:solidFill>
                <a:latin typeface="TT Chocolates 1 Bold"/>
                <a:ea typeface="TT Chocolates 1 Bold"/>
                <a:cs typeface="TT Chocolates 1 Bold"/>
                <a:sym typeface="TT Chocolates 1 Bold"/>
                <a:hlinkClick r:id="rId6" tooltip="https://meerbomen.nu/oogsthandleiding"/>
              </a:rPr>
              <a:t>meerbomen.nu/oogsthandleiding</a:t>
            </a:r>
          </a:p>
          <a:p>
            <a:pPr algn="l" marL="542922" indent="-271461" lvl="1">
              <a:lnSpc>
                <a:spcPts val="3599"/>
              </a:lnSpc>
            </a:pPr>
          </a:p>
          <a:p>
            <a:pPr algn="l" marL="542922" indent="-271461" lvl="1">
              <a:lnSpc>
                <a:spcPts val="3599"/>
              </a:lnSpc>
              <a:buFont typeface="Arial"/>
              <a:buChar char="•"/>
            </a:pPr>
            <a:r>
              <a:rPr lang="en-US" sz="2999">
                <a:solidFill>
                  <a:srgbClr val="001E2E"/>
                </a:solidFill>
                <a:latin typeface="TT Chocolates 1"/>
                <a:ea typeface="TT Chocolates 1"/>
                <a:cs typeface="TT Chocolates 1"/>
                <a:sym typeface="TT Chocolates 1"/>
              </a:rPr>
              <a:t>Bomenhubhandleiding: inclusief alle informatie over bomen</a:t>
            </a:r>
          </a:p>
          <a:p>
            <a:pPr algn="l" marL="542922" indent="-271461" lvl="1">
              <a:lnSpc>
                <a:spcPts val="3599"/>
              </a:lnSpc>
            </a:pPr>
            <a:r>
              <a:rPr lang="en-US" b="true" sz="2999" u="sng">
                <a:solidFill>
                  <a:srgbClr val="F49D2E"/>
                </a:solidFill>
                <a:latin typeface="TT Chocolates 1 Bold"/>
                <a:ea typeface="TT Chocolates 1 Bold"/>
                <a:cs typeface="TT Chocolates 1 Bold"/>
                <a:sym typeface="TT Chocolates 1 Bold"/>
                <a:hlinkClick r:id="rId7" tooltip="https://www.meerbomen.nu/hubhandleiding"/>
              </a:rPr>
              <a:t>meerbomen.nu/hubhandleiding</a:t>
            </a:r>
          </a:p>
          <a:p>
            <a:pPr algn="l" marL="542922" indent="-271461" lvl="1">
              <a:lnSpc>
                <a:spcPts val="3599"/>
              </a:lnSpc>
            </a:pPr>
          </a:p>
          <a:p>
            <a:pPr algn="l" marL="542922" indent="-271461" lvl="1">
              <a:lnSpc>
                <a:spcPts val="3599"/>
              </a:lnSpc>
              <a:buFont typeface="Arial"/>
              <a:buChar char="•"/>
            </a:pPr>
            <a:r>
              <a:rPr lang="en-US" sz="2999">
                <a:solidFill>
                  <a:srgbClr val="001E2E"/>
                </a:solidFill>
                <a:latin typeface="TT Chocolates 1"/>
                <a:ea typeface="TT Chocolates 1"/>
                <a:cs typeface="TT Chocolates 1"/>
                <a:sym typeface="TT Chocolates 1"/>
              </a:rPr>
              <a:t>Planthandleiding: inclusief bomenvinder</a:t>
            </a:r>
          </a:p>
          <a:p>
            <a:pPr algn="l" marL="542922" indent="-271461" lvl="1">
              <a:lnSpc>
                <a:spcPts val="3599"/>
              </a:lnSpc>
            </a:pPr>
            <a:r>
              <a:rPr lang="en-US" b="true" sz="2999" u="sng">
                <a:solidFill>
                  <a:srgbClr val="F49D2E"/>
                </a:solidFill>
                <a:latin typeface="TT Chocolates 1 Bold"/>
                <a:ea typeface="TT Chocolates 1 Bold"/>
                <a:cs typeface="TT Chocolates 1 Bold"/>
                <a:sym typeface="TT Chocolates 1 Bold"/>
                <a:hlinkClick r:id="rId8" tooltip="https://www.meerbomen.nu/planthandleiding"/>
              </a:rPr>
              <a:t>meerbomen.nu/planthandleiding </a:t>
            </a:r>
          </a:p>
          <a:p>
            <a:pPr algn="l" marL="542922" indent="-271461" lvl="1">
              <a:lnSpc>
                <a:spcPts val="3599"/>
              </a:lnSpc>
            </a:pPr>
          </a:p>
          <a:p>
            <a:pPr algn="l" marL="542922" indent="-271461" lvl="1">
              <a:lnSpc>
                <a:spcPts val="3599"/>
              </a:lnSpc>
              <a:buFont typeface="Arial"/>
              <a:buChar char="•"/>
            </a:pPr>
            <a:r>
              <a:rPr lang="en-US" sz="2999">
                <a:solidFill>
                  <a:srgbClr val="001E2E"/>
                </a:solidFill>
                <a:latin typeface="TT Chocolates 1"/>
                <a:ea typeface="TT Chocolates 1"/>
                <a:cs typeface="TT Chocolates 1"/>
                <a:sym typeface="TT Chocolates 1"/>
              </a:rPr>
              <a:t>Communicatietoolkit</a:t>
            </a:r>
          </a:p>
          <a:p>
            <a:pPr algn="l" marL="542922" indent="-271461" lvl="1">
              <a:lnSpc>
                <a:spcPts val="3599"/>
              </a:lnSpc>
            </a:pPr>
            <a:r>
              <a:rPr lang="en-US" b="true" sz="2999" u="sng">
                <a:solidFill>
                  <a:srgbClr val="F49D2E"/>
                </a:solidFill>
                <a:latin typeface="TT Chocolates 1 Bold"/>
                <a:ea typeface="TT Chocolates 1 Bold"/>
                <a:cs typeface="TT Chocolates 1 Bold"/>
                <a:sym typeface="TT Chocolates 1 Bold"/>
                <a:hlinkClick r:id="rId9" tooltip="http://www.meerbomen.nu/communicatietoolkit"/>
              </a:rPr>
              <a:t>meerbomen.nu/communicatietoolkit</a:t>
            </a:r>
          </a:p>
        </p:txBody>
      </p:sp>
      <p:grpSp>
        <p:nvGrpSpPr>
          <p:cNvPr name="Group 8" id="8"/>
          <p:cNvGrpSpPr>
            <a:grpSpLocks noChangeAspect="true"/>
          </p:cNvGrpSpPr>
          <p:nvPr/>
        </p:nvGrpSpPr>
        <p:grpSpPr>
          <a:xfrm rot="0">
            <a:off x="9381306" y="-83331"/>
            <a:ext cx="10637165" cy="10493163"/>
            <a:chOff x="0" y="0"/>
            <a:chExt cx="2434438" cy="2401481"/>
          </a:xfrm>
        </p:grpSpPr>
        <p:sp>
          <p:nvSpPr>
            <p:cNvPr name="Freeform 9" id="9"/>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10"/>
              <a:stretch>
                <a:fillRect l="0" t="-11063" r="0" b="-11063"/>
              </a:stretch>
            </a:blipFill>
          </p:spPr>
        </p:sp>
      </p:gr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11"/>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1196291" y="800101"/>
            <a:ext cx="9211732" cy="2073234"/>
            <a:chOff x="0" y="0"/>
            <a:chExt cx="12282310" cy="2764312"/>
          </a:xfrm>
        </p:grpSpPr>
        <p:sp>
          <p:nvSpPr>
            <p:cNvPr name="Freeform 5" id="5"/>
            <p:cNvSpPr/>
            <p:nvPr/>
          </p:nvSpPr>
          <p:spPr>
            <a:xfrm flipH="false" flipV="false" rot="0">
              <a:off x="0" y="0"/>
              <a:ext cx="12282310" cy="2764312"/>
            </a:xfrm>
            <a:custGeom>
              <a:avLst/>
              <a:gdLst/>
              <a:ahLst/>
              <a:cxnLst/>
              <a:rect r="r" b="b" t="t" l="l"/>
              <a:pathLst>
                <a:path h="2764312" w="12282310">
                  <a:moveTo>
                    <a:pt x="0" y="0"/>
                  </a:moveTo>
                  <a:lnTo>
                    <a:pt x="12282310" y="0"/>
                  </a:lnTo>
                  <a:lnTo>
                    <a:pt x="12282310" y="2764312"/>
                  </a:lnTo>
                  <a:lnTo>
                    <a:pt x="0" y="2764312"/>
                  </a:lnTo>
                  <a:close/>
                </a:path>
              </a:pathLst>
            </a:custGeom>
          </p:spPr>
        </p:sp>
        <p:sp>
          <p:nvSpPr>
            <p:cNvPr name="TextBox 6" id="6"/>
            <p:cNvSpPr txBox="true"/>
            <p:nvPr/>
          </p:nvSpPr>
          <p:spPr>
            <a:xfrm>
              <a:off x="0" y="-57150"/>
              <a:ext cx="12282310" cy="2821462"/>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DANK VOOR UW AANDACHT</a:t>
              </a:r>
            </a:p>
          </p:txBody>
        </p:sp>
      </p:grpSp>
      <p:sp>
        <p:nvSpPr>
          <p:cNvPr name="TextBox 7" id="7"/>
          <p:cNvSpPr txBox="true"/>
          <p:nvPr/>
        </p:nvSpPr>
        <p:spPr>
          <a:xfrm rot="0">
            <a:off x="1287730" y="2909531"/>
            <a:ext cx="7669954" cy="1638300"/>
          </a:xfrm>
          <a:prstGeom prst="rect">
            <a:avLst/>
          </a:prstGeom>
        </p:spPr>
        <p:txBody>
          <a:bodyPr anchor="t" rtlCol="false" tIns="0" lIns="0" bIns="0" rIns="0">
            <a:spAutoFit/>
          </a:bodyPr>
          <a:lstStyle/>
          <a:p>
            <a:pPr algn="l">
              <a:lnSpc>
                <a:spcPts val="4320"/>
              </a:lnSpc>
            </a:pPr>
            <a:r>
              <a:rPr lang="en-US" sz="3600">
                <a:solidFill>
                  <a:srgbClr val="0E0E0E"/>
                </a:solidFill>
                <a:latin typeface="TT Chocolates 1"/>
                <a:ea typeface="TT Chocolates 1"/>
                <a:cs typeface="TT Chocolates 1"/>
                <a:sym typeface="TT Chocolates 1"/>
              </a:rPr>
              <a:t>Contact:</a:t>
            </a:r>
          </a:p>
          <a:p>
            <a:pPr algn="l" marL="777240" indent="-388620" lvl="1">
              <a:lnSpc>
                <a:spcPts val="4320"/>
              </a:lnSpc>
              <a:buFont typeface="Arial"/>
              <a:buChar char="•"/>
            </a:pPr>
            <a:r>
              <a:rPr lang="en-US" sz="3600">
                <a:solidFill>
                  <a:srgbClr val="0E0E0E"/>
                </a:solidFill>
                <a:latin typeface="TT Chocolates 1"/>
                <a:ea typeface="TT Chocolates 1"/>
                <a:cs typeface="TT Chocolates 1"/>
                <a:sym typeface="TT Chocolates 1"/>
              </a:rPr>
              <a:t>[Voor- en achternaam]</a:t>
            </a:r>
          </a:p>
          <a:p>
            <a:pPr algn="l" marL="777240" indent="-388620" lvl="1">
              <a:lnSpc>
                <a:spcPts val="4320"/>
              </a:lnSpc>
              <a:buFont typeface="Arial"/>
              <a:buChar char="•"/>
            </a:pPr>
            <a:r>
              <a:rPr lang="en-US" sz="3600">
                <a:solidFill>
                  <a:srgbClr val="0E0E0E"/>
                </a:solidFill>
                <a:latin typeface="TT Chocolates 1"/>
                <a:ea typeface="TT Chocolates 1"/>
                <a:cs typeface="TT Chocolates 1"/>
                <a:sym typeface="TT Chocolates 1"/>
              </a:rPr>
              <a:t>Mailadres: ….....@meerbomen.nu</a:t>
            </a:r>
          </a:p>
        </p:txBody>
      </p:sp>
      <p:grpSp>
        <p:nvGrpSpPr>
          <p:cNvPr name="Group 8" id="8"/>
          <p:cNvGrpSpPr>
            <a:grpSpLocks noChangeAspect="true"/>
          </p:cNvGrpSpPr>
          <p:nvPr/>
        </p:nvGrpSpPr>
        <p:grpSpPr>
          <a:xfrm rot="0">
            <a:off x="9361143" y="-83331"/>
            <a:ext cx="10637165" cy="10493163"/>
            <a:chOff x="0" y="0"/>
            <a:chExt cx="2434438" cy="2401481"/>
          </a:xfrm>
        </p:grpSpPr>
        <p:sp>
          <p:nvSpPr>
            <p:cNvPr name="Freeform 9" id="9"/>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0" t="0" r="-47965" b="0"/>
              </a:stretch>
            </a:blipFill>
          </p:spPr>
        </p:sp>
      </p:gr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1714500" y="800101"/>
            <a:ext cx="7795260" cy="1266480"/>
            <a:chOff x="0" y="0"/>
            <a:chExt cx="10393680" cy="1688640"/>
          </a:xfrm>
        </p:grpSpPr>
        <p:sp>
          <p:nvSpPr>
            <p:cNvPr name="Freeform 4" id="4"/>
            <p:cNvSpPr/>
            <p:nvPr/>
          </p:nvSpPr>
          <p:spPr>
            <a:xfrm flipH="false" flipV="false" rot="0">
              <a:off x="0" y="0"/>
              <a:ext cx="10393680" cy="1688640"/>
            </a:xfrm>
            <a:custGeom>
              <a:avLst/>
              <a:gdLst/>
              <a:ahLst/>
              <a:cxnLst/>
              <a:rect r="r" b="b" t="t" l="l"/>
              <a:pathLst>
                <a:path h="1688640" w="10393680">
                  <a:moveTo>
                    <a:pt x="0" y="0"/>
                  </a:moveTo>
                  <a:lnTo>
                    <a:pt x="10393680" y="0"/>
                  </a:lnTo>
                  <a:lnTo>
                    <a:pt x="10393680" y="1688640"/>
                  </a:lnTo>
                  <a:lnTo>
                    <a:pt x="0" y="1688640"/>
                  </a:lnTo>
                  <a:close/>
                </a:path>
              </a:pathLst>
            </a:custGeom>
          </p:spPr>
        </p:sp>
        <p:sp>
          <p:nvSpPr>
            <p:cNvPr name="TextBox 5" id="5"/>
            <p:cNvSpPr txBox="true"/>
            <p:nvPr/>
          </p:nvSpPr>
          <p:spPr>
            <a:xfrm>
              <a:off x="0" y="-57150"/>
              <a:ext cx="10393680" cy="1745790"/>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WAT</a:t>
              </a:r>
              <a:r>
                <a:rPr lang="en-US" sz="6600">
                  <a:solidFill>
                    <a:srgbClr val="14B2A8"/>
                  </a:solidFill>
                  <a:latin typeface="Impact"/>
                  <a:ea typeface="Impact"/>
                  <a:cs typeface="Impact"/>
                  <a:sym typeface="Impact"/>
                </a:rPr>
                <a:t> IS MEER BOMEN NU? </a:t>
              </a:r>
            </a:p>
          </p:txBody>
        </p:sp>
      </p:grpSp>
      <p:sp>
        <p:nvSpPr>
          <p:cNvPr name="Freeform 6" id="6"/>
          <p:cNvSpPr/>
          <p:nvPr/>
        </p:nvSpPr>
        <p:spPr>
          <a:xfrm flipH="false" flipV="false" rot="0">
            <a:off x="1404180" y="2991530"/>
            <a:ext cx="3471862" cy="1800225"/>
          </a:xfrm>
          <a:custGeom>
            <a:avLst/>
            <a:gdLst/>
            <a:ahLst/>
            <a:cxnLst/>
            <a:rect r="r" b="b" t="t" l="l"/>
            <a:pathLst>
              <a:path h="1800225" w="3471862">
                <a:moveTo>
                  <a:pt x="0" y="0"/>
                </a:moveTo>
                <a:lnTo>
                  <a:pt x="3471862" y="0"/>
                </a:lnTo>
                <a:lnTo>
                  <a:pt x="3471862" y="1800225"/>
                </a:lnTo>
                <a:lnTo>
                  <a:pt x="0" y="1800225"/>
                </a:lnTo>
                <a:lnTo>
                  <a:pt x="0" y="0"/>
                </a:lnTo>
                <a:close/>
              </a:path>
            </a:pathLst>
          </a:custGeom>
          <a:blipFill>
            <a:blip r:embed="rId5"/>
            <a:stretch>
              <a:fillRect l="-133" t="0" r="-133" b="0"/>
            </a:stretch>
          </a:blipFill>
        </p:spPr>
      </p:sp>
      <p:sp>
        <p:nvSpPr>
          <p:cNvPr name="Freeform 7" id="7"/>
          <p:cNvSpPr/>
          <p:nvPr/>
        </p:nvSpPr>
        <p:spPr>
          <a:xfrm flipH="false" flipV="false" rot="0">
            <a:off x="1392878" y="4775180"/>
            <a:ext cx="3671888" cy="1714500"/>
          </a:xfrm>
          <a:custGeom>
            <a:avLst/>
            <a:gdLst/>
            <a:ahLst/>
            <a:cxnLst/>
            <a:rect r="r" b="b" t="t" l="l"/>
            <a:pathLst>
              <a:path h="1714500" w="3671888">
                <a:moveTo>
                  <a:pt x="0" y="0"/>
                </a:moveTo>
                <a:lnTo>
                  <a:pt x="3671887" y="0"/>
                </a:lnTo>
                <a:lnTo>
                  <a:pt x="3671887" y="1714500"/>
                </a:lnTo>
                <a:lnTo>
                  <a:pt x="0" y="1714500"/>
                </a:lnTo>
                <a:lnTo>
                  <a:pt x="0" y="0"/>
                </a:lnTo>
                <a:close/>
              </a:path>
            </a:pathLst>
          </a:custGeom>
          <a:blipFill>
            <a:blip r:embed="rId6"/>
            <a:stretch>
              <a:fillRect l="-66" t="0" r="-66" b="0"/>
            </a:stretch>
          </a:blipFill>
        </p:spPr>
      </p:sp>
      <p:sp>
        <p:nvSpPr>
          <p:cNvPr name="Freeform 8" id="8" descr="Afbeelding met tekst  Automatisch gegenereerde beschrijving"/>
          <p:cNvSpPr/>
          <p:nvPr/>
        </p:nvSpPr>
        <p:spPr>
          <a:xfrm flipH="false" flipV="false" rot="0">
            <a:off x="1561342" y="6742043"/>
            <a:ext cx="3314700" cy="1614488"/>
          </a:xfrm>
          <a:custGeom>
            <a:avLst/>
            <a:gdLst/>
            <a:ahLst/>
            <a:cxnLst/>
            <a:rect r="r" b="b" t="t" l="l"/>
            <a:pathLst>
              <a:path h="1614488" w="3314700">
                <a:moveTo>
                  <a:pt x="0" y="0"/>
                </a:moveTo>
                <a:lnTo>
                  <a:pt x="3314700" y="0"/>
                </a:lnTo>
                <a:lnTo>
                  <a:pt x="3314700" y="1614487"/>
                </a:lnTo>
                <a:lnTo>
                  <a:pt x="0" y="1614487"/>
                </a:lnTo>
                <a:lnTo>
                  <a:pt x="0" y="0"/>
                </a:lnTo>
                <a:close/>
              </a:path>
            </a:pathLst>
          </a:custGeom>
          <a:blipFill>
            <a:blip r:embed="rId7"/>
            <a:stretch>
              <a:fillRect l="0" t="-98" r="0" b="-98"/>
            </a:stretch>
          </a:blipFill>
        </p:spPr>
      </p:sp>
      <p:sp>
        <p:nvSpPr>
          <p:cNvPr name="TextBox 9" id="9"/>
          <p:cNvSpPr txBox="true"/>
          <p:nvPr/>
        </p:nvSpPr>
        <p:spPr>
          <a:xfrm rot="0">
            <a:off x="5398313" y="3653517"/>
            <a:ext cx="4111447" cy="361950"/>
          </a:xfrm>
          <a:prstGeom prst="rect">
            <a:avLst/>
          </a:prstGeom>
        </p:spPr>
        <p:txBody>
          <a:bodyPr anchor="t" rtlCol="false" tIns="0" lIns="0" bIns="0" rIns="0">
            <a:spAutoFit/>
          </a:bodyPr>
          <a:lstStyle/>
          <a:p>
            <a:pPr algn="l">
              <a:lnSpc>
                <a:spcPts val="2879"/>
              </a:lnSpc>
            </a:pPr>
            <a:r>
              <a:rPr lang="en-US" sz="2400">
                <a:solidFill>
                  <a:srgbClr val="000000"/>
                </a:solidFill>
                <a:latin typeface="TT Chocolates 1"/>
                <a:ea typeface="TT Chocolates 1"/>
                <a:cs typeface="TT Chocolates 1"/>
                <a:sym typeface="TT Chocolates 1"/>
              </a:rPr>
              <a:t>Organisatie en communicatie</a:t>
            </a:r>
          </a:p>
        </p:txBody>
      </p:sp>
      <p:sp>
        <p:nvSpPr>
          <p:cNvPr name="Freeform 10" id="10"/>
          <p:cNvSpPr/>
          <p:nvPr/>
        </p:nvSpPr>
        <p:spPr>
          <a:xfrm flipH="false" flipV="false" rot="0">
            <a:off x="8962159" y="3299951"/>
            <a:ext cx="7548386" cy="6441290"/>
          </a:xfrm>
          <a:custGeom>
            <a:avLst/>
            <a:gdLst/>
            <a:ahLst/>
            <a:cxnLst/>
            <a:rect r="r" b="b" t="t" l="l"/>
            <a:pathLst>
              <a:path h="6441290" w="7548386">
                <a:moveTo>
                  <a:pt x="0" y="0"/>
                </a:moveTo>
                <a:lnTo>
                  <a:pt x="7548386" y="0"/>
                </a:lnTo>
                <a:lnTo>
                  <a:pt x="7548386" y="6441290"/>
                </a:lnTo>
                <a:lnTo>
                  <a:pt x="0" y="6441290"/>
                </a:lnTo>
                <a:lnTo>
                  <a:pt x="0" y="0"/>
                </a:lnTo>
                <a:close/>
              </a:path>
            </a:pathLst>
          </a:custGeom>
          <a:blipFill>
            <a:blip r:embed="rId8"/>
            <a:stretch>
              <a:fillRect l="0" t="0" r="0" b="0"/>
            </a:stretch>
          </a:blipFill>
        </p:spPr>
      </p:sp>
      <p:sp>
        <p:nvSpPr>
          <p:cNvPr name="Freeform 11" id="11"/>
          <p:cNvSpPr/>
          <p:nvPr/>
        </p:nvSpPr>
        <p:spPr>
          <a:xfrm flipH="false" flipV="false" rot="0">
            <a:off x="13003578" y="362110"/>
            <a:ext cx="5114013" cy="3062016"/>
          </a:xfrm>
          <a:custGeom>
            <a:avLst/>
            <a:gdLst/>
            <a:ahLst/>
            <a:cxnLst/>
            <a:rect r="r" b="b" t="t" l="l"/>
            <a:pathLst>
              <a:path h="3062016" w="5114013">
                <a:moveTo>
                  <a:pt x="0" y="0"/>
                </a:moveTo>
                <a:lnTo>
                  <a:pt x="5114014" y="0"/>
                </a:lnTo>
                <a:lnTo>
                  <a:pt x="5114014" y="3062016"/>
                </a:lnTo>
                <a:lnTo>
                  <a:pt x="0" y="3062016"/>
                </a:lnTo>
                <a:lnTo>
                  <a:pt x="0" y="0"/>
                </a:lnTo>
                <a:close/>
              </a:path>
            </a:pathLst>
          </a:custGeom>
          <a:blipFill>
            <a:blip r:embed="rId9"/>
            <a:stretch>
              <a:fillRect l="0" t="0" r="0" b="0"/>
            </a:stretch>
          </a:blipFill>
        </p:spPr>
      </p:sp>
      <p:sp>
        <p:nvSpPr>
          <p:cNvPr name="Freeform 12" id="12"/>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3" id="13"/>
          <p:cNvGrpSpPr/>
          <p:nvPr/>
        </p:nvGrpSpPr>
        <p:grpSpPr>
          <a:xfrm rot="0">
            <a:off x="1714500" y="2364971"/>
            <a:ext cx="5866846" cy="358140"/>
            <a:chOff x="0" y="0"/>
            <a:chExt cx="1819437" cy="111067"/>
          </a:xfrm>
        </p:grpSpPr>
        <p:sp>
          <p:nvSpPr>
            <p:cNvPr name="Freeform 14" id="14"/>
            <p:cNvSpPr/>
            <p:nvPr/>
          </p:nvSpPr>
          <p:spPr>
            <a:xfrm flipH="false" flipV="false" rot="0">
              <a:off x="0" y="0"/>
              <a:ext cx="1819437" cy="111067"/>
            </a:xfrm>
            <a:custGeom>
              <a:avLst/>
              <a:gdLst/>
              <a:ahLst/>
              <a:cxnLst/>
              <a:rect r="r" b="b" t="t" l="l"/>
              <a:pathLst>
                <a:path h="111067" w="1819437">
                  <a:moveTo>
                    <a:pt x="0" y="0"/>
                  </a:moveTo>
                  <a:lnTo>
                    <a:pt x="1819437" y="0"/>
                  </a:lnTo>
                  <a:lnTo>
                    <a:pt x="1819437" y="111067"/>
                  </a:lnTo>
                  <a:lnTo>
                    <a:pt x="0" y="111067"/>
                  </a:lnTo>
                  <a:close/>
                </a:path>
              </a:pathLst>
            </a:custGeom>
            <a:solidFill>
              <a:srgbClr val="F59D46"/>
            </a:solidFill>
          </p:spPr>
        </p:sp>
        <p:sp>
          <p:nvSpPr>
            <p:cNvPr name="TextBox 15" id="15"/>
            <p:cNvSpPr txBox="true"/>
            <p:nvPr/>
          </p:nvSpPr>
          <p:spPr>
            <a:xfrm>
              <a:off x="0" y="-28575"/>
              <a:ext cx="1819437" cy="139642"/>
            </a:xfrm>
            <a:prstGeom prst="rect">
              <a:avLst/>
            </a:prstGeom>
          </p:spPr>
          <p:txBody>
            <a:bodyPr anchor="ctr" rtlCol="false" tIns="50800" lIns="50800" bIns="50800" rIns="50800"/>
            <a:lstStyle/>
            <a:p>
              <a:pPr algn="ctr">
                <a:lnSpc>
                  <a:spcPts val="1399"/>
                </a:lnSpc>
              </a:pPr>
            </a:p>
          </p:txBody>
        </p:sp>
      </p:grpSp>
      <p:sp>
        <p:nvSpPr>
          <p:cNvPr name="TextBox 16" id="16"/>
          <p:cNvSpPr txBox="true"/>
          <p:nvPr/>
        </p:nvSpPr>
        <p:spPr>
          <a:xfrm rot="0">
            <a:off x="5398313" y="5401150"/>
            <a:ext cx="3741658" cy="361950"/>
          </a:xfrm>
          <a:prstGeom prst="rect">
            <a:avLst/>
          </a:prstGeom>
        </p:spPr>
        <p:txBody>
          <a:bodyPr anchor="t" rtlCol="false" tIns="0" lIns="0" bIns="0" rIns="0">
            <a:spAutoFit/>
          </a:bodyPr>
          <a:lstStyle/>
          <a:p>
            <a:pPr algn="l">
              <a:lnSpc>
                <a:spcPts val="2879"/>
              </a:lnSpc>
            </a:pPr>
            <a:r>
              <a:rPr lang="en-US" sz="2400">
                <a:solidFill>
                  <a:srgbClr val="000000"/>
                </a:solidFill>
                <a:latin typeface="TT Chocolates 1"/>
                <a:ea typeface="TT Chocolates 1"/>
                <a:cs typeface="TT Chocolates 1"/>
                <a:sym typeface="TT Chocolates 1"/>
              </a:rPr>
              <a:t>De bedenker en ecoloog</a:t>
            </a:r>
          </a:p>
        </p:txBody>
      </p:sp>
      <p:sp>
        <p:nvSpPr>
          <p:cNvPr name="TextBox 17" id="17"/>
          <p:cNvSpPr txBox="true"/>
          <p:nvPr/>
        </p:nvSpPr>
        <p:spPr>
          <a:xfrm rot="0">
            <a:off x="5398313" y="7083930"/>
            <a:ext cx="3741658" cy="723900"/>
          </a:xfrm>
          <a:prstGeom prst="rect">
            <a:avLst/>
          </a:prstGeom>
        </p:spPr>
        <p:txBody>
          <a:bodyPr anchor="t" rtlCol="false" tIns="0" lIns="0" bIns="0" rIns="0">
            <a:spAutoFit/>
          </a:bodyPr>
          <a:lstStyle/>
          <a:p>
            <a:pPr algn="l">
              <a:lnSpc>
                <a:spcPts val="2879"/>
              </a:lnSpc>
            </a:pPr>
            <a:r>
              <a:rPr lang="en-US" sz="2400">
                <a:solidFill>
                  <a:srgbClr val="000000"/>
                </a:solidFill>
                <a:latin typeface="TT Chocolates 1"/>
                <a:ea typeface="TT Chocolates 1"/>
                <a:cs typeface="TT Chocolates 1"/>
                <a:sym typeface="TT Chocolates 1"/>
              </a:rPr>
              <a:t>300 boeren met wens om biodiversiteit te verhogen</a:t>
            </a:r>
          </a:p>
        </p:txBody>
      </p:sp>
      <p:sp>
        <p:nvSpPr>
          <p:cNvPr name="TextBox 18" id="18"/>
          <p:cNvSpPr txBox="true"/>
          <p:nvPr/>
        </p:nvSpPr>
        <p:spPr>
          <a:xfrm rot="0">
            <a:off x="13680930" y="1185117"/>
            <a:ext cx="3965787" cy="1809750"/>
          </a:xfrm>
          <a:prstGeom prst="rect">
            <a:avLst/>
          </a:prstGeom>
        </p:spPr>
        <p:txBody>
          <a:bodyPr anchor="t" rtlCol="false" tIns="0" lIns="0" bIns="0" rIns="0">
            <a:spAutoFit/>
          </a:bodyPr>
          <a:lstStyle/>
          <a:p>
            <a:pPr algn="ctr">
              <a:lnSpc>
                <a:spcPts val="2879"/>
              </a:lnSpc>
            </a:pPr>
            <a:r>
              <a:rPr lang="en-US" sz="2400" b="true">
                <a:solidFill>
                  <a:srgbClr val="000000"/>
                </a:solidFill>
                <a:latin typeface="TT Chocolates 1 Bold"/>
                <a:ea typeface="TT Chocolates 1 Bold"/>
                <a:cs typeface="TT Chocolates 1 Bold"/>
                <a:sym typeface="TT Chocolates 1 Bold"/>
              </a:rPr>
              <a:t>Nederland op een </a:t>
            </a:r>
          </a:p>
          <a:p>
            <a:pPr algn="ctr">
              <a:lnSpc>
                <a:spcPts val="2879"/>
              </a:lnSpc>
            </a:pPr>
            <a:r>
              <a:rPr lang="en-US" sz="2400" b="true">
                <a:solidFill>
                  <a:srgbClr val="000000"/>
                </a:solidFill>
                <a:latin typeface="TT Chocolates 1 Bold"/>
                <a:ea typeface="TT Chocolates 1 Bold"/>
                <a:cs typeface="TT Chocolates 1 Bold"/>
                <a:sym typeface="TT Chocolates 1 Bold"/>
              </a:rPr>
              <a:t>leuke, snelle, sociale </a:t>
            </a:r>
          </a:p>
          <a:p>
            <a:pPr algn="ctr">
              <a:lnSpc>
                <a:spcPts val="2879"/>
              </a:lnSpc>
            </a:pPr>
            <a:r>
              <a:rPr lang="en-US" sz="2400" b="true">
                <a:solidFill>
                  <a:srgbClr val="000000"/>
                </a:solidFill>
                <a:latin typeface="TT Chocolates 1 Bold"/>
                <a:ea typeface="TT Chocolates 1 Bold"/>
                <a:cs typeface="TT Chocolates 1 Bold"/>
                <a:sym typeface="TT Chocolates 1 Bold"/>
              </a:rPr>
              <a:t>en goedkope manier vergroenen!</a:t>
            </a:r>
          </a:p>
          <a:p>
            <a:pPr algn="l">
              <a:lnSpc>
                <a:spcPts val="2879"/>
              </a:lnSpc>
            </a:pPr>
          </a:p>
        </p:txBody>
      </p:sp>
      <p:sp>
        <p:nvSpPr>
          <p:cNvPr name="TextBox 19" id="19"/>
          <p:cNvSpPr txBox="true"/>
          <p:nvPr/>
        </p:nvSpPr>
        <p:spPr>
          <a:xfrm rot="0">
            <a:off x="1748574" y="2317345"/>
            <a:ext cx="5969249" cy="405765"/>
          </a:xfrm>
          <a:prstGeom prst="rect">
            <a:avLst/>
          </a:prstGeom>
        </p:spPr>
        <p:txBody>
          <a:bodyPr anchor="t" rtlCol="false" tIns="0" lIns="0" bIns="0" rIns="0">
            <a:spAutoFit/>
          </a:bodyPr>
          <a:lstStyle/>
          <a:p>
            <a:pPr algn="l">
              <a:lnSpc>
                <a:spcPts val="3359"/>
              </a:lnSpc>
            </a:pPr>
            <a:r>
              <a:rPr lang="en-US" b="true" sz="2400">
                <a:solidFill>
                  <a:srgbClr val="231F20"/>
                </a:solidFill>
                <a:latin typeface="TT Chocolates 2 Semi-Bold"/>
                <a:ea typeface="TT Chocolates 2 Semi-Bold"/>
                <a:cs typeface="TT Chocolates 2 Semi-Bold"/>
                <a:sym typeface="TT Chocolates 2 Semi-Bold"/>
              </a:rPr>
              <a:t>Met 3 stichtingen de handen uit de mouwen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0" y="0"/>
            <a:ext cx="18288000" cy="5868516"/>
            <a:chOff x="0" y="0"/>
            <a:chExt cx="24384000" cy="7824688"/>
          </a:xfrm>
        </p:grpSpPr>
        <p:pic>
          <p:nvPicPr>
            <p:cNvPr name="Picture 4" id="4"/>
            <p:cNvPicPr>
              <a:picLocks noChangeAspect="true"/>
            </p:cNvPicPr>
            <p:nvPr/>
          </p:nvPicPr>
          <p:blipFill>
            <a:blip r:embed="rId5"/>
            <a:srcRect l="0" t="33172" r="0" b="18679"/>
            <a:stretch>
              <a:fillRect/>
            </a:stretch>
          </p:blipFill>
          <p:spPr>
            <a:xfrm flipH="false" flipV="false">
              <a:off x="0" y="0"/>
              <a:ext cx="24384000" cy="7824688"/>
            </a:xfrm>
            <a:prstGeom prst="rect">
              <a:avLst/>
            </a:prstGeom>
          </p:spPr>
        </p:pic>
      </p:grpSp>
      <p:sp>
        <p:nvSpPr>
          <p:cNvPr name="Freeform 5" id="5"/>
          <p:cNvSpPr/>
          <p:nvPr/>
        </p:nvSpPr>
        <p:spPr>
          <a:xfrm flipH="false" flipV="false" rot="0">
            <a:off x="6916519" y="4372475"/>
            <a:ext cx="11390531" cy="4833910"/>
          </a:xfrm>
          <a:custGeom>
            <a:avLst/>
            <a:gdLst/>
            <a:ahLst/>
            <a:cxnLst/>
            <a:rect r="r" b="b" t="t" l="l"/>
            <a:pathLst>
              <a:path h="4833910" w="11390531">
                <a:moveTo>
                  <a:pt x="0" y="0"/>
                </a:moveTo>
                <a:lnTo>
                  <a:pt x="11390531" y="0"/>
                </a:lnTo>
                <a:lnTo>
                  <a:pt x="11390531" y="4833910"/>
                </a:lnTo>
                <a:lnTo>
                  <a:pt x="0" y="4833910"/>
                </a:lnTo>
                <a:lnTo>
                  <a:pt x="0" y="0"/>
                </a:lnTo>
                <a:close/>
              </a:path>
            </a:pathLst>
          </a:custGeom>
          <a:blipFill>
            <a:blip r:embed="rId6">
              <a:extLst>
                <a:ext uri="{96DAC541-7B7A-43D3-8B79-37D633B846F1}">
                  <asvg:svgBlip xmlns:asvg="http://schemas.microsoft.com/office/drawing/2016/SVG/main" r:embed="rId7"/>
                </a:ext>
              </a:extLst>
            </a:blip>
            <a:stretch>
              <a:fillRect l="0" t="-102923" r="-1168" b="0"/>
            </a:stretch>
          </a:blipFill>
        </p:spPr>
      </p:sp>
      <p:sp>
        <p:nvSpPr>
          <p:cNvPr name="TextBox 6" id="6"/>
          <p:cNvSpPr txBox="true"/>
          <p:nvPr/>
        </p:nvSpPr>
        <p:spPr>
          <a:xfrm rot="60000">
            <a:off x="7532096" y="4454512"/>
            <a:ext cx="6449731" cy="613393"/>
          </a:xfrm>
          <a:prstGeom prst="rect">
            <a:avLst/>
          </a:prstGeom>
        </p:spPr>
        <p:txBody>
          <a:bodyPr anchor="t" rtlCol="false" tIns="0" lIns="0" bIns="0" rIns="0">
            <a:spAutoFit/>
          </a:bodyPr>
          <a:lstStyle/>
          <a:p>
            <a:pPr algn="l">
              <a:lnSpc>
                <a:spcPts val="5089"/>
              </a:lnSpc>
            </a:pPr>
            <a:r>
              <a:rPr lang="en-US" b="true" sz="3635">
                <a:solidFill>
                  <a:srgbClr val="231F20"/>
                </a:solidFill>
                <a:latin typeface="TT Chocolates 1 Bold"/>
                <a:ea typeface="TT Chocolates 1 Bold"/>
                <a:cs typeface="TT Chocolates 1 Bold"/>
                <a:sym typeface="TT Chocolates 1 Bold"/>
              </a:rPr>
              <a:t>De campagne heeft drie doelen</a:t>
            </a:r>
          </a:p>
        </p:txBody>
      </p:sp>
      <p:sp>
        <p:nvSpPr>
          <p:cNvPr name="TextBox 7" id="7"/>
          <p:cNvSpPr txBox="true"/>
          <p:nvPr/>
        </p:nvSpPr>
        <p:spPr>
          <a:xfrm rot="60000">
            <a:off x="7625511" y="7395856"/>
            <a:ext cx="2485033" cy="739713"/>
          </a:xfrm>
          <a:prstGeom prst="rect">
            <a:avLst/>
          </a:prstGeom>
        </p:spPr>
        <p:txBody>
          <a:bodyPr anchor="t" rtlCol="false" tIns="0" lIns="0" bIns="0" rIns="0">
            <a:spAutoFit/>
          </a:bodyPr>
          <a:lstStyle/>
          <a:p>
            <a:pPr algn="ctr">
              <a:lnSpc>
                <a:spcPts val="2907"/>
              </a:lnSpc>
            </a:pPr>
            <a:r>
              <a:rPr lang="en-US" b="true" sz="2181" spc="6">
                <a:solidFill>
                  <a:srgbClr val="FFFFFF"/>
                </a:solidFill>
                <a:latin typeface="TT Chocolates 1 Bold"/>
                <a:ea typeface="TT Chocolates 1 Bold"/>
                <a:cs typeface="TT Chocolates 1 Bold"/>
                <a:sym typeface="TT Chocolates 1 Bold"/>
              </a:rPr>
              <a:t>Klimaatverandering tegenhouden </a:t>
            </a:r>
          </a:p>
        </p:txBody>
      </p:sp>
      <p:sp>
        <p:nvSpPr>
          <p:cNvPr name="TextBox 8" id="8"/>
          <p:cNvSpPr txBox="true"/>
          <p:nvPr/>
        </p:nvSpPr>
        <p:spPr>
          <a:xfrm rot="60000">
            <a:off x="11633551" y="7459228"/>
            <a:ext cx="1713409" cy="370488"/>
          </a:xfrm>
          <a:prstGeom prst="rect">
            <a:avLst/>
          </a:prstGeom>
        </p:spPr>
        <p:txBody>
          <a:bodyPr anchor="t" rtlCol="false" tIns="0" lIns="0" bIns="0" rIns="0">
            <a:spAutoFit/>
          </a:bodyPr>
          <a:lstStyle/>
          <a:p>
            <a:pPr algn="l">
              <a:lnSpc>
                <a:spcPts val="2907"/>
              </a:lnSpc>
            </a:pPr>
            <a:r>
              <a:rPr lang="en-US" b="true" sz="2181" spc="2">
                <a:solidFill>
                  <a:srgbClr val="FFFFFF"/>
                </a:solidFill>
                <a:latin typeface="TT Chocolates 1 Bold"/>
                <a:ea typeface="TT Chocolates 1 Bold"/>
                <a:cs typeface="TT Chocolates 1 Bold"/>
                <a:sym typeface="TT Chocolates 1 Bold"/>
              </a:rPr>
              <a:t>Biodiversiteit </a:t>
            </a:r>
          </a:p>
        </p:txBody>
      </p:sp>
      <p:sp>
        <p:nvSpPr>
          <p:cNvPr name="TextBox 9" id="9"/>
          <p:cNvSpPr txBox="true"/>
          <p:nvPr/>
        </p:nvSpPr>
        <p:spPr>
          <a:xfrm rot="60000">
            <a:off x="11884768" y="7828453"/>
            <a:ext cx="1138979" cy="370488"/>
          </a:xfrm>
          <a:prstGeom prst="rect">
            <a:avLst/>
          </a:prstGeom>
        </p:spPr>
        <p:txBody>
          <a:bodyPr anchor="t" rtlCol="false" tIns="0" lIns="0" bIns="0" rIns="0">
            <a:spAutoFit/>
          </a:bodyPr>
          <a:lstStyle/>
          <a:p>
            <a:pPr algn="l">
              <a:lnSpc>
                <a:spcPts val="2907"/>
              </a:lnSpc>
            </a:pPr>
            <a:r>
              <a:rPr lang="en-US" b="true" sz="2181">
                <a:solidFill>
                  <a:srgbClr val="FFFFFF"/>
                </a:solidFill>
                <a:latin typeface="TT Chocolates 1 Bold"/>
                <a:ea typeface="TT Chocolates 1 Bold"/>
                <a:cs typeface="TT Chocolates 1 Bold"/>
                <a:sym typeface="TT Chocolates 1 Bold"/>
              </a:rPr>
              <a:t>verhogen</a:t>
            </a:r>
          </a:p>
        </p:txBody>
      </p:sp>
      <p:sp>
        <p:nvSpPr>
          <p:cNvPr name="TextBox 10" id="10"/>
          <p:cNvSpPr txBox="true"/>
          <p:nvPr/>
        </p:nvSpPr>
        <p:spPr>
          <a:xfrm rot="60000">
            <a:off x="14615163" y="7521456"/>
            <a:ext cx="2899812" cy="739713"/>
          </a:xfrm>
          <a:prstGeom prst="rect">
            <a:avLst/>
          </a:prstGeom>
        </p:spPr>
        <p:txBody>
          <a:bodyPr anchor="t" rtlCol="false" tIns="0" lIns="0" bIns="0" rIns="0">
            <a:spAutoFit/>
          </a:bodyPr>
          <a:lstStyle/>
          <a:p>
            <a:pPr algn="just">
              <a:lnSpc>
                <a:spcPts val="2907"/>
              </a:lnSpc>
            </a:pPr>
            <a:r>
              <a:rPr lang="en-US" b="true" sz="2181" spc="10">
                <a:solidFill>
                  <a:srgbClr val="FFFFFF"/>
                </a:solidFill>
                <a:latin typeface="TT Chocolates 1 Bold"/>
                <a:ea typeface="TT Chocolates 1 Bold"/>
                <a:cs typeface="TT Chocolates 1 Bold"/>
                <a:sym typeface="TT Chocolates 1 Bold"/>
              </a:rPr>
              <a:t>Handelingsperspectief geven aan mensen met </a:t>
            </a:r>
          </a:p>
        </p:txBody>
      </p:sp>
      <p:sp>
        <p:nvSpPr>
          <p:cNvPr name="TextBox 11" id="11"/>
          <p:cNvSpPr txBox="true"/>
          <p:nvPr/>
        </p:nvSpPr>
        <p:spPr>
          <a:xfrm rot="60000">
            <a:off x="15140891" y="8259905"/>
            <a:ext cx="1764477" cy="370488"/>
          </a:xfrm>
          <a:prstGeom prst="rect">
            <a:avLst/>
          </a:prstGeom>
        </p:spPr>
        <p:txBody>
          <a:bodyPr anchor="t" rtlCol="false" tIns="0" lIns="0" bIns="0" rIns="0">
            <a:spAutoFit/>
          </a:bodyPr>
          <a:lstStyle/>
          <a:p>
            <a:pPr algn="l">
              <a:lnSpc>
                <a:spcPts val="2907"/>
              </a:lnSpc>
            </a:pPr>
            <a:r>
              <a:rPr lang="en-US" b="true" sz="2181" spc="6">
                <a:solidFill>
                  <a:srgbClr val="FFFFFF"/>
                </a:solidFill>
                <a:latin typeface="TT Chocolates 1 Bold"/>
                <a:ea typeface="TT Chocolates 1 Bold"/>
                <a:cs typeface="TT Chocolates 1 Bold"/>
                <a:sym typeface="TT Chocolates 1 Bold"/>
              </a:rPr>
              <a:t>klimaatzorgen</a:t>
            </a:r>
          </a:p>
        </p:txBody>
      </p:sp>
      <p:sp>
        <p:nvSpPr>
          <p:cNvPr name="Freeform 12" id="12"/>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grpSp>
        <p:nvGrpSpPr>
          <p:cNvPr name="Group 3" id="3"/>
          <p:cNvGrpSpPr/>
          <p:nvPr/>
        </p:nvGrpSpPr>
        <p:grpSpPr>
          <a:xfrm rot="0">
            <a:off x="829986" y="269189"/>
            <a:ext cx="7220185" cy="2073234"/>
            <a:chOff x="0" y="0"/>
            <a:chExt cx="9626914" cy="2764312"/>
          </a:xfrm>
        </p:grpSpPr>
        <p:sp>
          <p:nvSpPr>
            <p:cNvPr name="Freeform 4" id="4"/>
            <p:cNvSpPr/>
            <p:nvPr/>
          </p:nvSpPr>
          <p:spPr>
            <a:xfrm flipH="false" flipV="false" rot="0">
              <a:off x="0" y="0"/>
              <a:ext cx="9626914" cy="2764312"/>
            </a:xfrm>
            <a:custGeom>
              <a:avLst/>
              <a:gdLst/>
              <a:ahLst/>
              <a:cxnLst/>
              <a:rect r="r" b="b" t="t" l="l"/>
              <a:pathLst>
                <a:path h="2764312" w="9626914">
                  <a:moveTo>
                    <a:pt x="0" y="0"/>
                  </a:moveTo>
                  <a:lnTo>
                    <a:pt x="9626914" y="0"/>
                  </a:lnTo>
                  <a:lnTo>
                    <a:pt x="9626914" y="2764312"/>
                  </a:lnTo>
                  <a:lnTo>
                    <a:pt x="0" y="2764312"/>
                  </a:lnTo>
                  <a:close/>
                </a:path>
              </a:pathLst>
            </a:custGeom>
          </p:spPr>
        </p:sp>
        <p:sp>
          <p:nvSpPr>
            <p:cNvPr name="TextBox 5" id="5"/>
            <p:cNvSpPr txBox="true"/>
            <p:nvPr/>
          </p:nvSpPr>
          <p:spPr>
            <a:xfrm>
              <a:off x="0" y="-57150"/>
              <a:ext cx="9626914" cy="2821462"/>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DE METHODE</a:t>
              </a:r>
            </a:p>
          </p:txBody>
        </p:sp>
      </p:grpSp>
      <p:sp>
        <p:nvSpPr>
          <p:cNvPr name="TextBox 6" id="6"/>
          <p:cNvSpPr txBox="true"/>
          <p:nvPr/>
        </p:nvSpPr>
        <p:spPr>
          <a:xfrm rot="0">
            <a:off x="1063440" y="2581129"/>
            <a:ext cx="12307394" cy="48006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E0E0E"/>
                </a:solidFill>
                <a:latin typeface="TT Chocolates 1"/>
                <a:ea typeface="TT Chocolates 1"/>
                <a:cs typeface="TT Chocolates 1"/>
                <a:sym typeface="TT Chocolates 1"/>
              </a:rPr>
              <a:t>Door natuurlijke en beleidsmatige redenen overleven de meeste zaailingen die jaarlijks opkomen niet</a:t>
            </a:r>
          </a:p>
          <a:p>
            <a:pPr algn="l" marL="542925" indent="-271462" lvl="1">
              <a:lnSpc>
                <a:spcPts val="4200"/>
              </a:lnSpc>
              <a:buFont typeface="Arial"/>
              <a:buChar char="•"/>
            </a:pPr>
            <a:r>
              <a:rPr lang="en-US" sz="3000">
                <a:solidFill>
                  <a:srgbClr val="0E0E0E"/>
                </a:solidFill>
                <a:latin typeface="TT Chocolates 1"/>
                <a:ea typeface="TT Chocolates 1"/>
                <a:cs typeface="TT Chocolates 1"/>
                <a:sym typeface="TT Chocolates 1"/>
              </a:rPr>
              <a:t>We scheppen alleen de ongewenste zaailingen of de zaailingen met geen tot weinig overlevingskans uit</a:t>
            </a:r>
          </a:p>
          <a:p>
            <a:pPr algn="l" marL="542925" indent="-271462" lvl="1">
              <a:lnSpc>
                <a:spcPts val="4200"/>
              </a:lnSpc>
              <a:buFont typeface="Arial"/>
              <a:buChar char="•"/>
            </a:pPr>
            <a:r>
              <a:rPr lang="en-US" sz="3000">
                <a:solidFill>
                  <a:srgbClr val="0E0E0E"/>
                </a:solidFill>
                <a:latin typeface="TT Chocolates 1"/>
                <a:ea typeface="TT Chocolates 1"/>
                <a:cs typeface="TT Chocolates 1"/>
                <a:sym typeface="TT Chocolates 1"/>
              </a:rPr>
              <a:t>Van november tot maart scheppen wij met heel veel vrijwilligers de zaailingen uit om deze te verplanten of gratis uit te delen</a:t>
            </a:r>
          </a:p>
          <a:p>
            <a:pPr algn="l" marL="542925" indent="-271462" lvl="1">
              <a:lnSpc>
                <a:spcPts val="4200"/>
              </a:lnSpc>
              <a:buFont typeface="Arial"/>
              <a:buChar char="•"/>
            </a:pPr>
            <a:r>
              <a:rPr lang="en-US" sz="3000">
                <a:solidFill>
                  <a:srgbClr val="0E0E0E"/>
                </a:solidFill>
                <a:latin typeface="TT Chocolates 1"/>
                <a:ea typeface="TT Chocolates 1"/>
                <a:cs typeface="TT Chocolates 1"/>
                <a:sym typeface="TT Chocolates 1"/>
              </a:rPr>
              <a:t>Wij verplanten de zaailingen bij locaties die ruimte hebben om te planten zodat de zaailing kan uitgroeien tot volwassen exemplaar</a:t>
            </a:r>
          </a:p>
          <a:p>
            <a:pPr algn="l" marL="542925" indent="-271462" lvl="1">
              <a:lnSpc>
                <a:spcPts val="4200"/>
              </a:lnSpc>
              <a:buFont typeface="Arial"/>
              <a:buChar char="•"/>
            </a:pPr>
            <a:r>
              <a:rPr lang="en-US" sz="3000">
                <a:solidFill>
                  <a:srgbClr val="0E0E0E"/>
                </a:solidFill>
                <a:latin typeface="TT Chocolates 1"/>
                <a:ea typeface="TT Chocolates 1"/>
                <a:cs typeface="TT Chocolates 1"/>
                <a:sym typeface="TT Chocolates 1"/>
              </a:rPr>
              <a:t>Door samen te kijken hoe we elkaar kunnen helpen maken we een win-win</a:t>
            </a:r>
          </a:p>
        </p:txBody>
      </p:sp>
      <p:sp>
        <p:nvSpPr>
          <p:cNvPr name="Freeform 7" id="7"/>
          <p:cNvSpPr/>
          <p:nvPr/>
        </p:nvSpPr>
        <p:spPr>
          <a:xfrm flipH="false" flipV="false" rot="0">
            <a:off x="13572229" y="362110"/>
            <a:ext cx="4545363" cy="2721536"/>
          </a:xfrm>
          <a:custGeom>
            <a:avLst/>
            <a:gdLst/>
            <a:ahLst/>
            <a:cxnLst/>
            <a:rect r="r" b="b" t="t" l="l"/>
            <a:pathLst>
              <a:path h="2721536" w="4545363">
                <a:moveTo>
                  <a:pt x="0" y="0"/>
                </a:moveTo>
                <a:lnTo>
                  <a:pt x="4545363" y="0"/>
                </a:lnTo>
                <a:lnTo>
                  <a:pt x="4545363" y="2721537"/>
                </a:lnTo>
                <a:lnTo>
                  <a:pt x="0" y="2721537"/>
                </a:lnTo>
                <a:lnTo>
                  <a:pt x="0" y="0"/>
                </a:lnTo>
                <a:close/>
              </a:path>
            </a:pathLst>
          </a:custGeom>
          <a:blipFill>
            <a:blip r:embed="rId4"/>
            <a:stretch>
              <a:fillRect l="0" t="0" r="0" b="0"/>
            </a:stretch>
          </a:blipFill>
        </p:spPr>
      </p:sp>
      <p:sp>
        <p:nvSpPr>
          <p:cNvPr name="TextBox 8" id="8"/>
          <p:cNvSpPr txBox="true"/>
          <p:nvPr/>
        </p:nvSpPr>
        <p:spPr>
          <a:xfrm rot="0">
            <a:off x="14175091" y="1234264"/>
            <a:ext cx="3339639" cy="1085850"/>
          </a:xfrm>
          <a:prstGeom prst="rect">
            <a:avLst/>
          </a:prstGeom>
        </p:spPr>
        <p:txBody>
          <a:bodyPr anchor="t" rtlCol="false" tIns="0" lIns="0" bIns="0" rIns="0">
            <a:spAutoFit/>
          </a:bodyPr>
          <a:lstStyle/>
          <a:p>
            <a:pPr algn="ctr">
              <a:lnSpc>
                <a:spcPts val="2879"/>
              </a:lnSpc>
            </a:pPr>
            <a:r>
              <a:rPr lang="en-US" sz="2400" b="true">
                <a:solidFill>
                  <a:srgbClr val="000000"/>
                </a:solidFill>
                <a:latin typeface="TT Chocolates 1 Bold"/>
                <a:ea typeface="TT Chocolates 1 Bold"/>
                <a:cs typeface="TT Chocolates 1 Bold"/>
                <a:sym typeface="TT Chocolates 1 Bold"/>
              </a:rPr>
              <a:t>Onze droom: </a:t>
            </a:r>
          </a:p>
          <a:p>
            <a:pPr algn="ctr">
              <a:lnSpc>
                <a:spcPts val="2879"/>
              </a:lnSpc>
            </a:pPr>
            <a:r>
              <a:rPr lang="en-US" sz="2400" b="true">
                <a:solidFill>
                  <a:srgbClr val="000000"/>
                </a:solidFill>
                <a:latin typeface="TT Chocolates 1 Bold"/>
                <a:ea typeface="TT Chocolates 1 Bold"/>
                <a:cs typeface="TT Chocolates 1 Bold"/>
                <a:sym typeface="TT Chocolates 1 Bold"/>
              </a:rPr>
              <a:t>Circulair Groenbeheer is de norm</a:t>
            </a:r>
          </a:p>
        </p:txBody>
      </p:sp>
      <p:sp>
        <p:nvSpPr>
          <p:cNvPr name="Freeform 9" id="9"/>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64321" y="189568"/>
            <a:ext cx="18193988" cy="11030105"/>
          </a:xfrm>
          <a:custGeom>
            <a:avLst/>
            <a:gdLst/>
            <a:ahLst/>
            <a:cxnLst/>
            <a:rect r="r" b="b" t="t" l="l"/>
            <a:pathLst>
              <a:path h="11030105" w="18193988">
                <a:moveTo>
                  <a:pt x="0" y="0"/>
                </a:moveTo>
                <a:lnTo>
                  <a:pt x="18193987" y="0"/>
                </a:lnTo>
                <a:lnTo>
                  <a:pt x="18193987" y="11030105"/>
                </a:lnTo>
                <a:lnTo>
                  <a:pt x="0" y="11030105"/>
                </a:lnTo>
                <a:lnTo>
                  <a:pt x="0" y="0"/>
                </a:lnTo>
                <a:close/>
              </a:path>
            </a:pathLst>
          </a:custGeom>
          <a:blipFill>
            <a:blip r:embed="rId2"/>
            <a:stretch>
              <a:fillRect l="0" t="0" r="0" b="0"/>
            </a:stretch>
          </a:blipFill>
        </p:spPr>
      </p:sp>
      <p:sp>
        <p:nvSpPr>
          <p:cNvPr name="Freeform 3" id="3"/>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4" id="4" descr="Afbeelding met schermopname, groen, Rechthoek  Automatisch gegenereerde beschrijving"/>
          <p:cNvSpPr/>
          <p:nvPr/>
        </p:nvSpPr>
        <p:spPr>
          <a:xfrm flipH="false" flipV="false" rot="0">
            <a:off x="-4734804" y="-54864"/>
            <a:ext cx="10198250" cy="2297834"/>
          </a:xfrm>
          <a:custGeom>
            <a:avLst/>
            <a:gdLst/>
            <a:ahLst/>
            <a:cxnLst/>
            <a:rect r="r" b="b" t="t" l="l"/>
            <a:pathLst>
              <a:path h="2297834" w="10198250">
                <a:moveTo>
                  <a:pt x="0" y="0"/>
                </a:moveTo>
                <a:lnTo>
                  <a:pt x="10198249" y="0"/>
                </a:lnTo>
                <a:lnTo>
                  <a:pt x="10198249" y="2297834"/>
                </a:lnTo>
                <a:lnTo>
                  <a:pt x="0" y="2297834"/>
                </a:lnTo>
                <a:lnTo>
                  <a:pt x="0" y="0"/>
                </a:lnTo>
                <a:close/>
              </a:path>
            </a:pathLst>
          </a:custGeom>
          <a:blipFill>
            <a:blip r:embed="rId5"/>
            <a:stretch>
              <a:fillRect l="-6744" t="-79730" r="0" b="-7096"/>
            </a:stretch>
          </a:blipFill>
        </p:spPr>
      </p:sp>
      <p:sp>
        <p:nvSpPr>
          <p:cNvPr name="Freeform 5" id="5"/>
          <p:cNvSpPr/>
          <p:nvPr/>
        </p:nvSpPr>
        <p:spPr>
          <a:xfrm flipH="false" flipV="false" rot="0">
            <a:off x="1606092" y="1259548"/>
            <a:ext cx="15653208" cy="7767905"/>
          </a:xfrm>
          <a:custGeom>
            <a:avLst/>
            <a:gdLst/>
            <a:ahLst/>
            <a:cxnLst/>
            <a:rect r="r" b="b" t="t" l="l"/>
            <a:pathLst>
              <a:path h="7767905" w="15653208">
                <a:moveTo>
                  <a:pt x="0" y="0"/>
                </a:moveTo>
                <a:lnTo>
                  <a:pt x="15653208" y="0"/>
                </a:lnTo>
                <a:lnTo>
                  <a:pt x="15653208" y="7767904"/>
                </a:lnTo>
                <a:lnTo>
                  <a:pt x="0" y="7767904"/>
                </a:lnTo>
                <a:lnTo>
                  <a:pt x="0" y="0"/>
                </a:lnTo>
                <a:close/>
              </a:path>
            </a:pathLst>
          </a:custGeom>
          <a:blipFill>
            <a:blip r:embed="rId6"/>
            <a:stretch>
              <a:fillRect l="0" t="0" r="0" b="0"/>
            </a:stretch>
          </a:blipFill>
        </p:spPr>
      </p:sp>
      <p:sp>
        <p:nvSpPr>
          <p:cNvPr name="TextBox 6" id="6"/>
          <p:cNvSpPr txBox="true"/>
          <p:nvPr/>
        </p:nvSpPr>
        <p:spPr>
          <a:xfrm rot="0">
            <a:off x="769838" y="429342"/>
            <a:ext cx="4416013" cy="1196072"/>
          </a:xfrm>
          <a:prstGeom prst="rect">
            <a:avLst/>
          </a:prstGeom>
        </p:spPr>
        <p:txBody>
          <a:bodyPr anchor="t" rtlCol="false" tIns="0" lIns="0" bIns="0" rIns="0">
            <a:spAutoFit/>
          </a:bodyPr>
          <a:lstStyle/>
          <a:p>
            <a:pPr algn="l">
              <a:lnSpc>
                <a:spcPts val="7920"/>
              </a:lnSpc>
            </a:pPr>
            <a:r>
              <a:rPr lang="en-US" sz="6600">
                <a:solidFill>
                  <a:srgbClr val="FFFFFF"/>
                </a:solidFill>
                <a:latin typeface="Impact"/>
                <a:ea typeface="Impact"/>
                <a:cs typeface="Impact"/>
                <a:sym typeface="Impact"/>
              </a:rPr>
              <a:t>DE METHODE</a:t>
            </a:r>
          </a:p>
        </p:txBody>
      </p:sp>
      <p:sp>
        <p:nvSpPr>
          <p:cNvPr name="Freeform 7" id="7"/>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972000" y="904785"/>
            <a:ext cx="8001000" cy="1067623"/>
            <a:chOff x="0" y="0"/>
            <a:chExt cx="10668000" cy="1423497"/>
          </a:xfrm>
        </p:grpSpPr>
        <p:sp>
          <p:nvSpPr>
            <p:cNvPr name="Freeform 5" id="5"/>
            <p:cNvSpPr/>
            <p:nvPr/>
          </p:nvSpPr>
          <p:spPr>
            <a:xfrm flipH="false" flipV="false" rot="0">
              <a:off x="0" y="0"/>
              <a:ext cx="10668000" cy="1423497"/>
            </a:xfrm>
            <a:custGeom>
              <a:avLst/>
              <a:gdLst/>
              <a:ahLst/>
              <a:cxnLst/>
              <a:rect r="r" b="b" t="t" l="l"/>
              <a:pathLst>
                <a:path h="1423497" w="10668000">
                  <a:moveTo>
                    <a:pt x="0" y="0"/>
                  </a:moveTo>
                  <a:lnTo>
                    <a:pt x="10668000" y="0"/>
                  </a:lnTo>
                  <a:lnTo>
                    <a:pt x="10668000" y="1423497"/>
                  </a:lnTo>
                  <a:lnTo>
                    <a:pt x="0" y="1423497"/>
                  </a:lnTo>
                  <a:close/>
                </a:path>
              </a:pathLst>
            </a:custGeom>
          </p:spPr>
        </p:sp>
        <p:sp>
          <p:nvSpPr>
            <p:cNvPr name="TextBox 6" id="6"/>
            <p:cNvSpPr txBox="true"/>
            <p:nvPr/>
          </p:nvSpPr>
          <p:spPr>
            <a:xfrm>
              <a:off x="0" y="-57150"/>
              <a:ext cx="10668000" cy="1480647"/>
            </a:xfrm>
            <a:prstGeom prst="rect">
              <a:avLst/>
            </a:prstGeom>
          </p:spPr>
          <p:txBody>
            <a:bodyPr anchor="ctr" rtlCol="false" tIns="0" lIns="0" bIns="0" rIns="0"/>
            <a:lstStyle/>
            <a:p>
              <a:pPr algn="l">
                <a:lnSpc>
                  <a:spcPts val="6415"/>
                </a:lnSpc>
              </a:pPr>
              <a:r>
                <a:rPr lang="en-US" sz="5940">
                  <a:solidFill>
                    <a:srgbClr val="14B2A8"/>
                  </a:solidFill>
                  <a:latin typeface="Impact"/>
                  <a:ea typeface="Impact"/>
                  <a:cs typeface="Impact"/>
                  <a:sym typeface="Impact"/>
                </a:rPr>
                <a:t>6</a:t>
              </a:r>
              <a:r>
                <a:rPr lang="en-US" sz="5940">
                  <a:solidFill>
                    <a:srgbClr val="14B2A8"/>
                  </a:solidFill>
                  <a:latin typeface="Impact"/>
                  <a:ea typeface="Impact"/>
                  <a:cs typeface="Impact"/>
                  <a:sym typeface="Impact"/>
                </a:rPr>
                <a:t> SEIZOENEN MEER BOMEN NU</a:t>
              </a:r>
            </a:p>
          </p:txBody>
        </p:sp>
      </p:grpSp>
      <p:sp>
        <p:nvSpPr>
          <p:cNvPr name="Freeform 7" id="7"/>
          <p:cNvSpPr/>
          <p:nvPr/>
        </p:nvSpPr>
        <p:spPr>
          <a:xfrm flipH="false" flipV="false" rot="0">
            <a:off x="15922286" y="8214351"/>
            <a:ext cx="2370069" cy="2067538"/>
          </a:xfrm>
          <a:custGeom>
            <a:avLst/>
            <a:gdLst/>
            <a:ahLst/>
            <a:cxnLst/>
            <a:rect r="r" b="b" t="t" l="l"/>
            <a:pathLst>
              <a:path h="2067538" w="2370069">
                <a:moveTo>
                  <a:pt x="0" y="0"/>
                </a:moveTo>
                <a:lnTo>
                  <a:pt x="2370068" y="0"/>
                </a:lnTo>
                <a:lnTo>
                  <a:pt x="2370068" y="2067539"/>
                </a:lnTo>
                <a:lnTo>
                  <a:pt x="0" y="2067539"/>
                </a:lnTo>
                <a:lnTo>
                  <a:pt x="0" y="0"/>
                </a:lnTo>
                <a:close/>
              </a:path>
            </a:pathLst>
          </a:custGeom>
          <a:blipFill>
            <a:blip r:embed="rId7"/>
            <a:stretch>
              <a:fillRect l="0" t="-203" r="0" b="-203"/>
            </a:stretch>
          </a:blipFill>
        </p:spPr>
      </p:sp>
      <p:grpSp>
        <p:nvGrpSpPr>
          <p:cNvPr name="Group 8" id="8"/>
          <p:cNvGrpSpPr/>
          <p:nvPr/>
        </p:nvGrpSpPr>
        <p:grpSpPr>
          <a:xfrm rot="0">
            <a:off x="12427547" y="216552"/>
            <a:ext cx="5669953" cy="5669953"/>
            <a:chOff x="0" y="0"/>
            <a:chExt cx="812800" cy="812800"/>
          </a:xfrm>
        </p:grpSpPr>
        <p:sp>
          <p:nvSpPr>
            <p:cNvPr name="Freeform 9" id="9" descr="Afbeelding met kaart  Automatisch gegenereerde beschrijving"/>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8704" t="-11742" r="0" b="-2138"/>
              </a:stretch>
            </a:blipFill>
          </p:spPr>
        </p:sp>
      </p:grpSp>
      <p:grpSp>
        <p:nvGrpSpPr>
          <p:cNvPr name="Group 10" id="10"/>
          <p:cNvGrpSpPr/>
          <p:nvPr/>
        </p:nvGrpSpPr>
        <p:grpSpPr>
          <a:xfrm rot="0">
            <a:off x="9115236" y="3051529"/>
            <a:ext cx="5246370" cy="5246370"/>
            <a:chOff x="0" y="0"/>
            <a:chExt cx="812800" cy="812800"/>
          </a:xfrm>
        </p:grpSpPr>
        <p:sp>
          <p:nvSpPr>
            <p:cNvPr name="Freeform 11" id="11" descr="Afbeelding met kaart  Automatisch gegenereerde beschrijving"/>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10349" t="0" r="-4" b="0"/>
              </a:stretch>
            </a:blipFill>
          </p:spPr>
        </p:sp>
      </p:grpSp>
      <p:grpSp>
        <p:nvGrpSpPr>
          <p:cNvPr name="Group 12" id="12"/>
          <p:cNvGrpSpPr/>
          <p:nvPr/>
        </p:nvGrpSpPr>
        <p:grpSpPr>
          <a:xfrm rot="0">
            <a:off x="12772038" y="5238937"/>
            <a:ext cx="6117924" cy="6117924"/>
            <a:chOff x="0" y="0"/>
            <a:chExt cx="812800" cy="812800"/>
          </a:xfrm>
        </p:grpSpPr>
        <p:sp>
          <p:nvSpPr>
            <p:cNvPr name="Freeform 13" id="13" descr="Afbeelding met kaart  Automatisch gegenereerde beschrijving"/>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0" t="-6539" r="0" b="0"/>
              </a:stretch>
            </a:blipFill>
          </p:spPr>
        </p:sp>
      </p:grpSp>
      <p:sp>
        <p:nvSpPr>
          <p:cNvPr name="TextBox 14" id="14"/>
          <p:cNvSpPr txBox="true"/>
          <p:nvPr/>
        </p:nvSpPr>
        <p:spPr>
          <a:xfrm rot="0">
            <a:off x="1034865" y="2563512"/>
            <a:ext cx="7718421" cy="6280785"/>
          </a:xfrm>
          <a:prstGeom prst="rect">
            <a:avLst/>
          </a:prstGeom>
        </p:spPr>
        <p:txBody>
          <a:bodyPr anchor="t" rtlCol="false" tIns="0" lIns="0" bIns="0" rIns="0">
            <a:spAutoFit/>
          </a:bodyPr>
          <a:lstStyle/>
          <a:p>
            <a:pPr algn="l" marL="542925" indent="-271462" lvl="1">
              <a:lnSpc>
                <a:spcPts val="4170"/>
              </a:lnSpc>
              <a:buFont typeface="Arial"/>
              <a:buChar char="•"/>
            </a:pPr>
            <a:r>
              <a:rPr lang="en-US" sz="3000">
                <a:solidFill>
                  <a:srgbClr val="000000"/>
                </a:solidFill>
                <a:latin typeface="TT Chocolates 1"/>
                <a:ea typeface="TT Chocolates 1"/>
                <a:cs typeface="TT Chocolates 1"/>
                <a:sym typeface="TT Chocolates 1"/>
              </a:rPr>
              <a:t>3</a:t>
            </a:r>
            <a:r>
              <a:rPr lang="en-US" sz="3000">
                <a:solidFill>
                  <a:srgbClr val="000000"/>
                </a:solidFill>
                <a:latin typeface="TT Chocolates 1"/>
                <a:ea typeface="TT Chocolates 1"/>
                <a:cs typeface="TT Chocolates 1"/>
                <a:sym typeface="TT Chocolates 1"/>
              </a:rPr>
              <a:t> miljoen bomen verplant in 6 seizoenen</a:t>
            </a:r>
          </a:p>
          <a:p>
            <a:pPr algn="l" marL="1228725" indent="-409575" lvl="2">
              <a:lnSpc>
                <a:spcPts val="4170"/>
              </a:lnSpc>
              <a:buFont typeface="Arial"/>
              <a:buChar char="⚬"/>
            </a:pPr>
            <a:r>
              <a:rPr lang="en-US" sz="3000">
                <a:solidFill>
                  <a:srgbClr val="001E2E"/>
                </a:solidFill>
                <a:latin typeface="TT Chocolates 1"/>
                <a:ea typeface="TT Chocolates 1"/>
                <a:cs typeface="TT Chocolates 1"/>
                <a:sym typeface="TT Chocolates 1"/>
              </a:rPr>
              <a:t>Zaailingen</a:t>
            </a:r>
          </a:p>
          <a:p>
            <a:pPr algn="l" marL="1228725" indent="-409575" lvl="2">
              <a:lnSpc>
                <a:spcPts val="4170"/>
              </a:lnSpc>
              <a:buFont typeface="Arial"/>
              <a:buChar char="⚬"/>
            </a:pPr>
            <a:r>
              <a:rPr lang="en-US" sz="3000">
                <a:solidFill>
                  <a:srgbClr val="001E2E"/>
                </a:solidFill>
                <a:latin typeface="TT Chocolates 1"/>
                <a:ea typeface="TT Chocolates 1"/>
                <a:cs typeface="TT Chocolates 1"/>
                <a:sym typeface="TT Chocolates 1"/>
              </a:rPr>
              <a:t>Stekken</a:t>
            </a:r>
          </a:p>
          <a:p>
            <a:pPr algn="l" marL="1228725" indent="-409575" lvl="2">
              <a:lnSpc>
                <a:spcPts val="4170"/>
              </a:lnSpc>
              <a:buFont typeface="Arial"/>
              <a:buChar char="⚬"/>
            </a:pPr>
            <a:r>
              <a:rPr lang="en-US" sz="3000">
                <a:solidFill>
                  <a:srgbClr val="001E2E"/>
                </a:solidFill>
                <a:latin typeface="TT Chocolates 1"/>
                <a:ea typeface="TT Chocolates 1"/>
                <a:cs typeface="TT Chocolates 1"/>
                <a:sym typeface="TT Chocolates 1"/>
              </a:rPr>
              <a:t>Kweekoverschot</a:t>
            </a:r>
          </a:p>
          <a:p>
            <a:pPr algn="l" marL="542925" indent="-271462" lvl="1">
              <a:lnSpc>
                <a:spcPts val="4170"/>
              </a:lnSpc>
              <a:buFont typeface="Arial"/>
              <a:buChar char="•"/>
            </a:pPr>
            <a:r>
              <a:rPr lang="en-US" sz="3000">
                <a:solidFill>
                  <a:srgbClr val="001E2E"/>
                </a:solidFill>
                <a:latin typeface="TT Chocolates 1"/>
                <a:ea typeface="TT Chocolates 1"/>
                <a:cs typeface="TT Chocolates 1"/>
                <a:sym typeface="TT Chocolates 1"/>
              </a:rPr>
              <a:t>Slagingspercentage: tussen 70 en 80%</a:t>
            </a:r>
          </a:p>
          <a:p>
            <a:pPr algn="l" marL="542925" indent="-271462" lvl="1">
              <a:lnSpc>
                <a:spcPts val="4170"/>
              </a:lnSpc>
              <a:buFont typeface="Arial"/>
              <a:buChar char="•"/>
            </a:pPr>
            <a:r>
              <a:rPr lang="en-US" sz="3000">
                <a:solidFill>
                  <a:srgbClr val="000000"/>
                </a:solidFill>
                <a:latin typeface="TT Chocolates 1"/>
                <a:ea typeface="TT Chocolates 1"/>
                <a:cs typeface="TT Chocolates 1"/>
                <a:sym typeface="TT Chocolates 1"/>
              </a:rPr>
              <a:t>Circa 5.000 </a:t>
            </a:r>
            <a:r>
              <a:rPr lang="en-US" sz="3000">
                <a:solidFill>
                  <a:srgbClr val="001E2E"/>
                </a:solidFill>
                <a:latin typeface="TT Chocolates 1"/>
                <a:ea typeface="TT Chocolates 1"/>
                <a:cs typeface="TT Chocolates 1"/>
                <a:sym typeface="TT Chocolates 1"/>
              </a:rPr>
              <a:t>oogst-, uitdeel- en plantevents </a:t>
            </a:r>
          </a:p>
          <a:p>
            <a:pPr algn="l" marL="542925" indent="-271462" lvl="1">
              <a:lnSpc>
                <a:spcPts val="4170"/>
              </a:lnSpc>
            </a:pPr>
            <a:r>
              <a:rPr lang="en-US" sz="3000">
                <a:solidFill>
                  <a:srgbClr val="001E2E"/>
                </a:solidFill>
                <a:latin typeface="TT Chocolates 1"/>
                <a:ea typeface="TT Chocolates 1"/>
                <a:cs typeface="TT Chocolates 1"/>
                <a:sym typeface="TT Chocolates 1"/>
              </a:rPr>
              <a:t>door het hele land</a:t>
            </a:r>
          </a:p>
          <a:p>
            <a:pPr algn="l" marL="542925" indent="-271462" lvl="1">
              <a:lnSpc>
                <a:spcPts val="4170"/>
              </a:lnSpc>
              <a:buFont typeface="Arial"/>
              <a:buChar char="•"/>
            </a:pPr>
            <a:r>
              <a:rPr lang="en-US" sz="3000">
                <a:solidFill>
                  <a:srgbClr val="001E2E"/>
                </a:solidFill>
                <a:latin typeface="TT Chocolates 1"/>
                <a:ea typeface="TT Chocolates 1"/>
                <a:cs typeface="TT Chocolates 1"/>
                <a:sym typeface="TT Chocolates 1"/>
              </a:rPr>
              <a:t>Meer dan 44.000 deelnemers</a:t>
            </a:r>
          </a:p>
          <a:p>
            <a:pPr algn="l" marL="542925" indent="-271462" lvl="1">
              <a:lnSpc>
                <a:spcPts val="4170"/>
              </a:lnSpc>
              <a:buFont typeface="Arial"/>
              <a:buChar char="•"/>
            </a:pPr>
            <a:r>
              <a:rPr lang="en-US" sz="3000">
                <a:solidFill>
                  <a:srgbClr val="001E2E"/>
                </a:solidFill>
                <a:latin typeface="TT Chocolates 1"/>
                <a:ea typeface="TT Chocolates 1"/>
                <a:cs typeface="TT Chocolates 1"/>
                <a:sym typeface="TT Chocolates 1"/>
              </a:rPr>
              <a:t>Online database (Bomenplanner) + App</a:t>
            </a:r>
          </a:p>
          <a:p>
            <a:pPr algn="l" marL="542925" indent="-271462" lvl="1">
              <a:lnSpc>
                <a:spcPts val="4170"/>
              </a:lnSpc>
              <a:buFont typeface="Arial"/>
              <a:buChar char="•"/>
            </a:pPr>
            <a:r>
              <a:rPr lang="en-US" sz="3000">
                <a:solidFill>
                  <a:srgbClr val="000000"/>
                </a:solidFill>
                <a:latin typeface="TT Chocolates 1"/>
                <a:ea typeface="TT Chocolates 1"/>
                <a:cs typeface="TT Chocolates 1"/>
                <a:sym typeface="TT Chocolates 1"/>
              </a:rPr>
              <a:t>Bomenvinder</a:t>
            </a:r>
          </a:p>
          <a:p>
            <a:pPr algn="l" marL="542925" indent="-271462" lvl="1">
              <a:lnSpc>
                <a:spcPts val="4170"/>
              </a:lnSpc>
              <a:buFont typeface="Arial"/>
              <a:buChar char="•"/>
            </a:pPr>
            <a:r>
              <a:rPr lang="en-US" sz="3000">
                <a:solidFill>
                  <a:srgbClr val="001E2E"/>
                </a:solidFill>
                <a:latin typeface="TT Chocolates 1"/>
                <a:ea typeface="TT Chocolates 1"/>
                <a:cs typeface="TT Chocolates 1"/>
                <a:sym typeface="TT Chocolates 1"/>
              </a:rPr>
              <a:t>Duitsland, VK en Frankrijk doen ook mee</a:t>
            </a:r>
          </a:p>
          <a:p>
            <a:pPr algn="l" marL="542925" indent="-271462" lvl="1">
              <a:lnSpc>
                <a:spcPts val="4170"/>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4">
              <a:extLst>
                <a:ext uri="{96DAC541-7B7A-43D3-8B79-37D633B846F1}">
                  <asvg:svgBlip xmlns:asvg="http://schemas.microsoft.com/office/drawing/2016/SVG/main" r:embed="rId5"/>
                </a:ext>
              </a:extLst>
            </a:blip>
            <a:stretch>
              <a:fillRect l="0" t="-841" r="0" b="-841"/>
            </a:stretch>
          </a:blipFill>
        </p:spPr>
      </p:sp>
      <p:grpSp>
        <p:nvGrpSpPr>
          <p:cNvPr name="Group 4" id="4"/>
          <p:cNvGrpSpPr/>
          <p:nvPr/>
        </p:nvGrpSpPr>
        <p:grpSpPr>
          <a:xfrm rot="0">
            <a:off x="972000" y="800101"/>
            <a:ext cx="6306624" cy="1191539"/>
            <a:chOff x="0" y="0"/>
            <a:chExt cx="8408832" cy="1588719"/>
          </a:xfrm>
        </p:grpSpPr>
        <p:sp>
          <p:nvSpPr>
            <p:cNvPr name="Freeform 5" id="5"/>
            <p:cNvSpPr/>
            <p:nvPr/>
          </p:nvSpPr>
          <p:spPr>
            <a:xfrm flipH="false" flipV="false" rot="0">
              <a:off x="0" y="0"/>
              <a:ext cx="8408832" cy="1588719"/>
            </a:xfrm>
            <a:custGeom>
              <a:avLst/>
              <a:gdLst/>
              <a:ahLst/>
              <a:cxnLst/>
              <a:rect r="r" b="b" t="t" l="l"/>
              <a:pathLst>
                <a:path h="1588719" w="8408832">
                  <a:moveTo>
                    <a:pt x="0" y="0"/>
                  </a:moveTo>
                  <a:lnTo>
                    <a:pt x="8408832" y="0"/>
                  </a:lnTo>
                  <a:lnTo>
                    <a:pt x="8408832" y="1588719"/>
                  </a:lnTo>
                  <a:lnTo>
                    <a:pt x="0" y="1588719"/>
                  </a:lnTo>
                  <a:close/>
                </a:path>
              </a:pathLst>
            </a:custGeom>
          </p:spPr>
        </p:sp>
        <p:sp>
          <p:nvSpPr>
            <p:cNvPr name="TextBox 6" id="6"/>
            <p:cNvSpPr txBox="true"/>
            <p:nvPr/>
          </p:nvSpPr>
          <p:spPr>
            <a:xfrm>
              <a:off x="0" y="-57150"/>
              <a:ext cx="8408832" cy="1645869"/>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HOE DOEN WE DIT?</a:t>
              </a:r>
            </a:p>
          </p:txBody>
        </p:sp>
      </p:grpSp>
      <p:grpSp>
        <p:nvGrpSpPr>
          <p:cNvPr name="Group 7" id="7"/>
          <p:cNvGrpSpPr>
            <a:grpSpLocks noChangeAspect="true"/>
          </p:cNvGrpSpPr>
          <p:nvPr/>
        </p:nvGrpSpPr>
        <p:grpSpPr>
          <a:xfrm rot="0">
            <a:off x="10645341" y="0"/>
            <a:ext cx="10637165" cy="10493163"/>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6"/>
              <a:stretch>
                <a:fillRect l="-46646" t="0" r="-28720" b="0"/>
              </a:stretch>
            </a:blipFill>
          </p:spPr>
        </p:sp>
      </p:grpSp>
      <p:sp>
        <p:nvSpPr>
          <p:cNvPr name="TextBox 9" id="9"/>
          <p:cNvSpPr txBox="true"/>
          <p:nvPr/>
        </p:nvSpPr>
        <p:spPr>
          <a:xfrm rot="0">
            <a:off x="1063440" y="2621901"/>
            <a:ext cx="9295444" cy="48006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Met heel veel vrijwilligers (iedereen kan meedoen!)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Met een betaalde regiocoördinator per provincie/gemeente</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Met een landelijk team </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Door de zaailingen gratis weg te geven aan iedereen die wil planten</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Middels de Bomenplanner (app)</a:t>
            </a:r>
          </a:p>
          <a:p>
            <a:pPr algn="l" marL="542925" indent="-271462" lvl="1">
              <a:lnSpc>
                <a:spcPts val="4200"/>
              </a:lnSpc>
              <a:buFont typeface="Arial"/>
              <a:buChar char="•"/>
            </a:pPr>
            <a:r>
              <a:rPr lang="en-US" sz="3000">
                <a:solidFill>
                  <a:srgbClr val="001E2E"/>
                </a:solidFill>
                <a:latin typeface="TT Chocolates 1"/>
                <a:ea typeface="TT Chocolates 1"/>
                <a:cs typeface="TT Chocolates 1"/>
                <a:sym typeface="TT Chocolates 1"/>
              </a:rPr>
              <a:t>Geen ingewikkelde contracten</a:t>
            </a:r>
          </a:p>
          <a:p>
            <a:pPr algn="l" marL="542925" indent="-271462" lvl="1">
              <a:lnSpc>
                <a:spcPts val="4200"/>
              </a:lnSpc>
            </a:pPr>
          </a:p>
        </p:txBody>
      </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7"/>
            <a:stretch>
              <a:fillRect l="0" t="0" r="0" b="0"/>
            </a:stretch>
          </a:blipFill>
        </p:spPr>
      </p:sp>
      <p:sp>
        <p:nvSpPr>
          <p:cNvPr name="Freeform 11" id="11"/>
          <p:cNvSpPr/>
          <p:nvPr/>
        </p:nvSpPr>
        <p:spPr>
          <a:xfrm flipH="false" flipV="false" rot="0">
            <a:off x="7733437" y="6020478"/>
            <a:ext cx="2783027" cy="4174540"/>
          </a:xfrm>
          <a:custGeom>
            <a:avLst/>
            <a:gdLst/>
            <a:ahLst/>
            <a:cxnLst/>
            <a:rect r="r" b="b" t="t" l="l"/>
            <a:pathLst>
              <a:path h="4174540" w="2783027">
                <a:moveTo>
                  <a:pt x="0" y="0"/>
                </a:moveTo>
                <a:lnTo>
                  <a:pt x="2783026" y="0"/>
                </a:lnTo>
                <a:lnTo>
                  <a:pt x="2783026" y="4174540"/>
                </a:lnTo>
                <a:lnTo>
                  <a:pt x="0" y="4174540"/>
                </a:lnTo>
                <a:lnTo>
                  <a:pt x="0" y="0"/>
                </a:lnTo>
                <a:close/>
              </a:path>
            </a:pathLst>
          </a:custGeom>
          <a:blipFill>
            <a:blip r:embed="rId8"/>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grpSp>
        <p:nvGrpSpPr>
          <p:cNvPr name="Group 3" id="3"/>
          <p:cNvGrpSpPr/>
          <p:nvPr/>
        </p:nvGrpSpPr>
        <p:grpSpPr>
          <a:xfrm rot="0">
            <a:off x="972000" y="269189"/>
            <a:ext cx="14859000" cy="2073234"/>
            <a:chOff x="0" y="0"/>
            <a:chExt cx="19812000" cy="2764312"/>
          </a:xfrm>
        </p:grpSpPr>
        <p:sp>
          <p:nvSpPr>
            <p:cNvPr name="Freeform 4" id="4"/>
            <p:cNvSpPr/>
            <p:nvPr/>
          </p:nvSpPr>
          <p:spPr>
            <a:xfrm flipH="false" flipV="false" rot="0">
              <a:off x="0" y="0"/>
              <a:ext cx="19812000" cy="2764312"/>
            </a:xfrm>
            <a:custGeom>
              <a:avLst/>
              <a:gdLst/>
              <a:ahLst/>
              <a:cxnLst/>
              <a:rect r="r" b="b" t="t" l="l"/>
              <a:pathLst>
                <a:path h="2764312" w="19812000">
                  <a:moveTo>
                    <a:pt x="0" y="0"/>
                  </a:moveTo>
                  <a:lnTo>
                    <a:pt x="19812000" y="0"/>
                  </a:lnTo>
                  <a:lnTo>
                    <a:pt x="19812000" y="2764312"/>
                  </a:lnTo>
                  <a:lnTo>
                    <a:pt x="0" y="2764312"/>
                  </a:lnTo>
                  <a:close/>
                </a:path>
              </a:pathLst>
            </a:custGeom>
          </p:spPr>
        </p:sp>
        <p:sp>
          <p:nvSpPr>
            <p:cNvPr name="TextBox 5" id="5"/>
            <p:cNvSpPr txBox="true"/>
            <p:nvPr/>
          </p:nvSpPr>
          <p:spPr>
            <a:xfrm>
              <a:off x="0" y="-57150"/>
              <a:ext cx="19812000" cy="2821462"/>
            </a:xfrm>
            <a:prstGeom prst="rect">
              <a:avLst/>
            </a:prstGeom>
          </p:spPr>
          <p:txBody>
            <a:bodyPr anchor="ctr" rtlCol="false" tIns="0" lIns="0" bIns="0" rIns="0"/>
            <a:lstStyle/>
            <a:p>
              <a:pPr algn="l">
                <a:lnSpc>
                  <a:spcPts val="7128"/>
                </a:lnSpc>
              </a:pPr>
              <a:r>
                <a:rPr lang="en-US" sz="6600">
                  <a:solidFill>
                    <a:srgbClr val="14B9AB"/>
                  </a:solidFill>
                  <a:latin typeface="Impact"/>
                  <a:ea typeface="Impact"/>
                  <a:cs typeface="Impact"/>
                  <a:sym typeface="Impact"/>
                </a:rPr>
                <a:t>CIRCULAIR GROENBEHEER: EEN WIN-WIN!</a:t>
              </a:r>
            </a:p>
          </p:txBody>
        </p:sp>
      </p:grpSp>
      <p:sp>
        <p:nvSpPr>
          <p:cNvPr name="TextBox 6" id="6"/>
          <p:cNvSpPr txBox="true"/>
          <p:nvPr/>
        </p:nvSpPr>
        <p:spPr>
          <a:xfrm rot="0">
            <a:off x="1063440" y="2638279"/>
            <a:ext cx="14676120" cy="6877050"/>
          </a:xfrm>
          <a:prstGeom prst="rect">
            <a:avLst/>
          </a:prstGeom>
        </p:spPr>
        <p:txBody>
          <a:bodyPr anchor="t" rtlCol="false" tIns="0" lIns="0" bIns="0" rIns="0">
            <a:spAutoFit/>
          </a:bodyPr>
          <a:lstStyle/>
          <a:p>
            <a:pPr algn="l" marL="542925" indent="-271462" lvl="1">
              <a:lnSpc>
                <a:spcPts val="3600"/>
              </a:lnSpc>
              <a:buFont typeface="Arial"/>
              <a:buChar char="•"/>
            </a:pPr>
            <a:r>
              <a:rPr lang="en-US" b="true" sz="3000">
                <a:solidFill>
                  <a:srgbClr val="000000"/>
                </a:solidFill>
                <a:latin typeface="TT Chocolates 1 Bold"/>
                <a:ea typeface="TT Chocolates 1 Bold"/>
                <a:cs typeface="TT Chocolates 1 Bold"/>
                <a:sym typeface="TT Chocolates 1 Bold"/>
              </a:rPr>
              <a:t>We halen ongewenste soorten weg uit een gebied </a:t>
            </a:r>
          </a:p>
          <a:p>
            <a:pPr algn="l" marL="542925" indent="-271462" lvl="1">
              <a:lnSpc>
                <a:spcPts val="3600"/>
              </a:lnSpc>
            </a:pPr>
            <a:r>
              <a:rPr lang="en-US" sz="3000">
                <a:solidFill>
                  <a:srgbClr val="000000"/>
                </a:solidFill>
                <a:latin typeface="TT Chocolates 1"/>
                <a:ea typeface="TT Chocolates 1"/>
                <a:cs typeface="TT Chocolates 1"/>
                <a:sym typeface="TT Chocolates 1"/>
              </a:rPr>
              <a:t>We gaan uit van het beheerplan van de terreinbeheerder. Plekken waar er heideontwikkeling is, binnen 1 meter van een wandelpad, sloopterreinen, dunnen van bepaalde soorten, poelen, etc. </a:t>
            </a:r>
          </a:p>
          <a:p>
            <a:pPr algn="l" marL="542925" indent="-271462" lvl="1">
              <a:lnSpc>
                <a:spcPts val="3600"/>
              </a:lnSpc>
            </a:pPr>
          </a:p>
          <a:p>
            <a:pPr algn="l" marL="542925" indent="-271462" lvl="1">
              <a:lnSpc>
                <a:spcPts val="3600"/>
              </a:lnSpc>
              <a:buFont typeface="Arial"/>
              <a:buChar char="•"/>
            </a:pPr>
            <a:r>
              <a:rPr lang="en-US" b="true" sz="3000">
                <a:solidFill>
                  <a:srgbClr val="000000"/>
                </a:solidFill>
                <a:latin typeface="TT Chocolates 1 Bold"/>
                <a:ea typeface="TT Chocolates 1 Bold"/>
                <a:cs typeface="TT Chocolates 1 Bold"/>
                <a:sym typeface="TT Chocolates 1 Bold"/>
              </a:rPr>
              <a:t>We focussen ons op het verplanten van inheemse soorten</a:t>
            </a:r>
          </a:p>
          <a:p>
            <a:pPr algn="l" marL="542925" indent="-271462" lvl="1">
              <a:lnSpc>
                <a:spcPts val="3600"/>
              </a:lnSpc>
            </a:pPr>
            <a:r>
              <a:rPr lang="en-US" sz="3000">
                <a:solidFill>
                  <a:srgbClr val="000000"/>
                </a:solidFill>
                <a:latin typeface="TT Chocolates 1"/>
                <a:ea typeface="TT Chocolates 1"/>
                <a:cs typeface="TT Chocolates 1"/>
                <a:sym typeface="TT Chocolates 1"/>
              </a:rPr>
              <a:t>Niet elke soort is even interessant voor ons. Hoe meer verschillende soorten we kunnen oogsten hoe beter. Maar we gaan uit van de win-win. We oogsten alles, maar delen niet alles uit. Zowel inheems als uitheems. We trekken ook invasieve exoten mee uit wanneer gewenst. </a:t>
            </a:r>
          </a:p>
          <a:p>
            <a:pPr algn="l" marL="542925" indent="-271462" lvl="1">
              <a:lnSpc>
                <a:spcPts val="3600"/>
              </a:lnSpc>
            </a:pPr>
          </a:p>
          <a:p>
            <a:pPr algn="l" marL="542925" indent="-271462" lvl="1">
              <a:lnSpc>
                <a:spcPts val="3600"/>
              </a:lnSpc>
              <a:buFont typeface="Arial"/>
              <a:buChar char="•"/>
            </a:pPr>
            <a:r>
              <a:rPr lang="en-US" b="true" sz="3000">
                <a:solidFill>
                  <a:srgbClr val="000000"/>
                </a:solidFill>
                <a:latin typeface="TT Chocolates 1 Bold"/>
                <a:ea typeface="TT Chocolates 1 Bold"/>
                <a:cs typeface="TT Chocolates 1 Bold"/>
                <a:sym typeface="TT Chocolates 1 Bold"/>
              </a:rPr>
              <a:t>We laten het gebied net zo mooi achter als we vonden</a:t>
            </a:r>
          </a:p>
          <a:p>
            <a:pPr algn="l" marL="542925" indent="-271462" lvl="1">
              <a:lnSpc>
                <a:spcPts val="3600"/>
              </a:lnSpc>
            </a:pPr>
            <a:r>
              <a:rPr lang="en-US" sz="3000">
                <a:solidFill>
                  <a:srgbClr val="000000"/>
                </a:solidFill>
                <a:latin typeface="TT Chocolates 1"/>
                <a:ea typeface="TT Chocolates 1"/>
                <a:cs typeface="TT Chocolates 1"/>
                <a:sym typeface="TT Chocolates 1"/>
              </a:rPr>
              <a:t>We oogsten met droge wortel, dus geen kuilen. We werken voorzichtig en laten geen afval achter. Al onze vrijwilligers willen iets moois doen voor de natuur.</a:t>
            </a:r>
          </a:p>
          <a:p>
            <a:pPr algn="l" marL="542925" indent="-271462" lvl="1">
              <a:lnSpc>
                <a:spcPts val="3600"/>
              </a:lnSpc>
            </a:pPr>
          </a:p>
        </p:txBody>
      </p:sp>
      <p:sp>
        <p:nvSpPr>
          <p:cNvPr name="Freeform 7" id="7"/>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1040477" y="800102"/>
            <a:ext cx="8854261" cy="1186815"/>
            <a:chOff x="0" y="0"/>
            <a:chExt cx="11805682" cy="1582420"/>
          </a:xfrm>
        </p:grpSpPr>
        <p:sp>
          <p:nvSpPr>
            <p:cNvPr name="Freeform 5" id="5"/>
            <p:cNvSpPr/>
            <p:nvPr/>
          </p:nvSpPr>
          <p:spPr>
            <a:xfrm flipH="false" flipV="false" rot="0">
              <a:off x="0" y="0"/>
              <a:ext cx="11805682" cy="1582420"/>
            </a:xfrm>
            <a:custGeom>
              <a:avLst/>
              <a:gdLst/>
              <a:ahLst/>
              <a:cxnLst/>
              <a:rect r="r" b="b" t="t" l="l"/>
              <a:pathLst>
                <a:path h="1582420" w="11805682">
                  <a:moveTo>
                    <a:pt x="0" y="0"/>
                  </a:moveTo>
                  <a:lnTo>
                    <a:pt x="11805682" y="0"/>
                  </a:lnTo>
                  <a:lnTo>
                    <a:pt x="11805682" y="1582420"/>
                  </a:lnTo>
                  <a:lnTo>
                    <a:pt x="0" y="1582420"/>
                  </a:lnTo>
                  <a:close/>
                </a:path>
              </a:pathLst>
            </a:custGeom>
          </p:spPr>
        </p:sp>
        <p:sp>
          <p:nvSpPr>
            <p:cNvPr name="TextBox 6" id="6"/>
            <p:cNvSpPr txBox="true"/>
            <p:nvPr/>
          </p:nvSpPr>
          <p:spPr>
            <a:xfrm>
              <a:off x="0" y="9525"/>
              <a:ext cx="11805682" cy="1572895"/>
            </a:xfrm>
            <a:prstGeom prst="rect">
              <a:avLst/>
            </a:prstGeom>
          </p:spPr>
          <p:txBody>
            <a:bodyPr anchor="b" rtlCol="false" tIns="0" lIns="0" bIns="0" rIns="0"/>
            <a:lstStyle/>
            <a:p>
              <a:pPr algn="l">
                <a:lnSpc>
                  <a:spcPts val="6415"/>
                </a:lnSpc>
              </a:pPr>
              <a:r>
                <a:rPr lang="en-US" sz="6600">
                  <a:solidFill>
                    <a:srgbClr val="14B2A8"/>
                  </a:solidFill>
                  <a:latin typeface="Impact"/>
                  <a:ea typeface="Impact"/>
                  <a:cs typeface="Impact"/>
                  <a:sym typeface="Impact"/>
                </a:rPr>
                <a:t>OOGSTLOCATIES</a:t>
              </a:r>
            </a:p>
          </p:txBody>
        </p:sp>
      </p:grpSp>
      <p:grpSp>
        <p:nvGrpSpPr>
          <p:cNvPr name="Group 7" id="7"/>
          <p:cNvGrpSpPr>
            <a:grpSpLocks noChangeAspect="true"/>
          </p:cNvGrpSpPr>
          <p:nvPr/>
        </p:nvGrpSpPr>
        <p:grpSpPr>
          <a:xfrm rot="0">
            <a:off x="9389718" y="-83331"/>
            <a:ext cx="10637165" cy="10493163"/>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44690" t="0" r="-30675" b="0"/>
              </a:stretch>
            </a:blipFill>
          </p:spPr>
        </p:sp>
      </p:grpSp>
      <p:sp>
        <p:nvSpPr>
          <p:cNvPr name="Freeform 9" id="9"/>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
        <p:nvSpPr>
          <p:cNvPr name="TextBox 10" id="10"/>
          <p:cNvSpPr txBox="true"/>
          <p:nvPr/>
        </p:nvSpPr>
        <p:spPr>
          <a:xfrm rot="0">
            <a:off x="1145252" y="2033790"/>
            <a:ext cx="8244466" cy="6934200"/>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Natuurgebieden en stadsparken: uitdunnen, </a:t>
            </a:r>
          </a:p>
          <a:p>
            <a:pPr algn="l" marL="542925" indent="-271462" lvl="1">
              <a:lnSpc>
                <a:spcPts val="4200"/>
              </a:lnSpc>
            </a:pPr>
            <a:r>
              <a:rPr lang="en-US" sz="3000">
                <a:solidFill>
                  <a:srgbClr val="000000"/>
                </a:solidFill>
                <a:latin typeface="TT Chocolates 1"/>
                <a:ea typeface="TT Chocolates 1"/>
                <a:cs typeface="TT Chocolates 1"/>
                <a:sym typeface="TT Chocolates 1"/>
              </a:rPr>
              <a:t>opschot, te dicht bij pad, ongewenste soorten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G</a:t>
            </a:r>
            <a:r>
              <a:rPr lang="en-US" sz="3000">
                <a:solidFill>
                  <a:srgbClr val="000000"/>
                </a:solidFill>
                <a:latin typeface="TT Chocolates 1"/>
                <a:ea typeface="TT Chocolates 1"/>
                <a:cs typeface="TT Chocolates 1"/>
                <a:sym typeface="TT Chocolates 1"/>
              </a:rPr>
              <a:t>emeente groenbeheer, </a:t>
            </a:r>
          </a:p>
          <a:p>
            <a:pPr algn="l" marL="542925" indent="-271462" lvl="1">
              <a:lnSpc>
                <a:spcPts val="4200"/>
              </a:lnSpc>
            </a:pPr>
            <a:r>
              <a:rPr lang="en-US" sz="3000">
                <a:solidFill>
                  <a:srgbClr val="000000"/>
                </a:solidFill>
                <a:latin typeface="TT Chocolates 1"/>
                <a:ea typeface="TT Chocolates 1"/>
                <a:cs typeface="TT Chocolates 1"/>
                <a:sym typeface="TT Chocolates 1"/>
              </a:rPr>
              <a:t>Staatsbosbeheer, Landschappen, Struikroven, Natuurmonumenten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Landgoederen: helpen met achterstallig onderhoud</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Achtertuinen:  doneer-een-zaailing</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Bouwterreinen (braakliggend terrein)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Bungalowparken, campings</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Wegbermen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Knotploegen</a:t>
            </a:r>
          </a:p>
          <a:p>
            <a:pPr algn="l" marL="542925" indent="-271462" lvl="1">
              <a:lnSpc>
                <a:spcPts val="4200"/>
              </a:lnSpc>
              <a:buFont typeface="Arial"/>
              <a:buChar char="•"/>
            </a:pPr>
            <a:r>
              <a:rPr lang="en-US" sz="3000">
                <a:solidFill>
                  <a:srgbClr val="000000"/>
                </a:solidFill>
                <a:latin typeface="TT Chocolates 1"/>
                <a:ea typeface="TT Chocolates 1"/>
                <a:cs typeface="TT Chocolates 1"/>
                <a:sym typeface="TT Chocolates 1"/>
              </a:rPr>
              <a:t>Restpartijen van kwekers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DAHK9A6bNBM</dc:identifier>
  <dcterms:modified xsi:type="dcterms:W3CDTF">2011-08-01T06:04:30Z</dcterms:modified>
  <cp:revision>1</cp:revision>
  <dc:title>PPP MBN S7 (voor stadsecologen)</dc:title>
</cp:coreProperties>
</file>