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2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18288000" cy="10287000"/>
  <p:notesSz cx="6858000" cy="9144000"/>
  <p:embeddedFontLst>
    <p:embeddedFont>
      <p:font typeface="Impact" charset="1" panose="020B0806030902050204"/>
      <p:regular r:id="rId28"/>
    </p:embeddedFont>
    <p:embeddedFont>
      <p:font typeface="Arial MT Pro" charset="1" panose="020B0502020202020204"/>
      <p:regular r:id="rId29"/>
    </p:embeddedFont>
    <p:embeddedFont>
      <p:font typeface="Arial MT Pro Italics" charset="1" panose="020B0502020202090204"/>
      <p:regular r:id="rId30"/>
    </p:embeddedFont>
    <p:embeddedFont>
      <p:font typeface="Caveat Bold" charset="1" panose="00000800000000000000"/>
      <p:regular r:id="rId35"/>
    </p:embeddedFont>
    <p:embeddedFont>
      <p:font typeface="Caveat" charset="1" panose="00000500000000000000"/>
      <p:regular r:id="rId39"/>
    </p:embeddedFont>
    <p:embeddedFont>
      <p:font typeface="Arial MT Pro Bold Italics" charset="1" panose="020B0802020202090204"/>
      <p:regular r:id="rId41"/>
    </p:embeddedFont>
    <p:embeddedFont>
      <p:font typeface="Arial MT Pro Bold" charset="1" panose="020B0802020202020204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notesMasters/notesMaster1.xml" Type="http://schemas.openxmlformats.org/officeDocument/2006/relationships/notesMaster"/><Relationship Id="rId26" Target="theme/theme2.xml" Type="http://schemas.openxmlformats.org/officeDocument/2006/relationships/theme"/><Relationship Id="rId27" Target="notesSlides/notesSlide1.xml" Type="http://schemas.openxmlformats.org/officeDocument/2006/relationships/notesSlide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notesSlides/notesSlide2.xml" Type="http://schemas.openxmlformats.org/officeDocument/2006/relationships/notesSlide"/><Relationship Id="rId32" Target="notesSlides/notesSlide3.xml" Type="http://schemas.openxmlformats.org/officeDocument/2006/relationships/notesSlide"/><Relationship Id="rId33" Target="notesSlides/notesSlide4.xml" Type="http://schemas.openxmlformats.org/officeDocument/2006/relationships/notesSlide"/><Relationship Id="rId34" Target="notesSlides/notesSlide5.xml" Type="http://schemas.openxmlformats.org/officeDocument/2006/relationships/notesSlide"/><Relationship Id="rId35" Target="fonts/font35.fntdata" Type="http://schemas.openxmlformats.org/officeDocument/2006/relationships/font"/><Relationship Id="rId36" Target="notesSlides/notesSlide6.xml" Type="http://schemas.openxmlformats.org/officeDocument/2006/relationships/notesSlide"/><Relationship Id="rId37" Target="notesSlides/notesSlide7.xml" Type="http://schemas.openxmlformats.org/officeDocument/2006/relationships/notesSlide"/><Relationship Id="rId38" Target="notesSlides/notesSlide8.xml" Type="http://schemas.openxmlformats.org/officeDocument/2006/relationships/notesSlide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notesSlides/notesSlide9.xml" Type="http://schemas.openxmlformats.org/officeDocument/2006/relationships/notesSlide"/><Relationship Id="rId41" Target="fonts/font41.fntdata" Type="http://schemas.openxmlformats.org/officeDocument/2006/relationships/font"/><Relationship Id="rId42" Target="fonts/font42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6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Antwoorden:</a:t>
            </a:r>
          </a:p>
          <a:p>
            <a:r>
              <a:rPr lang="en-US"/>
              <a:t>wortels, stam (schors, bast), takken, twijgen, bladeren, kronendak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Functie:</a:t>
            </a:r>
          </a:p>
          <a:p>
            <a:r>
              <a:rPr lang="en-US"/>
              <a:t/>
            </a:r>
          </a:p>
          <a:p>
            <a:r>
              <a:rPr lang="en-US"/>
              <a:t>-Produceren zuurstof</a:t>
            </a:r>
          </a:p>
          <a:p>
            <a:r>
              <a:rPr lang="en-US"/>
              <a:t/>
            </a:r>
          </a:p>
          <a:p>
            <a:r>
              <a:rPr lang="en-US"/>
              <a:t>- Bestrijden hittestress</a:t>
            </a:r>
          </a:p>
          <a:p>
            <a:r>
              <a:rPr lang="en-US"/>
              <a:t/>
            </a:r>
          </a:p>
          <a:p>
            <a:r>
              <a:rPr lang="en-US"/>
              <a:t>-Opvangen regenwater</a:t>
            </a:r>
          </a:p>
          <a:p>
            <a:r>
              <a:rPr lang="en-US"/>
              <a:t/>
            </a:r>
          </a:p>
          <a:p>
            <a:r>
              <a:rPr lang="en-US"/>
              <a:t>-Biodiversiteit</a:t>
            </a:r>
          </a:p>
          <a:p>
            <a:r>
              <a:rPr lang="en-US"/>
              <a:t/>
            </a:r>
          </a:p>
          <a:p>
            <a:r>
              <a:rPr lang="en-US"/>
              <a:t>-Zuiveren lucht door vastleggen stikstofdioxide en fijnstof</a:t>
            </a:r>
          </a:p>
          <a:p>
            <a:r>
              <a:rPr lang="en-US"/>
              <a:t/>
            </a:r>
          </a:p>
          <a:p>
            <a:r>
              <a:rPr lang="en-US"/>
              <a:t>-Gezondere mensen: onderzoek heeft bewezen dat mensen gelukkiger en gezonder zijn wanneer zij wonen in een bomenrijke omgeving</a:t>
            </a:r>
          </a:p>
          <a:p>
            <a:r>
              <a:rPr lang="en-US"/>
              <a:t/>
            </a:r>
          </a:p>
          <a:p>
            <a:r>
              <a:rPr lang="en-US"/>
              <a:t>-</a:t>
            </a:r>
          </a:p>
          <a:p>
            <a:r>
              <a:rPr lang="en-US"/>
              <a:t/>
            </a:r>
          </a:p>
          <a:p>
            <a:r>
              <a:rPr lang="en-US"/>
              <a:t>Onderdelen:</a:t>
            </a:r>
          </a:p>
          <a:p>
            <a:r>
              <a:rPr lang="en-US"/>
              <a:t/>
            </a:r>
          </a:p>
          <a:p>
            <a:r>
              <a:rPr lang="en-US"/>
              <a:t>•Wortels: houden de boom in leven. Ze absorberen water, zuurstof en voedingsstoffen uit de bodem. En zorgen voor stabiliteit.</a:t>
            </a:r>
          </a:p>
          <a:p>
            <a:r>
              <a:rPr lang="en-US"/>
              <a:t/>
            </a:r>
          </a:p>
          <a:p>
            <a:r>
              <a:rPr lang="en-US"/>
              <a:t>•Stam: verbindt de wortels met de kroon zodat de voedingsstoffen vervoert kunnen worden. Bepaalt de hoogte van de boom.</a:t>
            </a:r>
          </a:p>
          <a:p>
            <a:r>
              <a:rPr lang="en-US"/>
              <a:t/>
            </a:r>
          </a:p>
          <a:p>
            <a:r>
              <a:rPr lang="en-US"/>
              <a:t>•Takken hebben twijgen, waaraan de bladeren groeien. Zij zorgen ervoor de bladeren zo goed mogelijk in het in het licht te krijgen. Hierdoor kan fotosynthese plaatsvinden.</a:t>
            </a:r>
          </a:p>
          <a:p>
            <a:r>
              <a:rPr lang="en-US"/>
              <a:t/>
            </a:r>
          </a:p>
          <a:p>
            <a:r>
              <a:rPr lang="en-US"/>
              <a:t>•Kronendak: leefgebied voor dieren en insecten. Voedselbron: bladeren, bloemen, vruchten.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Herkenningspunten:</a:t>
            </a:r>
          </a:p>
          <a:p>
            <a:r>
              <a:rPr lang="en-US"/>
              <a:t/>
            </a:r>
          </a:p>
          <a:p>
            <a:r>
              <a:rPr lang="en-US"/>
              <a:t>•Knoppen</a:t>
            </a:r>
          </a:p>
          <a:p>
            <a:r>
              <a:rPr lang="en-US"/>
              <a:t/>
            </a:r>
          </a:p>
          <a:p>
            <a:r>
              <a:rPr lang="en-US"/>
              <a:t>•Schors</a:t>
            </a:r>
          </a:p>
          <a:p>
            <a:r>
              <a:rPr lang="en-US"/>
              <a:t/>
            </a:r>
          </a:p>
          <a:p>
            <a:r>
              <a:rPr lang="en-US"/>
              <a:t>•Bladeren</a:t>
            </a:r>
          </a:p>
          <a:p>
            <a:r>
              <a:rPr lang="en-US"/>
              <a:t/>
            </a:r>
          </a:p>
          <a:p>
            <a:r>
              <a:rPr lang="en-US"/>
              <a:t>•Wat ligt er op de grond</a:t>
            </a:r>
          </a:p>
          <a:p>
            <a:r>
              <a:rPr lang="en-US"/>
              <a:t/>
            </a:r>
          </a:p>
          <a:p>
            <a:r>
              <a:rPr lang="en-US"/>
              <a:t>•Silhouet van de boom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Antwoord:</a:t>
            </a:r>
          </a:p>
          <a:p>
            <a:r>
              <a:rPr lang="en-US"/>
              <a:t/>
            </a:r>
          </a:p>
          <a:p>
            <a:r>
              <a:rPr lang="en-US"/>
              <a:t>-Vruchten worden opgegeten en elders uitgepoept</a:t>
            </a:r>
          </a:p>
          <a:p>
            <a:r>
              <a:rPr lang="en-US"/>
              <a:t/>
            </a:r>
          </a:p>
          <a:p>
            <a:r>
              <a:rPr lang="en-US"/>
              <a:t>-Zaden waaien weg (denk aan helikoptertjes van de Esdoorn)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Antwoorden:</a:t>
            </a:r>
          </a:p>
          <a:p>
            <a:r>
              <a:rPr lang="en-US"/>
              <a:t/>
            </a:r>
          </a:p>
          <a:p>
            <a:r>
              <a:rPr lang="en-US"/>
              <a:t>-Zonder bladeren en takken = stam</a:t>
            </a:r>
          </a:p>
          <a:p>
            <a:r>
              <a:rPr lang="en-US"/>
              <a:t/>
            </a:r>
          </a:p>
          <a:p>
            <a:r>
              <a:rPr lang="en-US"/>
              <a:t>-Met bladeren en takken = kroon of boomkroon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Antwoord: B. Twijg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Biodiversiteit = soortenrijkdom</a:t>
            </a:r>
          </a:p>
          <a:p>
            <a:r>
              <a:rPr lang="en-US"/>
              <a:t/>
            </a:r>
          </a:p>
          <a:p>
            <a:r>
              <a:rPr lang="en-US"/>
              <a:t>-Alle soorten dieren, insecten, planten en micro-organismen op onze aarde.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jpe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Relationship Id="rId6" Target="../media/image4.png" Type="http://schemas.openxmlformats.org/officeDocument/2006/relationships/image"/><Relationship Id="rId7" Target="../media/image5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7.svg" Type="http://schemas.openxmlformats.org/officeDocument/2006/relationships/image"/><Relationship Id="rId11" Target="../media/image38.png" Type="http://schemas.openxmlformats.org/officeDocument/2006/relationships/image"/><Relationship Id="rId12" Target="../media/image39.png" Type="http://schemas.openxmlformats.org/officeDocument/2006/relationships/image"/><Relationship Id="rId13" Target="../media/image40.png" Type="http://schemas.openxmlformats.org/officeDocument/2006/relationships/image"/><Relationship Id="rId14" Target="../media/image41.png" Type="http://schemas.openxmlformats.org/officeDocument/2006/relationships/image"/><Relationship Id="rId2" Target="../notesSlides/notesSlide5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Relationship Id="rId9" Target="../media/image3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6.svg" Type="http://schemas.openxmlformats.org/officeDocument/2006/relationships/image"/><Relationship Id="rId11" Target="../media/image43.png" Type="http://schemas.openxmlformats.org/officeDocument/2006/relationships/image"/><Relationship Id="rId12" Target="../media/image44.svg" Type="http://schemas.openxmlformats.org/officeDocument/2006/relationships/image"/><Relationship Id="rId2" Target="../notesSlides/notesSlide6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20.png" Type="http://schemas.openxmlformats.org/officeDocument/2006/relationships/image"/><Relationship Id="rId8" Target="../media/image42.png" Type="http://schemas.openxmlformats.org/officeDocument/2006/relationships/image"/><Relationship Id="rId9" Target="../media/image15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6.svg" Type="http://schemas.openxmlformats.org/officeDocument/2006/relationships/image"/><Relationship Id="rId11" Target="../media/image47.png" Type="http://schemas.openxmlformats.org/officeDocument/2006/relationships/image"/><Relationship Id="rId2" Target="../notesSlides/notesSlide7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Relationship Id="rId9" Target="../media/image45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48.png" Type="http://schemas.openxmlformats.org/officeDocument/2006/relationships/image"/><Relationship Id="rId6" Target="../media/image49.pn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50.png" Type="http://schemas.openxmlformats.org/officeDocument/2006/relationships/image"/><Relationship Id="rId7" Target="../media/image51.png" Type="http://schemas.openxmlformats.org/officeDocument/2006/relationships/image"/><Relationship Id="rId8" Target="../media/image52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53.png" Type="http://schemas.openxmlformats.org/officeDocument/2006/relationships/image"/><Relationship Id="rId7" Target="https://youtu.be/K0OlgN5RAa8?si=sUdaLx-Qo_ZEJVsl" TargetMode="External" Type="http://schemas.openxmlformats.org/officeDocument/2006/relationships/hyperlink"/><Relationship Id="rId8" Target="../media/image14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54.jpeg" Type="http://schemas.openxmlformats.org/officeDocument/2006/relationships/image"/><Relationship Id="rId6" Target="../media/image8.png" Type="http://schemas.openxmlformats.org/officeDocument/2006/relationships/image"/><Relationship Id="rId7" Target="../media/image9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55.pn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56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7.png" Type="http://schemas.openxmlformats.org/officeDocument/2006/relationships/imag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58.png" Type="http://schemas.openxmlformats.org/officeDocument/2006/relationships/image"/><Relationship Id="rId6" Target="../media/image59.png" Type="http://schemas.openxmlformats.org/officeDocument/2006/relationships/image"/><Relationship Id="rId7" Target="../media/image8.png" Type="http://schemas.openxmlformats.org/officeDocument/2006/relationships/image"/><Relationship Id="rId8" Target="../media/image9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20.png" Type="http://schemas.openxmlformats.org/officeDocument/2006/relationships/image"/><Relationship Id="rId7" Target="../media/image4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schooltv.nl/video-item/bomen-planten-met-zaailingen-kleine-bomen-worden-groot" TargetMode="External" Type="http://schemas.openxmlformats.org/officeDocument/2006/relationships/hyperlink"/><Relationship Id="rId11" Target="../media/image14.png" Type="http://schemas.openxmlformats.org/officeDocument/2006/relationships/image"/><Relationship Id="rId12" Target="../media/image15.png" Type="http://schemas.openxmlformats.org/officeDocument/2006/relationships/image"/><Relationship Id="rId13" Target="../media/image16.svg" Type="http://schemas.openxmlformats.org/officeDocument/2006/relationships/image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0.jpeg" Type="http://schemas.openxmlformats.org/officeDocument/2006/relationships/image"/><Relationship Id="rId7" Target="../media/image11.png" Type="http://schemas.openxmlformats.org/officeDocument/2006/relationships/image"/><Relationship Id="rId8" Target="../media/image12.svg" Type="http://schemas.openxmlformats.org/officeDocument/2006/relationships/image"/><Relationship Id="rId9" Target="../media/image1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7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8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19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png" Type="http://schemas.openxmlformats.org/officeDocument/2006/relationships/image"/><Relationship Id="rId2" Target="../notesSlides/notesSlide3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20.png" Type="http://schemas.openxmlformats.org/officeDocument/2006/relationships/image"/><Relationship Id="rId8" Target="../media/image21.png" Type="http://schemas.openxmlformats.org/officeDocument/2006/relationships/image"/><Relationship Id="rId9" Target="../media/image2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png" Type="http://schemas.openxmlformats.org/officeDocument/2006/relationships/image"/><Relationship Id="rId11" Target="../media/image30.png" Type="http://schemas.openxmlformats.org/officeDocument/2006/relationships/image"/><Relationship Id="rId12" Target="../media/image31.png" Type="http://schemas.openxmlformats.org/officeDocument/2006/relationships/image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25.png" Type="http://schemas.openxmlformats.org/officeDocument/2006/relationships/image"/><Relationship Id="rId5" Target="../media/image26.png" Type="http://schemas.openxmlformats.org/officeDocument/2006/relationships/image"/><Relationship Id="rId6" Target="../media/image27.png" Type="http://schemas.openxmlformats.org/officeDocument/2006/relationships/image"/><Relationship Id="rId7" Target="../media/image8.png" Type="http://schemas.openxmlformats.org/officeDocument/2006/relationships/image"/><Relationship Id="rId8" Target="../media/image9.svg" Type="http://schemas.openxmlformats.org/officeDocument/2006/relationships/image"/><Relationship Id="rId9" Target="../media/image28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32.png" Type="http://schemas.openxmlformats.org/officeDocument/2006/relationships/image"/><Relationship Id="rId6" Target="../media/image8.png" Type="http://schemas.openxmlformats.org/officeDocument/2006/relationships/image"/><Relationship Id="rId7" Target="../media/image9.svg" Type="http://schemas.openxmlformats.org/officeDocument/2006/relationships/image"/><Relationship Id="rId8" Target="../media/image33.png" Type="http://schemas.openxmlformats.org/officeDocument/2006/relationships/image"/><Relationship Id="rId9" Target="../media/image34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35.png" Type="http://schemas.openxmlformats.org/officeDocument/2006/relationships/image"/><Relationship Id="rId7" Target="https://www.youtube.com/watch?v=lKPSDW2GyB4" TargetMode="External" Type="http://schemas.openxmlformats.org/officeDocument/2006/relationships/hyperlink"/><Relationship Id="rId8" Target="../media/image1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3"/>
            <a:srcRect l="0" t="13350" r="0" b="2274"/>
            <a:stretch>
              <a:fillRect/>
            </a:stretch>
          </p:blipFill>
          <p:spPr>
            <a:xfrm flipH="false" flipV="false"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name="Freeform 4" id="4"/>
          <p:cNvSpPr/>
          <p:nvPr/>
        </p:nvSpPr>
        <p:spPr>
          <a:xfrm flipH="false" flipV="false" rot="0">
            <a:off x="3816310" y="7915458"/>
            <a:ext cx="10655374" cy="1901251"/>
          </a:xfrm>
          <a:custGeom>
            <a:avLst/>
            <a:gdLst/>
            <a:ahLst/>
            <a:cxnLst/>
            <a:rect r="r" b="b" t="t" l="l"/>
            <a:pathLst>
              <a:path h="1901251" w="10655374">
                <a:moveTo>
                  <a:pt x="0" y="0"/>
                </a:moveTo>
                <a:lnTo>
                  <a:pt x="10655375" y="0"/>
                </a:lnTo>
                <a:lnTo>
                  <a:pt x="10655375" y="1901251"/>
                </a:lnTo>
                <a:lnTo>
                  <a:pt x="0" y="190125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334" r="0" b="-334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287413" y="2149314"/>
            <a:ext cx="10842903" cy="6121722"/>
          </a:xfrm>
          <a:custGeom>
            <a:avLst/>
            <a:gdLst/>
            <a:ahLst/>
            <a:cxnLst/>
            <a:rect r="r" b="b" t="t" l="l"/>
            <a:pathLst>
              <a:path h="6121722" w="10842903">
                <a:moveTo>
                  <a:pt x="0" y="0"/>
                </a:moveTo>
                <a:lnTo>
                  <a:pt x="10842903" y="0"/>
                </a:lnTo>
                <a:lnTo>
                  <a:pt x="10842903" y="6121722"/>
                </a:lnTo>
                <a:lnTo>
                  <a:pt x="0" y="612172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73" r="0" b="-73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3819130" cy="1191539"/>
            <a:chOff x="0" y="0"/>
            <a:chExt cx="5092173" cy="158871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092173" cy="1588719"/>
            </a:xfrm>
            <a:custGeom>
              <a:avLst/>
              <a:gdLst/>
              <a:ahLst/>
              <a:cxnLst/>
              <a:rect r="r" b="b" t="t" l="l"/>
              <a:pathLst>
                <a:path h="1588719" w="5092173">
                  <a:moveTo>
                    <a:pt x="0" y="0"/>
                  </a:moveTo>
                  <a:lnTo>
                    <a:pt x="5092173" y="0"/>
                  </a:lnTo>
                  <a:lnTo>
                    <a:pt x="5092173" y="1588719"/>
                  </a:lnTo>
                  <a:lnTo>
                    <a:pt x="0" y="1588719"/>
                  </a:lnTo>
                  <a:close/>
                </a:path>
              </a:pathLst>
            </a:custGeom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5092173" cy="164586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49D2E"/>
                  </a:solidFill>
                  <a:latin typeface="Impact"/>
                  <a:ea typeface="Impact"/>
                  <a:cs typeface="Impact"/>
                  <a:sym typeface="Impact"/>
                </a:rPr>
                <a:t>QUIZ! VRAAG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5747773" y="9436759"/>
            <a:ext cx="2177004" cy="435401"/>
          </a:xfrm>
          <a:custGeom>
            <a:avLst/>
            <a:gdLst/>
            <a:ahLst/>
            <a:cxnLst/>
            <a:rect r="r" b="b" t="t" l="l"/>
            <a:pathLst>
              <a:path h="435401" w="2177004">
                <a:moveTo>
                  <a:pt x="0" y="0"/>
                </a:moveTo>
                <a:lnTo>
                  <a:pt x="2177003" y="0"/>
                </a:lnTo>
                <a:lnTo>
                  <a:pt x="2177003" y="435401"/>
                </a:lnTo>
                <a:lnTo>
                  <a:pt x="0" y="43540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1277747">
            <a:off x="2480939" y="6379549"/>
            <a:ext cx="3651847" cy="2478691"/>
          </a:xfrm>
          <a:custGeom>
            <a:avLst/>
            <a:gdLst/>
            <a:ahLst/>
            <a:cxnLst/>
            <a:rect r="r" b="b" t="t" l="l"/>
            <a:pathLst>
              <a:path h="2478691" w="3651847">
                <a:moveTo>
                  <a:pt x="0" y="0"/>
                </a:moveTo>
                <a:lnTo>
                  <a:pt x="3651847" y="0"/>
                </a:lnTo>
                <a:lnTo>
                  <a:pt x="3651847" y="2478691"/>
                </a:lnTo>
                <a:lnTo>
                  <a:pt x="0" y="247869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530907" y="553742"/>
            <a:ext cx="1076900" cy="1825253"/>
          </a:xfrm>
          <a:custGeom>
            <a:avLst/>
            <a:gdLst/>
            <a:ahLst/>
            <a:cxnLst/>
            <a:rect r="r" b="b" t="t" l="l"/>
            <a:pathLst>
              <a:path h="1825253" w="1076900">
                <a:moveTo>
                  <a:pt x="0" y="0"/>
                </a:moveTo>
                <a:lnTo>
                  <a:pt x="1076899" y="0"/>
                </a:lnTo>
                <a:lnTo>
                  <a:pt x="1076899" y="1825253"/>
                </a:lnTo>
                <a:lnTo>
                  <a:pt x="0" y="18252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1578101">
            <a:off x="10708618" y="1255680"/>
            <a:ext cx="4073715" cy="3875121"/>
          </a:xfrm>
          <a:custGeom>
            <a:avLst/>
            <a:gdLst/>
            <a:ahLst/>
            <a:cxnLst/>
            <a:rect r="r" b="b" t="t" l="l"/>
            <a:pathLst>
              <a:path h="3875121" w="4073715">
                <a:moveTo>
                  <a:pt x="0" y="0"/>
                </a:moveTo>
                <a:lnTo>
                  <a:pt x="4073715" y="0"/>
                </a:lnTo>
                <a:lnTo>
                  <a:pt x="4073715" y="3875121"/>
                </a:lnTo>
                <a:lnTo>
                  <a:pt x="0" y="387512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875504">
            <a:off x="13571209" y="2956776"/>
            <a:ext cx="3366023" cy="5540779"/>
          </a:xfrm>
          <a:custGeom>
            <a:avLst/>
            <a:gdLst/>
            <a:ahLst/>
            <a:cxnLst/>
            <a:rect r="r" b="b" t="t" l="l"/>
            <a:pathLst>
              <a:path h="5540779" w="3366023">
                <a:moveTo>
                  <a:pt x="0" y="0"/>
                </a:moveTo>
                <a:lnTo>
                  <a:pt x="3366023" y="0"/>
                </a:lnTo>
                <a:lnTo>
                  <a:pt x="3366023" y="5540779"/>
                </a:lnTo>
                <a:lnTo>
                  <a:pt x="0" y="554077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4981178">
            <a:off x="378763" y="273660"/>
            <a:ext cx="770486" cy="664544"/>
          </a:xfrm>
          <a:custGeom>
            <a:avLst/>
            <a:gdLst/>
            <a:ahLst/>
            <a:cxnLst/>
            <a:rect r="r" b="b" t="t" l="l"/>
            <a:pathLst>
              <a:path h="664544" w="770486">
                <a:moveTo>
                  <a:pt x="0" y="0"/>
                </a:moveTo>
                <a:lnTo>
                  <a:pt x="770486" y="0"/>
                </a:lnTo>
                <a:lnTo>
                  <a:pt x="770486" y="664544"/>
                </a:lnTo>
                <a:lnTo>
                  <a:pt x="0" y="66454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285262" y="8915424"/>
            <a:ext cx="1486876" cy="1042672"/>
          </a:xfrm>
          <a:custGeom>
            <a:avLst/>
            <a:gdLst/>
            <a:ahLst/>
            <a:cxnLst/>
            <a:rect r="r" b="b" t="t" l="l"/>
            <a:pathLst>
              <a:path h="1042672" w="1486876">
                <a:moveTo>
                  <a:pt x="0" y="0"/>
                </a:moveTo>
                <a:lnTo>
                  <a:pt x="1486876" y="0"/>
                </a:lnTo>
                <a:lnTo>
                  <a:pt x="1486876" y="1042671"/>
                </a:lnTo>
                <a:lnTo>
                  <a:pt x="0" y="104267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28700" y="2455195"/>
            <a:ext cx="7132277" cy="6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2800" i="true">
                <a:solidFill>
                  <a:srgbClr val="000000"/>
                </a:solidFill>
                <a:latin typeface="Arial MT Pro Italics"/>
                <a:ea typeface="Arial MT Pro Italics"/>
                <a:cs typeface="Arial MT Pro Italics"/>
                <a:sym typeface="Arial MT Pro Italics"/>
              </a:rPr>
              <a:t>Hoeveel weten jullie al..?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3342269"/>
            <a:ext cx="9004413" cy="2490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De takken van een boom dragen het blad, de bloem en de vrucht.</a:t>
            </a:r>
          </a:p>
          <a:p>
            <a:pPr algn="l">
              <a:lnSpc>
                <a:spcPts val="4900"/>
              </a:lnSpc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In de vrucht zitten de zaden die worden verspreid en waaruit weer nieuwe bomen groeien!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615959" y="7051454"/>
            <a:ext cx="6730621" cy="15462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26"/>
              </a:lnSpc>
            </a:pPr>
            <a:r>
              <a:rPr lang="en-US" sz="5192" b="true">
                <a:solidFill>
                  <a:srgbClr val="000000"/>
                </a:solidFill>
                <a:latin typeface="Caveat Bold"/>
                <a:ea typeface="Caveat Bold"/>
                <a:cs typeface="Caveat Bold"/>
                <a:sym typeface="Caveat Bold"/>
              </a:rPr>
              <a:t>Hoe verspreiden</a:t>
            </a:r>
          </a:p>
          <a:p>
            <a:pPr algn="l">
              <a:lnSpc>
                <a:spcPts val="6126"/>
              </a:lnSpc>
            </a:pPr>
            <a:r>
              <a:rPr lang="en-US" b="true" sz="5192">
                <a:solidFill>
                  <a:srgbClr val="000000"/>
                </a:solidFill>
                <a:latin typeface="Caveat Bold"/>
                <a:ea typeface="Caveat Bold"/>
                <a:cs typeface="Caveat Bold"/>
                <a:sym typeface="Caveat Bold"/>
              </a:rPr>
              <a:t>deze vruchten zich eigenlijk?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3819130" cy="1191539"/>
            <a:chOff x="0" y="0"/>
            <a:chExt cx="5092173" cy="158871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092173" cy="1588719"/>
            </a:xfrm>
            <a:custGeom>
              <a:avLst/>
              <a:gdLst/>
              <a:ahLst/>
              <a:cxnLst/>
              <a:rect r="r" b="b" t="t" l="l"/>
              <a:pathLst>
                <a:path h="1588719" w="5092173">
                  <a:moveTo>
                    <a:pt x="0" y="0"/>
                  </a:moveTo>
                  <a:lnTo>
                    <a:pt x="5092173" y="0"/>
                  </a:lnTo>
                  <a:lnTo>
                    <a:pt x="5092173" y="1588719"/>
                  </a:lnTo>
                  <a:lnTo>
                    <a:pt x="0" y="1588719"/>
                  </a:lnTo>
                  <a:close/>
                </a:path>
              </a:pathLst>
            </a:custGeom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5092173" cy="164586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49D2E"/>
                  </a:solidFill>
                  <a:latin typeface="Impact"/>
                  <a:ea typeface="Impact"/>
                  <a:cs typeface="Impact"/>
                  <a:sym typeface="Impact"/>
                </a:rPr>
                <a:t>QUIZ! VRAAG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5747773" y="9436759"/>
            <a:ext cx="2177004" cy="435401"/>
          </a:xfrm>
          <a:custGeom>
            <a:avLst/>
            <a:gdLst/>
            <a:ahLst/>
            <a:cxnLst/>
            <a:rect r="r" b="b" t="t" l="l"/>
            <a:pathLst>
              <a:path h="435401" w="2177004">
                <a:moveTo>
                  <a:pt x="0" y="0"/>
                </a:moveTo>
                <a:lnTo>
                  <a:pt x="2177003" y="0"/>
                </a:lnTo>
                <a:lnTo>
                  <a:pt x="2177003" y="435401"/>
                </a:lnTo>
                <a:lnTo>
                  <a:pt x="0" y="43540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304725" y="9258300"/>
            <a:ext cx="8040425" cy="944750"/>
          </a:xfrm>
          <a:custGeom>
            <a:avLst/>
            <a:gdLst/>
            <a:ahLst/>
            <a:cxnLst/>
            <a:rect r="r" b="b" t="t" l="l"/>
            <a:pathLst>
              <a:path h="944750" w="8040425">
                <a:moveTo>
                  <a:pt x="0" y="0"/>
                </a:moveTo>
                <a:lnTo>
                  <a:pt x="8040425" y="0"/>
                </a:lnTo>
                <a:lnTo>
                  <a:pt x="8040425" y="944750"/>
                </a:lnTo>
                <a:lnTo>
                  <a:pt x="0" y="9447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885556" y="385948"/>
            <a:ext cx="6437390" cy="9050812"/>
          </a:xfrm>
          <a:custGeom>
            <a:avLst/>
            <a:gdLst/>
            <a:ahLst/>
            <a:cxnLst/>
            <a:rect r="r" b="b" t="t" l="l"/>
            <a:pathLst>
              <a:path h="9050812" w="6437390">
                <a:moveTo>
                  <a:pt x="0" y="0"/>
                </a:moveTo>
                <a:lnTo>
                  <a:pt x="6437390" y="0"/>
                </a:lnTo>
                <a:lnTo>
                  <a:pt x="6437390" y="9050811"/>
                </a:lnTo>
                <a:lnTo>
                  <a:pt x="0" y="905081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1277747">
            <a:off x="712810" y="6353490"/>
            <a:ext cx="3651847" cy="2478691"/>
          </a:xfrm>
          <a:custGeom>
            <a:avLst/>
            <a:gdLst/>
            <a:ahLst/>
            <a:cxnLst/>
            <a:rect r="r" b="b" t="t" l="l"/>
            <a:pathLst>
              <a:path h="2478691" w="3651847">
                <a:moveTo>
                  <a:pt x="0" y="0"/>
                </a:moveTo>
                <a:lnTo>
                  <a:pt x="3651847" y="0"/>
                </a:lnTo>
                <a:lnTo>
                  <a:pt x="3651847" y="2478691"/>
                </a:lnTo>
                <a:lnTo>
                  <a:pt x="0" y="247869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5284296" y="553742"/>
            <a:ext cx="1517242" cy="1825253"/>
          </a:xfrm>
          <a:custGeom>
            <a:avLst/>
            <a:gdLst/>
            <a:ahLst/>
            <a:cxnLst/>
            <a:rect r="r" b="b" t="t" l="l"/>
            <a:pathLst>
              <a:path h="1825253" w="1517242">
                <a:moveTo>
                  <a:pt x="0" y="0"/>
                </a:moveTo>
                <a:lnTo>
                  <a:pt x="1517242" y="0"/>
                </a:lnTo>
                <a:lnTo>
                  <a:pt x="1517242" y="1825253"/>
                </a:lnTo>
                <a:lnTo>
                  <a:pt x="0" y="18252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28700" y="3342269"/>
            <a:ext cx="9004413" cy="1871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Je kunt een boom bijna door 2en delen:</a:t>
            </a:r>
          </a:p>
          <a:p>
            <a:pPr algn="l">
              <a:lnSpc>
                <a:spcPts val="4900"/>
              </a:lnSpc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Het gedeelte met de bladeren en takken, en het gedeelte zonder bladeren en takken.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847830" y="5581750"/>
            <a:ext cx="6103704" cy="2091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56"/>
              </a:lnSpc>
            </a:pPr>
            <a:r>
              <a:rPr lang="en-US" sz="4708" b="true">
                <a:solidFill>
                  <a:srgbClr val="000000"/>
                </a:solidFill>
                <a:latin typeface="Caveat Bold"/>
                <a:ea typeface="Caveat Bold"/>
                <a:cs typeface="Caveat Bold"/>
                <a:sym typeface="Caveat Bold"/>
              </a:rPr>
              <a:t>Hoe noem je het </a:t>
            </a:r>
          </a:p>
          <a:p>
            <a:pPr algn="l">
              <a:lnSpc>
                <a:spcPts val="5556"/>
              </a:lnSpc>
            </a:pPr>
            <a:r>
              <a:rPr lang="en-US" b="true" sz="4708">
                <a:solidFill>
                  <a:srgbClr val="000000"/>
                </a:solidFill>
                <a:latin typeface="Caveat Bold"/>
                <a:ea typeface="Caveat Bold"/>
                <a:cs typeface="Caveat Bold"/>
                <a:sym typeface="Caveat Bold"/>
              </a:rPr>
              <a:t>gedeelte </a:t>
            </a:r>
            <a:r>
              <a:rPr lang="en-US" b="true" sz="4708" u="sng">
                <a:solidFill>
                  <a:srgbClr val="000000"/>
                </a:solidFill>
                <a:latin typeface="Caveat Bold"/>
                <a:ea typeface="Caveat Bold"/>
                <a:cs typeface="Caveat Bold"/>
                <a:sym typeface="Caveat Bold"/>
              </a:rPr>
              <a:t>zonder</a:t>
            </a:r>
            <a:r>
              <a:rPr lang="en-US" b="true" sz="4708">
                <a:solidFill>
                  <a:srgbClr val="000000"/>
                </a:solidFill>
                <a:latin typeface="Caveat Bold"/>
                <a:ea typeface="Caveat Bold"/>
                <a:cs typeface="Caveat Bold"/>
                <a:sym typeface="Caveat Bold"/>
              </a:rPr>
              <a:t> de bladeren en takken?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847830" y="7562564"/>
            <a:ext cx="6103704" cy="2091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56"/>
              </a:lnSpc>
            </a:pPr>
            <a:r>
              <a:rPr lang="en-US" sz="4708" b="true">
                <a:solidFill>
                  <a:srgbClr val="000000"/>
                </a:solidFill>
                <a:latin typeface="Caveat Bold"/>
                <a:ea typeface="Caveat Bold"/>
                <a:cs typeface="Caveat Bold"/>
                <a:sym typeface="Caveat Bold"/>
              </a:rPr>
              <a:t>En hoe noem je het </a:t>
            </a:r>
          </a:p>
          <a:p>
            <a:pPr algn="l">
              <a:lnSpc>
                <a:spcPts val="5556"/>
              </a:lnSpc>
            </a:pPr>
            <a:r>
              <a:rPr lang="en-US" b="true" sz="4708">
                <a:solidFill>
                  <a:srgbClr val="000000"/>
                </a:solidFill>
                <a:latin typeface="Caveat Bold"/>
                <a:ea typeface="Caveat Bold"/>
                <a:cs typeface="Caveat Bold"/>
                <a:sym typeface="Caveat Bold"/>
              </a:rPr>
              <a:t>gedeelte </a:t>
            </a:r>
            <a:r>
              <a:rPr lang="en-US" b="true" sz="4708" u="sng">
                <a:solidFill>
                  <a:srgbClr val="000000"/>
                </a:solidFill>
                <a:latin typeface="Caveat Bold"/>
                <a:ea typeface="Caveat Bold"/>
                <a:cs typeface="Caveat Bold"/>
                <a:sym typeface="Caveat Bold"/>
              </a:rPr>
              <a:t>met</a:t>
            </a:r>
            <a:r>
              <a:rPr lang="en-US" b="true" sz="4708">
                <a:solidFill>
                  <a:srgbClr val="000000"/>
                </a:solidFill>
                <a:latin typeface="Caveat Bold"/>
                <a:ea typeface="Caveat Bold"/>
                <a:cs typeface="Caveat Bold"/>
                <a:sym typeface="Caveat Bold"/>
              </a:rPr>
              <a:t> de bladeren en takken?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3819130" cy="1191539"/>
            <a:chOff x="0" y="0"/>
            <a:chExt cx="5092173" cy="158871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092173" cy="1588719"/>
            </a:xfrm>
            <a:custGeom>
              <a:avLst/>
              <a:gdLst/>
              <a:ahLst/>
              <a:cxnLst/>
              <a:rect r="r" b="b" t="t" l="l"/>
              <a:pathLst>
                <a:path h="1588719" w="5092173">
                  <a:moveTo>
                    <a:pt x="0" y="0"/>
                  </a:moveTo>
                  <a:lnTo>
                    <a:pt x="5092173" y="0"/>
                  </a:lnTo>
                  <a:lnTo>
                    <a:pt x="5092173" y="1588719"/>
                  </a:lnTo>
                  <a:lnTo>
                    <a:pt x="0" y="1588719"/>
                  </a:lnTo>
                  <a:close/>
                </a:path>
              </a:pathLst>
            </a:custGeom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5092173" cy="164586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49D2E"/>
                  </a:solidFill>
                  <a:latin typeface="Impact"/>
                  <a:ea typeface="Impact"/>
                  <a:cs typeface="Impact"/>
                  <a:sym typeface="Impact"/>
                </a:rPr>
                <a:t>QUIZ! VRAAG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5747773" y="9436759"/>
            <a:ext cx="2177004" cy="435401"/>
          </a:xfrm>
          <a:custGeom>
            <a:avLst/>
            <a:gdLst/>
            <a:ahLst/>
            <a:cxnLst/>
            <a:rect r="r" b="b" t="t" l="l"/>
            <a:pathLst>
              <a:path h="435401" w="2177004">
                <a:moveTo>
                  <a:pt x="0" y="0"/>
                </a:moveTo>
                <a:lnTo>
                  <a:pt x="2177003" y="0"/>
                </a:lnTo>
                <a:lnTo>
                  <a:pt x="2177003" y="435401"/>
                </a:lnTo>
                <a:lnTo>
                  <a:pt x="0" y="43540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1277747">
            <a:off x="712810" y="5611157"/>
            <a:ext cx="3651847" cy="2478691"/>
          </a:xfrm>
          <a:custGeom>
            <a:avLst/>
            <a:gdLst/>
            <a:ahLst/>
            <a:cxnLst/>
            <a:rect r="r" b="b" t="t" l="l"/>
            <a:pathLst>
              <a:path h="2478691" w="3651847">
                <a:moveTo>
                  <a:pt x="0" y="0"/>
                </a:moveTo>
                <a:lnTo>
                  <a:pt x="3651847" y="0"/>
                </a:lnTo>
                <a:lnTo>
                  <a:pt x="3651847" y="2478692"/>
                </a:lnTo>
                <a:lnTo>
                  <a:pt x="0" y="24786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284296" y="553742"/>
            <a:ext cx="1464766" cy="1825253"/>
          </a:xfrm>
          <a:custGeom>
            <a:avLst/>
            <a:gdLst/>
            <a:ahLst/>
            <a:cxnLst/>
            <a:rect r="r" b="b" t="t" l="l"/>
            <a:pathLst>
              <a:path h="1825253" w="1464766">
                <a:moveTo>
                  <a:pt x="0" y="0"/>
                </a:moveTo>
                <a:lnTo>
                  <a:pt x="1464766" y="0"/>
                </a:lnTo>
                <a:lnTo>
                  <a:pt x="1464766" y="1825253"/>
                </a:lnTo>
                <a:lnTo>
                  <a:pt x="0" y="18252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9208223">
            <a:off x="7740607" y="525442"/>
            <a:ext cx="13285383" cy="6908399"/>
          </a:xfrm>
          <a:custGeom>
            <a:avLst/>
            <a:gdLst/>
            <a:ahLst/>
            <a:cxnLst/>
            <a:rect r="r" b="b" t="t" l="l"/>
            <a:pathLst>
              <a:path h="6908399" w="13285383">
                <a:moveTo>
                  <a:pt x="0" y="0"/>
                </a:moveTo>
                <a:lnTo>
                  <a:pt x="13285383" y="0"/>
                </a:lnTo>
                <a:lnTo>
                  <a:pt x="13285383" y="6908399"/>
                </a:lnTo>
                <a:lnTo>
                  <a:pt x="0" y="690839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28700" y="3342269"/>
            <a:ext cx="9004413" cy="6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Een tak jonger dan 3 jaar noem je een: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847830" y="5404113"/>
            <a:ext cx="6103704" cy="13922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56"/>
              </a:lnSpc>
            </a:pPr>
            <a:r>
              <a:rPr lang="en-US" sz="4708" b="true">
                <a:solidFill>
                  <a:srgbClr val="000000"/>
                </a:solidFill>
                <a:latin typeface="Caveat Bold"/>
                <a:ea typeface="Caveat Bold"/>
                <a:cs typeface="Caveat Bold"/>
                <a:sym typeface="Caveat Bold"/>
              </a:rPr>
              <a:t>A. Knop</a:t>
            </a:r>
          </a:p>
          <a:p>
            <a:pPr algn="l">
              <a:lnSpc>
                <a:spcPts val="5556"/>
              </a:lnSpc>
            </a:pPr>
            <a:r>
              <a:rPr lang="en-US" b="true" sz="4708">
                <a:solidFill>
                  <a:srgbClr val="000000"/>
                </a:solidFill>
                <a:latin typeface="Caveat Bold"/>
                <a:ea typeface="Caveat Bold"/>
                <a:cs typeface="Caveat Bold"/>
                <a:sym typeface="Caveat Bold"/>
              </a:rPr>
              <a:t>B. Twijg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43083" y="6851011"/>
            <a:ext cx="18410298" cy="3533001"/>
          </a:xfrm>
          <a:custGeom>
            <a:avLst/>
            <a:gdLst/>
            <a:ahLst/>
            <a:cxnLst/>
            <a:rect r="r" b="b" t="t" l="l"/>
            <a:pathLst>
              <a:path h="3533001" w="18410298">
                <a:moveTo>
                  <a:pt x="0" y="0"/>
                </a:moveTo>
                <a:lnTo>
                  <a:pt x="18410298" y="0"/>
                </a:lnTo>
                <a:lnTo>
                  <a:pt x="18410298" y="3533001"/>
                </a:lnTo>
                <a:lnTo>
                  <a:pt x="0" y="35330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84312" r="-831" b="-84312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545572" y="9269661"/>
            <a:ext cx="3379204" cy="522348"/>
          </a:xfrm>
          <a:custGeom>
            <a:avLst/>
            <a:gdLst/>
            <a:ahLst/>
            <a:cxnLst/>
            <a:rect r="r" b="b" t="t" l="l"/>
            <a:pathLst>
              <a:path h="522348" w="3379204">
                <a:moveTo>
                  <a:pt x="0" y="0"/>
                </a:moveTo>
                <a:lnTo>
                  <a:pt x="3379204" y="0"/>
                </a:lnTo>
                <a:lnTo>
                  <a:pt x="3379204" y="522348"/>
                </a:lnTo>
                <a:lnTo>
                  <a:pt x="0" y="5223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028700" y="1028700"/>
            <a:ext cx="5695755" cy="1191539"/>
            <a:chOff x="0" y="0"/>
            <a:chExt cx="7594340" cy="158871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7594340" cy="1588719"/>
            </a:xfrm>
            <a:custGeom>
              <a:avLst/>
              <a:gdLst/>
              <a:ahLst/>
              <a:cxnLst/>
              <a:rect r="r" b="b" t="t" l="l"/>
              <a:pathLst>
                <a:path h="1588719" w="7594340">
                  <a:moveTo>
                    <a:pt x="0" y="0"/>
                  </a:moveTo>
                  <a:lnTo>
                    <a:pt x="7594340" y="0"/>
                  </a:lnTo>
                  <a:lnTo>
                    <a:pt x="7594340" y="1588719"/>
                  </a:lnTo>
                  <a:lnTo>
                    <a:pt x="0" y="1588719"/>
                  </a:lnTo>
                  <a:close/>
                </a:path>
              </a:pathLst>
            </a:custGeom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7594340" cy="164586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49D2E"/>
                  </a:solidFill>
                  <a:latin typeface="Impact"/>
                  <a:ea typeface="Impact"/>
                  <a:cs typeface="Impact"/>
                  <a:sym typeface="Impact"/>
                </a:rPr>
                <a:t>BIODIVERSITEIT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1159761">
            <a:off x="5967562" y="791025"/>
            <a:ext cx="2455822" cy="1666889"/>
          </a:xfrm>
          <a:custGeom>
            <a:avLst/>
            <a:gdLst/>
            <a:ahLst/>
            <a:cxnLst/>
            <a:rect r="r" b="b" t="t" l="l"/>
            <a:pathLst>
              <a:path h="1666889" w="2455822">
                <a:moveTo>
                  <a:pt x="0" y="0"/>
                </a:moveTo>
                <a:lnTo>
                  <a:pt x="2455822" y="0"/>
                </a:lnTo>
                <a:lnTo>
                  <a:pt x="2455822" y="1666889"/>
                </a:lnTo>
                <a:lnTo>
                  <a:pt x="0" y="166688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63440" y="3191367"/>
            <a:ext cx="4697469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Waar denken jullie aan bij: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623124" y="2979295"/>
            <a:ext cx="3919458" cy="828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99"/>
              </a:lnSpc>
            </a:pPr>
            <a:r>
              <a:rPr lang="en-US" sz="5499">
                <a:solidFill>
                  <a:srgbClr val="001E2E"/>
                </a:solidFill>
                <a:latin typeface="Caveat"/>
                <a:ea typeface="Caveat"/>
                <a:cs typeface="Caveat"/>
                <a:sym typeface="Caveat"/>
              </a:rPr>
              <a:t>biodiversiteit?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292083" y="4060130"/>
            <a:ext cx="7740354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Wie heeft veel biodiversiteit thuis?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292083" y="4755455"/>
            <a:ext cx="7512876" cy="14047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1"/>
              </a:lnSpc>
            </a:pPr>
            <a:r>
              <a:rPr lang="en-US" sz="4693">
                <a:solidFill>
                  <a:srgbClr val="001E2E"/>
                </a:solidFill>
                <a:latin typeface="Caveat"/>
                <a:ea typeface="Caveat"/>
                <a:cs typeface="Caveat"/>
                <a:sym typeface="Caveat"/>
              </a:rPr>
              <a:t>Wat groeit en bloeit er dan bij jullie?</a:t>
            </a:r>
          </a:p>
          <a:p>
            <a:pPr algn="l">
              <a:lnSpc>
                <a:spcPts val="5631"/>
              </a:lnSpc>
            </a:pPr>
            <a:r>
              <a:rPr lang="en-US" sz="4693">
                <a:solidFill>
                  <a:srgbClr val="001E2E"/>
                </a:solidFill>
                <a:latin typeface="Caveat"/>
                <a:ea typeface="Caveat"/>
                <a:cs typeface="Caveat"/>
                <a:sym typeface="Caveat"/>
              </a:rPr>
              <a:t>Of bij de buren? Of in de wijk?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189510"/>
            <a:ext cx="3413248" cy="682650"/>
          </a:xfrm>
          <a:custGeom>
            <a:avLst/>
            <a:gdLst/>
            <a:ahLst/>
            <a:cxnLst/>
            <a:rect r="r" b="b" t="t" l="l"/>
            <a:pathLst>
              <a:path h="682650" w="3413248">
                <a:moveTo>
                  <a:pt x="0" y="0"/>
                </a:moveTo>
                <a:lnTo>
                  <a:pt x="3413248" y="0"/>
                </a:lnTo>
                <a:lnTo>
                  <a:pt x="3413248" y="682650"/>
                </a:lnTo>
                <a:lnTo>
                  <a:pt x="0" y="6826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28700" y="1028700"/>
            <a:ext cx="6441143" cy="2096414"/>
            <a:chOff x="0" y="0"/>
            <a:chExt cx="8588191" cy="27952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588191" cy="2795219"/>
            </a:xfrm>
            <a:custGeom>
              <a:avLst/>
              <a:gdLst/>
              <a:ahLst/>
              <a:cxnLst/>
              <a:rect r="r" b="b" t="t" l="l"/>
              <a:pathLst>
                <a:path h="2795219" w="8588191">
                  <a:moveTo>
                    <a:pt x="0" y="0"/>
                  </a:moveTo>
                  <a:lnTo>
                    <a:pt x="8588191" y="0"/>
                  </a:lnTo>
                  <a:lnTo>
                    <a:pt x="8588191" y="2795219"/>
                  </a:lnTo>
                  <a:lnTo>
                    <a:pt x="0" y="2795219"/>
                  </a:lnTo>
                  <a:close/>
                </a:path>
              </a:pathLst>
            </a:custGeom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8588191" cy="285236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49D2E"/>
                  </a:solidFill>
                  <a:latin typeface="Impact"/>
                  <a:ea typeface="Impact"/>
                  <a:cs typeface="Impact"/>
                  <a:sym typeface="Impact"/>
                </a:rPr>
                <a:t>WE GAAN</a:t>
              </a:r>
            </a:p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49D2E"/>
                  </a:solidFill>
                  <a:latin typeface="Impact"/>
                  <a:ea typeface="Impact"/>
                  <a:cs typeface="Impact"/>
                  <a:sym typeface="Impact"/>
                </a:rPr>
                <a:t>NOTEN OPKWEKEN!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1024328" y="0"/>
            <a:ext cx="7263672" cy="10287000"/>
          </a:xfrm>
          <a:custGeom>
            <a:avLst/>
            <a:gdLst/>
            <a:ahLst/>
            <a:cxnLst/>
            <a:rect r="r" b="b" t="t" l="l"/>
            <a:pathLst>
              <a:path h="10287000" w="7263672">
                <a:moveTo>
                  <a:pt x="0" y="0"/>
                </a:moveTo>
                <a:lnTo>
                  <a:pt x="7263672" y="0"/>
                </a:lnTo>
                <a:lnTo>
                  <a:pt x="726367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28700" y="5290056"/>
            <a:ext cx="4464972" cy="3968244"/>
          </a:xfrm>
          <a:custGeom>
            <a:avLst/>
            <a:gdLst/>
            <a:ahLst/>
            <a:cxnLst/>
            <a:rect r="r" b="b" t="t" l="l"/>
            <a:pathLst>
              <a:path h="3968244" w="4464972">
                <a:moveTo>
                  <a:pt x="0" y="0"/>
                </a:moveTo>
                <a:lnTo>
                  <a:pt x="4464972" y="0"/>
                </a:lnTo>
                <a:lnTo>
                  <a:pt x="4464972" y="3968244"/>
                </a:lnTo>
                <a:lnTo>
                  <a:pt x="0" y="396824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606678">
            <a:off x="5024481" y="3777157"/>
            <a:ext cx="4961897" cy="4906075"/>
          </a:xfrm>
          <a:custGeom>
            <a:avLst/>
            <a:gdLst/>
            <a:ahLst/>
            <a:cxnLst/>
            <a:rect r="r" b="b" t="t" l="l"/>
            <a:pathLst>
              <a:path h="4906075" w="4961897">
                <a:moveTo>
                  <a:pt x="0" y="0"/>
                </a:moveTo>
                <a:lnTo>
                  <a:pt x="4961897" y="0"/>
                </a:lnTo>
                <a:lnTo>
                  <a:pt x="4961897" y="4906075"/>
                </a:lnTo>
                <a:lnTo>
                  <a:pt x="0" y="490607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189510"/>
            <a:ext cx="3413248" cy="682650"/>
          </a:xfrm>
          <a:custGeom>
            <a:avLst/>
            <a:gdLst/>
            <a:ahLst/>
            <a:cxnLst/>
            <a:rect r="r" b="b" t="t" l="l"/>
            <a:pathLst>
              <a:path h="682650" w="3413248">
                <a:moveTo>
                  <a:pt x="0" y="0"/>
                </a:moveTo>
                <a:lnTo>
                  <a:pt x="3413248" y="0"/>
                </a:lnTo>
                <a:lnTo>
                  <a:pt x="3413248" y="682650"/>
                </a:lnTo>
                <a:lnTo>
                  <a:pt x="0" y="6826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28700" y="1028700"/>
            <a:ext cx="12213564" cy="1191539"/>
            <a:chOff x="0" y="0"/>
            <a:chExt cx="16284752" cy="1588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6284752" cy="1588719"/>
            </a:xfrm>
            <a:custGeom>
              <a:avLst/>
              <a:gdLst/>
              <a:ahLst/>
              <a:cxnLst/>
              <a:rect r="r" b="b" t="t" l="l"/>
              <a:pathLst>
                <a:path h="1588719" w="16284752">
                  <a:moveTo>
                    <a:pt x="0" y="0"/>
                  </a:moveTo>
                  <a:lnTo>
                    <a:pt x="16284752" y="0"/>
                  </a:lnTo>
                  <a:lnTo>
                    <a:pt x="16284752" y="1588719"/>
                  </a:lnTo>
                  <a:lnTo>
                    <a:pt x="0" y="1588719"/>
                  </a:lnTo>
                  <a:close/>
                </a:path>
              </a:pathLst>
            </a:custGeom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16284752" cy="164586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14B9AB"/>
                  </a:solidFill>
                  <a:latin typeface="Impact"/>
                  <a:ea typeface="Impact"/>
                  <a:cs typeface="Impact"/>
                  <a:sym typeface="Impact"/>
                </a:rPr>
                <a:t>VOLGENDE KEER: ZAAILINGEN OOGSTEN!</a:t>
              </a:r>
            </a:p>
          </p:txBody>
        </p:sp>
      </p:grpSp>
      <p:sp>
        <p:nvSpPr>
          <p:cNvPr name="Freeform 7" id="7">
            <a:hlinkClick r:id="rId7" tooltip="https://youtu.be/K0OlgN5RAa8?si=sUdaLx-Qo_ZEJVsl"/>
          </p:cNvPr>
          <p:cNvSpPr/>
          <p:nvPr/>
        </p:nvSpPr>
        <p:spPr>
          <a:xfrm flipH="false" flipV="false" rot="0">
            <a:off x="2931950" y="2189878"/>
            <a:ext cx="12424101" cy="6999632"/>
          </a:xfrm>
          <a:custGeom>
            <a:avLst/>
            <a:gdLst/>
            <a:ahLst/>
            <a:cxnLst/>
            <a:rect r="r" b="b" t="t" l="l"/>
            <a:pathLst>
              <a:path h="6999632" w="12424101">
                <a:moveTo>
                  <a:pt x="0" y="0"/>
                </a:moveTo>
                <a:lnTo>
                  <a:pt x="12424100" y="0"/>
                </a:lnTo>
                <a:lnTo>
                  <a:pt x="12424100" y="6999632"/>
                </a:lnTo>
                <a:lnTo>
                  <a:pt x="0" y="699963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417962" y="6530268"/>
            <a:ext cx="1452077" cy="1024374"/>
          </a:xfrm>
          <a:custGeom>
            <a:avLst/>
            <a:gdLst/>
            <a:ahLst/>
            <a:cxnLst/>
            <a:rect r="r" b="b" t="t" l="l"/>
            <a:pathLst>
              <a:path h="1024374" w="1452077">
                <a:moveTo>
                  <a:pt x="0" y="0"/>
                </a:moveTo>
                <a:lnTo>
                  <a:pt x="1452076" y="0"/>
                </a:lnTo>
                <a:lnTo>
                  <a:pt x="1452076" y="1024374"/>
                </a:lnTo>
                <a:lnTo>
                  <a:pt x="0" y="102437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18288000" cy="4165982"/>
            <a:chOff x="0" y="0"/>
            <a:chExt cx="24384000" cy="5554642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5"/>
            <a:srcRect l="0" t="41511" r="0" b="28115"/>
            <a:stretch>
              <a:fillRect/>
            </a:stretch>
          </p:blipFill>
          <p:spPr>
            <a:xfrm flipH="false" flipV="false">
              <a:off x="0" y="0"/>
              <a:ext cx="24384000" cy="5554642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1714500" y="4281660"/>
            <a:ext cx="14495318" cy="1266480"/>
            <a:chOff x="0" y="0"/>
            <a:chExt cx="19327090" cy="168864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9327090" cy="1688640"/>
            </a:xfrm>
            <a:custGeom>
              <a:avLst/>
              <a:gdLst/>
              <a:ahLst/>
              <a:cxnLst/>
              <a:rect r="r" b="b" t="t" l="l"/>
              <a:pathLst>
                <a:path h="1688640" w="19327090">
                  <a:moveTo>
                    <a:pt x="0" y="0"/>
                  </a:moveTo>
                  <a:lnTo>
                    <a:pt x="19327090" y="0"/>
                  </a:lnTo>
                  <a:lnTo>
                    <a:pt x="19327090" y="1688640"/>
                  </a:lnTo>
                  <a:lnTo>
                    <a:pt x="0" y="1688640"/>
                  </a:lnTo>
                  <a:close/>
                </a:path>
              </a:pathLst>
            </a:custGeom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9327090" cy="174579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14B2A8"/>
                  </a:solidFill>
                  <a:latin typeface="Impact"/>
                  <a:ea typeface="Impact"/>
                  <a:cs typeface="Impact"/>
                  <a:sym typeface="Impact"/>
                </a:rPr>
                <a:t>MEER BOMEN NU IN EEN NOTENOP 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4511528" y="9189510"/>
            <a:ext cx="3413248" cy="682650"/>
          </a:xfrm>
          <a:custGeom>
            <a:avLst/>
            <a:gdLst/>
            <a:ahLst/>
            <a:cxnLst/>
            <a:rect r="r" b="b" t="t" l="l"/>
            <a:pathLst>
              <a:path h="682650" w="3413248">
                <a:moveTo>
                  <a:pt x="0" y="0"/>
                </a:moveTo>
                <a:lnTo>
                  <a:pt x="3413248" y="0"/>
                </a:lnTo>
                <a:lnTo>
                  <a:pt x="3413248" y="682650"/>
                </a:lnTo>
                <a:lnTo>
                  <a:pt x="0" y="6826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400175" y="5395740"/>
            <a:ext cx="15859125" cy="3285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21" indent="-302261" lvl="1">
              <a:lnSpc>
                <a:spcPts val="434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Samen met 100.000en vrijwilligers, beheerders en organisaties zaailingen redden in de winter</a:t>
            </a:r>
          </a:p>
          <a:p>
            <a:pPr algn="l" marL="604521" indent="-302261" lvl="1">
              <a:lnSpc>
                <a:spcPts val="434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Zaailingen redden van plekken waar ze niet groot kunnen worden tot boom of struik</a:t>
            </a:r>
          </a:p>
          <a:p>
            <a:pPr algn="l" marL="604521" indent="-302261" lvl="1">
              <a:lnSpc>
                <a:spcPts val="434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Deze zaailingen uitdelen aan mensen waar ze een nieuwe thuis krijgen en groot kunnen worden</a:t>
            </a:r>
          </a:p>
          <a:p>
            <a:pPr algn="l" marL="604521" indent="-302261" lvl="1">
              <a:lnSpc>
                <a:spcPts val="434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Alle leeftijden kunnen meedoen!</a:t>
            </a:r>
          </a:p>
          <a:p>
            <a:pPr algn="l" marL="604521" indent="-302261" lvl="1">
              <a:lnSpc>
                <a:spcPts val="434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Meer bomen zorgt voor: biodiversiteit, tegengaan klimaatverandering, mensen met zorgen kunnen ECHT aan de slag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307995" y="6892547"/>
            <a:ext cx="2183431" cy="7512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54"/>
              </a:lnSpc>
            </a:pPr>
            <a:r>
              <a:rPr lang="en-US" sz="4099">
                <a:solidFill>
                  <a:srgbClr val="000000"/>
                </a:solidFill>
                <a:latin typeface="Caveat"/>
                <a:ea typeface="Caveat"/>
                <a:cs typeface="Caveat"/>
                <a:sym typeface="Caveat"/>
              </a:rPr>
              <a:t>Ook jullie!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" r="0" b="-5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72957"/>
            <a:ext cx="7220185" cy="1191539"/>
            <a:chOff x="0" y="0"/>
            <a:chExt cx="9626914" cy="158871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9626914" cy="1588719"/>
            </a:xfrm>
            <a:custGeom>
              <a:avLst/>
              <a:gdLst/>
              <a:ahLst/>
              <a:cxnLst/>
              <a:rect r="r" b="b" t="t" l="l"/>
              <a:pathLst>
                <a:path h="1588719" w="9626914">
                  <a:moveTo>
                    <a:pt x="0" y="0"/>
                  </a:moveTo>
                  <a:lnTo>
                    <a:pt x="9626914" y="0"/>
                  </a:lnTo>
                  <a:lnTo>
                    <a:pt x="9626914" y="1588719"/>
                  </a:lnTo>
                  <a:lnTo>
                    <a:pt x="0" y="1588719"/>
                  </a:lnTo>
                  <a:close/>
                </a:path>
              </a:pathLst>
            </a:custGeom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9626914" cy="164586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49D2E"/>
                  </a:solidFill>
                  <a:latin typeface="Impact"/>
                  <a:ea typeface="Impact"/>
                  <a:cs typeface="Impact"/>
                  <a:sym typeface="Impact"/>
                </a:rPr>
                <a:t>HOE WIJ WERKEN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4006920" y="528280"/>
            <a:ext cx="3917856" cy="2345816"/>
          </a:xfrm>
          <a:custGeom>
            <a:avLst/>
            <a:gdLst/>
            <a:ahLst/>
            <a:cxnLst/>
            <a:rect r="r" b="b" t="t" l="l"/>
            <a:pathLst>
              <a:path h="2345816" w="3917856">
                <a:moveTo>
                  <a:pt x="0" y="0"/>
                </a:moveTo>
                <a:lnTo>
                  <a:pt x="3917856" y="0"/>
                </a:lnTo>
                <a:lnTo>
                  <a:pt x="3917856" y="2345817"/>
                </a:lnTo>
                <a:lnTo>
                  <a:pt x="0" y="23458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511528" y="9189510"/>
            <a:ext cx="3413248" cy="682650"/>
          </a:xfrm>
          <a:custGeom>
            <a:avLst/>
            <a:gdLst/>
            <a:ahLst/>
            <a:cxnLst/>
            <a:rect r="r" b="b" t="t" l="l"/>
            <a:pathLst>
              <a:path h="682650" w="3413248">
                <a:moveTo>
                  <a:pt x="0" y="0"/>
                </a:moveTo>
                <a:lnTo>
                  <a:pt x="3413248" y="0"/>
                </a:lnTo>
                <a:lnTo>
                  <a:pt x="3413248" y="682650"/>
                </a:lnTo>
                <a:lnTo>
                  <a:pt x="0" y="6826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28700" y="4223111"/>
            <a:ext cx="11960624" cy="4678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531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We redden (scheppen ze uit) zaailingen die geen</a:t>
            </a:r>
          </a:p>
          <a:p>
            <a:pPr algn="l">
              <a:lnSpc>
                <a:spcPts val="531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     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overlevingskans hebben.</a:t>
            </a:r>
          </a:p>
          <a:p>
            <a:pPr algn="l">
              <a:lnSpc>
                <a:spcPts val="531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     </a:t>
            </a:r>
            <a:r>
              <a:rPr lang="en-US" sz="3000" i="true" u="sng">
                <a:solidFill>
                  <a:srgbClr val="000000"/>
                </a:solidFill>
                <a:latin typeface="Arial MT Pro Italics"/>
                <a:ea typeface="Arial MT Pro Italics"/>
                <a:cs typeface="Arial MT Pro Italics"/>
                <a:sym typeface="Arial MT Pro Italics"/>
              </a:rPr>
              <a:t>Altijd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3000" i="true">
                <a:solidFill>
                  <a:srgbClr val="000000"/>
                </a:solidFill>
                <a:latin typeface="Arial MT Pro Italics"/>
                <a:ea typeface="Arial MT Pro Italics"/>
                <a:cs typeface="Arial MT Pro Italics"/>
                <a:sym typeface="Arial MT Pro Italics"/>
              </a:rPr>
              <a:t>in overleg met de beheerder!</a:t>
            </a:r>
          </a:p>
          <a:p>
            <a:pPr algn="l" marL="647700" indent="-323850" lvl="1">
              <a:lnSpc>
                <a:spcPts val="531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I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n de winter wanneer bomen en struiken in winterrust staan.</a:t>
            </a:r>
          </a:p>
          <a:p>
            <a:pPr algn="l" marL="647700" indent="-323850" lvl="1">
              <a:lnSpc>
                <a:spcPts val="531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De geredde z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aailingen worden op een andere plek (in de buurt) geplant of gratis uitgedeeld.</a:t>
            </a:r>
          </a:p>
          <a:p>
            <a:pPr algn="l">
              <a:lnSpc>
                <a:spcPts val="5310"/>
              </a:lnSpc>
            </a:pPr>
            <a:r>
              <a:rPr lang="en-US" sz="3000">
                <a:solidFill>
                  <a:srgbClr val="231F20"/>
                </a:solidFill>
                <a:latin typeface="Arial MT Pro"/>
                <a:ea typeface="Arial MT Pro"/>
                <a:cs typeface="Arial MT Pro"/>
                <a:sym typeface="Arial MT Pro"/>
              </a:rPr>
              <a:t>      </a:t>
            </a:r>
            <a:r>
              <a:rPr lang="en-US" sz="3000" i="true">
                <a:solidFill>
                  <a:srgbClr val="000000"/>
                </a:solidFill>
                <a:latin typeface="Arial MT Pro Italics"/>
                <a:ea typeface="Arial MT Pro Italics"/>
                <a:cs typeface="Arial MT Pro Italics"/>
                <a:sym typeface="Arial MT Pro Italics"/>
              </a:rPr>
              <a:t>Hier krijgen zij een tweede kans om volwassen te worden!</a:t>
            </a:r>
          </a:p>
        </p:txBody>
      </p:sp>
      <p:sp>
        <p:nvSpPr>
          <p:cNvPr name="Freeform 9" id="9"/>
          <p:cNvSpPr/>
          <p:nvPr/>
        </p:nvSpPr>
        <p:spPr>
          <a:xfrm flipH="true" flipV="false" rot="0">
            <a:off x="13336094" y="2673003"/>
            <a:ext cx="4951906" cy="6547223"/>
          </a:xfrm>
          <a:custGeom>
            <a:avLst/>
            <a:gdLst/>
            <a:ahLst/>
            <a:cxnLst/>
            <a:rect r="r" b="b" t="t" l="l"/>
            <a:pathLst>
              <a:path h="6547223" w="4951906">
                <a:moveTo>
                  <a:pt x="4951906" y="0"/>
                </a:moveTo>
                <a:lnTo>
                  <a:pt x="0" y="0"/>
                </a:lnTo>
                <a:lnTo>
                  <a:pt x="0" y="6547222"/>
                </a:lnTo>
                <a:lnTo>
                  <a:pt x="4951906" y="6547222"/>
                </a:lnTo>
                <a:lnTo>
                  <a:pt x="4951906" y="0"/>
                </a:lnTo>
                <a:close/>
              </a:path>
            </a:pathLst>
          </a:custGeom>
          <a:blipFill>
            <a:blip r:embed="rId7"/>
            <a:stretch>
              <a:fillRect l="-56507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063440" y="2416897"/>
            <a:ext cx="12648807" cy="370923"/>
            <a:chOff x="0" y="0"/>
            <a:chExt cx="3331373" cy="97692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331373" cy="97692"/>
            </a:xfrm>
            <a:custGeom>
              <a:avLst/>
              <a:gdLst/>
              <a:ahLst/>
              <a:cxnLst/>
              <a:rect r="r" b="b" t="t" l="l"/>
              <a:pathLst>
                <a:path h="97692" w="3331373">
                  <a:moveTo>
                    <a:pt x="0" y="0"/>
                  </a:moveTo>
                  <a:lnTo>
                    <a:pt x="3331373" y="0"/>
                  </a:lnTo>
                  <a:lnTo>
                    <a:pt x="3331373" y="97692"/>
                  </a:lnTo>
                  <a:lnTo>
                    <a:pt x="0" y="97692"/>
                  </a:lnTo>
                  <a:close/>
                </a:path>
              </a:pathLst>
            </a:custGeom>
            <a:solidFill>
              <a:srgbClr val="F59D46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47625"/>
              <a:ext cx="3331373" cy="1453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9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063440" y="2293072"/>
            <a:ext cx="12648807" cy="581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b="true" sz="3000" i="true">
                <a:solidFill>
                  <a:srgbClr val="000000"/>
                </a:solidFill>
                <a:latin typeface="Arial MT Pro Bold Italics"/>
                <a:ea typeface="Arial MT Pro Bold Italics"/>
                <a:cs typeface="Arial MT Pro Bold Italics"/>
                <a:sym typeface="Arial MT Pro Bold Italics"/>
              </a:rPr>
              <a:t>D</a:t>
            </a:r>
            <a:r>
              <a:rPr lang="en-US" b="true" sz="3000" i="true">
                <a:solidFill>
                  <a:srgbClr val="000000"/>
                </a:solidFill>
                <a:latin typeface="Arial MT Pro Bold Italics"/>
                <a:ea typeface="Arial MT Pro Bold Italics"/>
                <a:cs typeface="Arial MT Pro Bold Italics"/>
                <a:sym typeface="Arial MT Pro Bold Italics"/>
              </a:rPr>
              <a:t>e meeste </a:t>
            </a:r>
            <a:r>
              <a:rPr lang="en-US" b="true" sz="3000" i="true">
                <a:solidFill>
                  <a:srgbClr val="231F20"/>
                </a:solidFill>
                <a:latin typeface="Arial MT Pro Bold Italics"/>
                <a:ea typeface="Arial MT Pro Bold Italics"/>
                <a:cs typeface="Arial MT Pro Bold Italics"/>
                <a:sym typeface="Arial MT Pro Bold Italics"/>
              </a:rPr>
              <a:t>zaailingen overleven het niet. Daar gaan we wat aan doen!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4526555" y="1217300"/>
            <a:ext cx="2878588" cy="128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82"/>
              </a:lnSpc>
            </a:pPr>
            <a:r>
              <a:rPr lang="en-US" sz="2068" b="true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Onze droom: </a:t>
            </a:r>
          </a:p>
          <a:p>
            <a:pPr algn="ctr">
              <a:lnSpc>
                <a:spcPts val="2482"/>
              </a:lnSpc>
            </a:pPr>
            <a:r>
              <a:rPr lang="en-US" sz="2068" b="true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Dat het de normaalste manier van werken wordt!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3642107"/>
            <a:ext cx="12307394" cy="581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true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Meer Bomen Nu heeft de oplossing: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64321" y="189568"/>
            <a:ext cx="18193988" cy="11030105"/>
          </a:xfrm>
          <a:custGeom>
            <a:avLst/>
            <a:gdLst/>
            <a:ahLst/>
            <a:cxnLst/>
            <a:rect r="r" b="b" t="t" l="l"/>
            <a:pathLst>
              <a:path h="11030105" w="18193988">
                <a:moveTo>
                  <a:pt x="0" y="0"/>
                </a:moveTo>
                <a:lnTo>
                  <a:pt x="18193987" y="0"/>
                </a:lnTo>
                <a:lnTo>
                  <a:pt x="18193987" y="11030105"/>
                </a:lnTo>
                <a:lnTo>
                  <a:pt x="0" y="110301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4" id="4" descr="Afbeelding met schermopname, groen, Rechthoek  Automatisch gegenereerde beschrijving"/>
          <p:cNvSpPr/>
          <p:nvPr/>
        </p:nvSpPr>
        <p:spPr>
          <a:xfrm flipH="false" flipV="false" rot="0">
            <a:off x="-4734804" y="-54864"/>
            <a:ext cx="10198250" cy="2297834"/>
          </a:xfrm>
          <a:custGeom>
            <a:avLst/>
            <a:gdLst/>
            <a:ahLst/>
            <a:cxnLst/>
            <a:rect r="r" b="b" t="t" l="l"/>
            <a:pathLst>
              <a:path h="2297834" w="10198250">
                <a:moveTo>
                  <a:pt x="0" y="0"/>
                </a:moveTo>
                <a:lnTo>
                  <a:pt x="10198249" y="0"/>
                </a:lnTo>
                <a:lnTo>
                  <a:pt x="10198249" y="2297834"/>
                </a:lnTo>
                <a:lnTo>
                  <a:pt x="0" y="22978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744" t="-79730" r="0" b="-7096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06092" y="1259548"/>
            <a:ext cx="15653208" cy="7767905"/>
          </a:xfrm>
          <a:custGeom>
            <a:avLst/>
            <a:gdLst/>
            <a:ahLst/>
            <a:cxnLst/>
            <a:rect r="r" b="b" t="t" l="l"/>
            <a:pathLst>
              <a:path h="7767905" w="15653208">
                <a:moveTo>
                  <a:pt x="0" y="0"/>
                </a:moveTo>
                <a:lnTo>
                  <a:pt x="15653208" y="0"/>
                </a:lnTo>
                <a:lnTo>
                  <a:pt x="15653208" y="7767904"/>
                </a:lnTo>
                <a:lnTo>
                  <a:pt x="0" y="776790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769838" y="429342"/>
            <a:ext cx="4416013" cy="11960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sz="66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DE METHODE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4511528" y="9189510"/>
            <a:ext cx="3413248" cy="682650"/>
          </a:xfrm>
          <a:custGeom>
            <a:avLst/>
            <a:gdLst/>
            <a:ahLst/>
            <a:cxnLst/>
            <a:rect r="r" b="b" t="t" l="l"/>
            <a:pathLst>
              <a:path h="682650" w="3413248">
                <a:moveTo>
                  <a:pt x="0" y="0"/>
                </a:moveTo>
                <a:lnTo>
                  <a:pt x="3413248" y="0"/>
                </a:lnTo>
                <a:lnTo>
                  <a:pt x="3413248" y="682650"/>
                </a:lnTo>
                <a:lnTo>
                  <a:pt x="0" y="6826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" r="0" b="-5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737554" y="3163540"/>
            <a:ext cx="3855526" cy="1782547"/>
            <a:chOff x="0" y="0"/>
            <a:chExt cx="5092173" cy="235429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092173" cy="2354293"/>
            </a:xfrm>
            <a:custGeom>
              <a:avLst/>
              <a:gdLst/>
              <a:ahLst/>
              <a:cxnLst/>
              <a:rect r="r" b="b" t="t" l="l"/>
              <a:pathLst>
                <a:path h="2354293" w="5092173">
                  <a:moveTo>
                    <a:pt x="0" y="0"/>
                  </a:moveTo>
                  <a:lnTo>
                    <a:pt x="5092173" y="0"/>
                  </a:lnTo>
                  <a:lnTo>
                    <a:pt x="5092173" y="2354293"/>
                  </a:lnTo>
                  <a:lnTo>
                    <a:pt x="0" y="2354293"/>
                  </a:lnTo>
                  <a:close/>
                </a:path>
              </a:pathLst>
            </a:custGeom>
          </p:spPr>
        </p:sp>
        <p:sp>
          <p:nvSpPr>
            <p:cNvPr name="TextBox 5" id="5"/>
            <p:cNvSpPr txBox="true"/>
            <p:nvPr/>
          </p:nvSpPr>
          <p:spPr>
            <a:xfrm>
              <a:off x="0" y="-76200"/>
              <a:ext cx="5092173" cy="243049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0692"/>
                </a:lnSpc>
              </a:pPr>
              <a:r>
                <a:rPr lang="en-US" sz="9900">
                  <a:solidFill>
                    <a:srgbClr val="F49D2E"/>
                  </a:solidFill>
                  <a:latin typeface="Impact"/>
                  <a:ea typeface="Impact"/>
                  <a:cs typeface="Impact"/>
                  <a:sym typeface="Impact"/>
                </a:rPr>
                <a:t>EINDE!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5747773" y="9436759"/>
            <a:ext cx="2177004" cy="435401"/>
          </a:xfrm>
          <a:custGeom>
            <a:avLst/>
            <a:gdLst/>
            <a:ahLst/>
            <a:cxnLst/>
            <a:rect r="r" b="b" t="t" l="l"/>
            <a:pathLst>
              <a:path h="435401" w="2177004">
                <a:moveTo>
                  <a:pt x="0" y="0"/>
                </a:moveTo>
                <a:lnTo>
                  <a:pt x="2177003" y="0"/>
                </a:lnTo>
                <a:lnTo>
                  <a:pt x="2177003" y="435401"/>
                </a:lnTo>
                <a:lnTo>
                  <a:pt x="0" y="43540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795725" y="9258300"/>
            <a:ext cx="8040425" cy="944750"/>
          </a:xfrm>
          <a:custGeom>
            <a:avLst/>
            <a:gdLst/>
            <a:ahLst/>
            <a:cxnLst/>
            <a:rect r="r" b="b" t="t" l="l"/>
            <a:pathLst>
              <a:path h="944750" w="8040425">
                <a:moveTo>
                  <a:pt x="0" y="0"/>
                </a:moveTo>
                <a:lnTo>
                  <a:pt x="8040425" y="0"/>
                </a:lnTo>
                <a:lnTo>
                  <a:pt x="8040425" y="944750"/>
                </a:lnTo>
                <a:lnTo>
                  <a:pt x="0" y="9447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376556" y="385948"/>
            <a:ext cx="6437390" cy="9050812"/>
          </a:xfrm>
          <a:custGeom>
            <a:avLst/>
            <a:gdLst/>
            <a:ahLst/>
            <a:cxnLst/>
            <a:rect r="r" b="b" t="t" l="l"/>
            <a:pathLst>
              <a:path h="9050812" w="6437390">
                <a:moveTo>
                  <a:pt x="0" y="0"/>
                </a:moveTo>
                <a:lnTo>
                  <a:pt x="6437390" y="0"/>
                </a:lnTo>
                <a:lnTo>
                  <a:pt x="6437390" y="9050811"/>
                </a:lnTo>
                <a:lnTo>
                  <a:pt x="0" y="905081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737554" y="4660336"/>
            <a:ext cx="9004413" cy="892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3999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Zijn er nog vragen?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" r="0" b="-5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5890" y="1028700"/>
            <a:ext cx="6520089" cy="1191539"/>
            <a:chOff x="0" y="0"/>
            <a:chExt cx="8693452" cy="158871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693452" cy="1588719"/>
            </a:xfrm>
            <a:custGeom>
              <a:avLst/>
              <a:gdLst/>
              <a:ahLst/>
              <a:cxnLst/>
              <a:rect r="r" b="b" t="t" l="l"/>
              <a:pathLst>
                <a:path h="1588719" w="8693452">
                  <a:moveTo>
                    <a:pt x="0" y="0"/>
                  </a:moveTo>
                  <a:lnTo>
                    <a:pt x="8693452" y="0"/>
                  </a:lnTo>
                  <a:lnTo>
                    <a:pt x="8693452" y="1588719"/>
                  </a:lnTo>
                  <a:lnTo>
                    <a:pt x="0" y="1588719"/>
                  </a:lnTo>
                  <a:close/>
                </a:path>
              </a:pathLst>
            </a:custGeom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693452" cy="164586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49D2E"/>
                  </a:solidFill>
                  <a:latin typeface="Impact"/>
                  <a:ea typeface="Impact"/>
                  <a:cs typeface="Impact"/>
                  <a:sym typeface="Impact"/>
                </a:rPr>
                <a:t>WAT IS EEN ZAAILING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4511528" y="9189510"/>
            <a:ext cx="3413248" cy="682650"/>
          </a:xfrm>
          <a:custGeom>
            <a:avLst/>
            <a:gdLst/>
            <a:ahLst/>
            <a:cxnLst/>
            <a:rect r="r" b="b" t="t" l="l"/>
            <a:pathLst>
              <a:path h="682650" w="3413248">
                <a:moveTo>
                  <a:pt x="0" y="0"/>
                </a:moveTo>
                <a:lnTo>
                  <a:pt x="3413248" y="0"/>
                </a:lnTo>
                <a:lnTo>
                  <a:pt x="3413248" y="682650"/>
                </a:lnTo>
                <a:lnTo>
                  <a:pt x="0" y="6826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3558682" y="-156011"/>
            <a:ext cx="6908861" cy="6815331"/>
            <a:chOff x="0" y="0"/>
            <a:chExt cx="9211814" cy="9087108"/>
          </a:xfrm>
        </p:grpSpPr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0" y="0"/>
              <a:ext cx="9211814" cy="9087108"/>
              <a:chOff x="0" y="0"/>
              <a:chExt cx="2434438" cy="2401481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2434463" cy="2401443"/>
              </a:xfrm>
              <a:custGeom>
                <a:avLst/>
                <a:gdLst/>
                <a:ahLst/>
                <a:cxnLst/>
                <a:rect r="r" b="b" t="t" l="l"/>
                <a:pathLst>
                  <a:path h="2401443" w="2434463">
                    <a:moveTo>
                      <a:pt x="224282" y="0"/>
                    </a:moveTo>
                    <a:lnTo>
                      <a:pt x="0" y="2378837"/>
                    </a:lnTo>
                    <a:lnTo>
                      <a:pt x="518795" y="2401443"/>
                    </a:lnTo>
                    <a:lnTo>
                      <a:pt x="2422652" y="2401443"/>
                    </a:lnTo>
                    <a:lnTo>
                      <a:pt x="2434463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l="-70384" t="-33774" r="-34588" b="-4461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6981741">
              <a:off x="2683181" y="4911048"/>
              <a:ext cx="1939746" cy="2128665"/>
            </a:xfrm>
            <a:custGeom>
              <a:avLst/>
              <a:gdLst/>
              <a:ahLst/>
              <a:cxnLst/>
              <a:rect r="r" b="b" t="t" l="l"/>
              <a:pathLst>
                <a:path h="2128665" w="1939746">
                  <a:moveTo>
                    <a:pt x="0" y="0"/>
                  </a:moveTo>
                  <a:lnTo>
                    <a:pt x="1939747" y="0"/>
                  </a:lnTo>
                  <a:lnTo>
                    <a:pt x="1939747" y="2128666"/>
                  </a:lnTo>
                  <a:lnTo>
                    <a:pt x="0" y="21286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1" id="11">
            <a:hlinkClick r:id="rId10" tooltip="https://schooltv.nl/video-item/bomen-planten-met-zaailingen-kleine-bomen-worden-groot"/>
          </p:cNvPr>
          <p:cNvSpPr/>
          <p:nvPr/>
        </p:nvSpPr>
        <p:spPr>
          <a:xfrm flipH="false" flipV="false" rot="0">
            <a:off x="11872733" y="6757684"/>
            <a:ext cx="6415267" cy="3529316"/>
          </a:xfrm>
          <a:custGeom>
            <a:avLst/>
            <a:gdLst/>
            <a:ahLst/>
            <a:cxnLst/>
            <a:rect r="r" b="b" t="t" l="l"/>
            <a:pathLst>
              <a:path h="3529316" w="6415267">
                <a:moveTo>
                  <a:pt x="0" y="0"/>
                </a:moveTo>
                <a:lnTo>
                  <a:pt x="6415267" y="0"/>
                </a:lnTo>
                <a:lnTo>
                  <a:pt x="6415267" y="3529316"/>
                </a:lnTo>
                <a:lnTo>
                  <a:pt x="0" y="35293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3977456" y="7963078"/>
            <a:ext cx="1452077" cy="1024374"/>
          </a:xfrm>
          <a:custGeom>
            <a:avLst/>
            <a:gdLst/>
            <a:ahLst/>
            <a:cxnLst/>
            <a:rect r="r" b="b" t="t" l="l"/>
            <a:pathLst>
              <a:path h="1024374" w="1452077">
                <a:moveTo>
                  <a:pt x="0" y="0"/>
                </a:moveTo>
                <a:lnTo>
                  <a:pt x="1452077" y="0"/>
                </a:lnTo>
                <a:lnTo>
                  <a:pt x="1452077" y="1024374"/>
                </a:lnTo>
                <a:lnTo>
                  <a:pt x="0" y="102437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25890" y="3255097"/>
            <a:ext cx="10166514" cy="5586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21" indent="-302261" lvl="1">
              <a:lnSpc>
                <a:spcPts val="49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Zaailingen zijn de nakomelingen van bomen en struiken.</a:t>
            </a:r>
          </a:p>
          <a:p>
            <a:pPr algn="l" marL="604521" indent="-302261" lvl="1">
              <a:lnSpc>
                <a:spcPts val="49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Een boom maakt jaarlijks honderden zaailingen.</a:t>
            </a:r>
          </a:p>
          <a:p>
            <a:pPr algn="l" marL="604521" indent="-302261" lvl="1">
              <a:lnSpc>
                <a:spcPts val="49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Niet alle zaailingen overleven het:</a:t>
            </a:r>
          </a:p>
          <a:p>
            <a:pPr algn="l">
              <a:lnSpc>
                <a:spcPts val="4900"/>
              </a:lnSpc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     - Er is geen overlevingskans op de plek waar ze groeien</a:t>
            </a:r>
          </a:p>
          <a:p>
            <a:pPr algn="l">
              <a:lnSpc>
                <a:spcPts val="4900"/>
              </a:lnSpc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        (te donker, teveel andere vegetatie)</a:t>
            </a:r>
          </a:p>
          <a:p>
            <a:pPr algn="l">
              <a:lnSpc>
                <a:spcPts val="4900"/>
              </a:lnSpc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     - Ze worden opgegeten door wild</a:t>
            </a:r>
          </a:p>
          <a:p>
            <a:pPr algn="l">
              <a:lnSpc>
                <a:spcPts val="4900"/>
              </a:lnSpc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     - Ze groeien langs paden/ wegen wat voor gevaarlijke</a:t>
            </a:r>
          </a:p>
          <a:p>
            <a:pPr algn="l">
              <a:lnSpc>
                <a:spcPts val="4900"/>
              </a:lnSpc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       verkeerssituaties zorgt</a:t>
            </a:r>
          </a:p>
          <a:p>
            <a:pPr algn="l">
              <a:lnSpc>
                <a:spcPts val="4900"/>
              </a:lnSpc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     - Bepaalde gebieden moeten open blijven (denk aan heide)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63440" y="2293072"/>
            <a:ext cx="9886917" cy="581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i="true">
                <a:solidFill>
                  <a:srgbClr val="000000"/>
                </a:solidFill>
                <a:latin typeface="Arial MT Pro Italics"/>
                <a:ea typeface="Arial MT Pro Italics"/>
                <a:cs typeface="Arial MT Pro Italics"/>
                <a:sym typeface="Arial MT Pro Italics"/>
              </a:rPr>
              <a:t>Handig om te weten wat het is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1496393">
            <a:off x="7807460" y="717293"/>
            <a:ext cx="2673080" cy="1814353"/>
          </a:xfrm>
          <a:custGeom>
            <a:avLst/>
            <a:gdLst/>
            <a:ahLst/>
            <a:cxnLst/>
            <a:rect r="r" b="b" t="t" l="l"/>
            <a:pathLst>
              <a:path h="1814353" w="2673080">
                <a:moveTo>
                  <a:pt x="0" y="0"/>
                </a:moveTo>
                <a:lnTo>
                  <a:pt x="2673080" y="0"/>
                </a:lnTo>
                <a:lnTo>
                  <a:pt x="2673080" y="1814353"/>
                </a:lnTo>
                <a:lnTo>
                  <a:pt x="0" y="18143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9144000" y="9719760"/>
            <a:ext cx="3830055" cy="4508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000" i="true">
                <a:solidFill>
                  <a:srgbClr val="000000"/>
                </a:solidFill>
                <a:latin typeface="Arial MT Pro Italics"/>
                <a:ea typeface="Arial MT Pro Italics"/>
                <a:cs typeface="Arial MT Pro Italics"/>
                <a:sym typeface="Arial MT Pro Italics"/>
              </a:rPr>
              <a:t>Video stoppen bij 3:33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" r="0" b="-5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9553419" cy="1191539"/>
            <a:chOff x="0" y="0"/>
            <a:chExt cx="12737892" cy="158871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737892" cy="1588719"/>
            </a:xfrm>
            <a:custGeom>
              <a:avLst/>
              <a:gdLst/>
              <a:ahLst/>
              <a:cxnLst/>
              <a:rect r="r" b="b" t="t" l="l"/>
              <a:pathLst>
                <a:path h="1588719" w="12737892">
                  <a:moveTo>
                    <a:pt x="0" y="0"/>
                  </a:moveTo>
                  <a:lnTo>
                    <a:pt x="12737892" y="0"/>
                  </a:lnTo>
                  <a:lnTo>
                    <a:pt x="12737892" y="1588719"/>
                  </a:lnTo>
                  <a:lnTo>
                    <a:pt x="0" y="1588719"/>
                  </a:lnTo>
                  <a:close/>
                </a:path>
              </a:pathLst>
            </a:custGeom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12737892" cy="164586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49D2E"/>
                  </a:solidFill>
                  <a:latin typeface="Impact"/>
                  <a:ea typeface="Impact"/>
                  <a:cs typeface="Impact"/>
                  <a:sym typeface="Impact"/>
                </a:rPr>
                <a:t>HOE GROEIT EEN BOOM?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4511528" y="9189510"/>
            <a:ext cx="3413248" cy="682650"/>
          </a:xfrm>
          <a:custGeom>
            <a:avLst/>
            <a:gdLst/>
            <a:ahLst/>
            <a:cxnLst/>
            <a:rect r="r" b="b" t="t" l="l"/>
            <a:pathLst>
              <a:path h="682650" w="3413248">
                <a:moveTo>
                  <a:pt x="0" y="0"/>
                </a:moveTo>
                <a:lnTo>
                  <a:pt x="3413248" y="0"/>
                </a:lnTo>
                <a:lnTo>
                  <a:pt x="3413248" y="682650"/>
                </a:lnTo>
                <a:lnTo>
                  <a:pt x="0" y="6826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582119" y="2081120"/>
            <a:ext cx="7139601" cy="6184680"/>
          </a:xfrm>
          <a:custGeom>
            <a:avLst/>
            <a:gdLst/>
            <a:ahLst/>
            <a:cxnLst/>
            <a:rect r="r" b="b" t="t" l="l"/>
            <a:pathLst>
              <a:path h="6184680" w="7139601">
                <a:moveTo>
                  <a:pt x="0" y="0"/>
                </a:moveTo>
                <a:lnTo>
                  <a:pt x="7139601" y="0"/>
                </a:lnTo>
                <a:lnTo>
                  <a:pt x="7139601" y="6184680"/>
                </a:lnTo>
                <a:lnTo>
                  <a:pt x="0" y="618468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28700" y="2245678"/>
            <a:ext cx="10166514" cy="6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Hoe groeit een boom? (Dat noem je een </a:t>
            </a:r>
            <a:r>
              <a:rPr lang="en-US" sz="2800" i="true">
                <a:solidFill>
                  <a:srgbClr val="000000"/>
                </a:solidFill>
                <a:latin typeface="Arial MT Pro Italics"/>
                <a:ea typeface="Arial MT Pro Italics"/>
                <a:cs typeface="Arial MT Pro Italics"/>
                <a:sym typeface="Arial MT Pro Italics"/>
              </a:rPr>
              <a:t>levenscylcus</a:t>
            </a: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)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3306133"/>
            <a:ext cx="9195558" cy="2490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21" indent="-302261" lvl="1">
              <a:lnSpc>
                <a:spcPts val="49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Pak papier en potlood</a:t>
            </a:r>
          </a:p>
          <a:p>
            <a:pPr algn="l" marL="604521" indent="-302261" lvl="1">
              <a:lnSpc>
                <a:spcPts val="49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Teken een grote cirkel</a:t>
            </a:r>
          </a:p>
          <a:p>
            <a:pPr algn="l" marL="604521" indent="-302261" lvl="1">
              <a:lnSpc>
                <a:spcPts val="49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Teken op 6 plekken op de cirkel hoe jij denkt dat de groei van een boom verloopt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993265" y="6509413"/>
            <a:ext cx="6629460" cy="6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2800" i="true">
                <a:solidFill>
                  <a:srgbClr val="000000"/>
                </a:solidFill>
                <a:latin typeface="Arial MT Pro Italics"/>
                <a:ea typeface="Arial MT Pro Italics"/>
                <a:cs typeface="Arial MT Pro Italics"/>
                <a:sym typeface="Arial MT Pro Italics"/>
              </a:rPr>
              <a:t>Denk eens aan de groei van een kikker...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189510"/>
            <a:ext cx="3413248" cy="682650"/>
          </a:xfrm>
          <a:custGeom>
            <a:avLst/>
            <a:gdLst/>
            <a:ahLst/>
            <a:cxnLst/>
            <a:rect r="r" b="b" t="t" l="l"/>
            <a:pathLst>
              <a:path h="682650" w="3413248">
                <a:moveTo>
                  <a:pt x="0" y="0"/>
                </a:moveTo>
                <a:lnTo>
                  <a:pt x="3413248" y="0"/>
                </a:lnTo>
                <a:lnTo>
                  <a:pt x="3413248" y="682650"/>
                </a:lnTo>
                <a:lnTo>
                  <a:pt x="0" y="6826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085532" y="-416440"/>
            <a:ext cx="8116936" cy="10589140"/>
          </a:xfrm>
          <a:custGeom>
            <a:avLst/>
            <a:gdLst/>
            <a:ahLst/>
            <a:cxnLst/>
            <a:rect r="r" b="b" t="t" l="l"/>
            <a:pathLst>
              <a:path h="10589140" w="8116936">
                <a:moveTo>
                  <a:pt x="0" y="0"/>
                </a:moveTo>
                <a:lnTo>
                  <a:pt x="8116936" y="0"/>
                </a:lnTo>
                <a:lnTo>
                  <a:pt x="8116936" y="10589140"/>
                </a:lnTo>
                <a:lnTo>
                  <a:pt x="0" y="105891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-7357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028700" y="1028700"/>
            <a:ext cx="7056675" cy="2096414"/>
            <a:chOff x="0" y="0"/>
            <a:chExt cx="9408900" cy="279521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408901" cy="2795219"/>
            </a:xfrm>
            <a:custGeom>
              <a:avLst/>
              <a:gdLst/>
              <a:ahLst/>
              <a:cxnLst/>
              <a:rect r="r" b="b" t="t" l="l"/>
              <a:pathLst>
                <a:path h="2795219" w="9408901">
                  <a:moveTo>
                    <a:pt x="0" y="0"/>
                  </a:moveTo>
                  <a:lnTo>
                    <a:pt x="9408901" y="0"/>
                  </a:lnTo>
                  <a:lnTo>
                    <a:pt x="9408901" y="2795219"/>
                  </a:lnTo>
                  <a:lnTo>
                    <a:pt x="0" y="2795219"/>
                  </a:lnTo>
                  <a:close/>
                </a:path>
              </a:pathLst>
            </a:custGeom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9408900" cy="285236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49D2E"/>
                  </a:solidFill>
                  <a:latin typeface="Impact"/>
                  <a:ea typeface="Impact"/>
                  <a:cs typeface="Impact"/>
                  <a:sym typeface="Impact"/>
                </a:rPr>
                <a:t>LEVENSCYCLUS</a:t>
              </a:r>
            </a:p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49D2E"/>
                  </a:solidFill>
                  <a:latin typeface="Impact"/>
                  <a:ea typeface="Impact"/>
                  <a:cs typeface="Impact"/>
                  <a:sym typeface="Impact"/>
                </a:rPr>
                <a:t>VAN EEN BOOM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9553419" cy="1191539"/>
            <a:chOff x="0" y="0"/>
            <a:chExt cx="12737892" cy="158871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737892" cy="1588719"/>
            </a:xfrm>
            <a:custGeom>
              <a:avLst/>
              <a:gdLst/>
              <a:ahLst/>
              <a:cxnLst/>
              <a:rect r="r" b="b" t="t" l="l"/>
              <a:pathLst>
                <a:path h="1588719" w="12737892">
                  <a:moveTo>
                    <a:pt x="0" y="0"/>
                  </a:moveTo>
                  <a:lnTo>
                    <a:pt x="12737892" y="0"/>
                  </a:lnTo>
                  <a:lnTo>
                    <a:pt x="12737892" y="1588719"/>
                  </a:lnTo>
                  <a:lnTo>
                    <a:pt x="0" y="1588719"/>
                  </a:lnTo>
                  <a:close/>
                </a:path>
              </a:pathLst>
            </a:custGeom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12737892" cy="164586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49D2E"/>
                  </a:solidFill>
                  <a:latin typeface="Impact"/>
                  <a:ea typeface="Impact"/>
                  <a:cs typeface="Impact"/>
                  <a:sym typeface="Impact"/>
                </a:rPr>
                <a:t>DE BOOM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4511528" y="9189510"/>
            <a:ext cx="3413248" cy="682650"/>
          </a:xfrm>
          <a:custGeom>
            <a:avLst/>
            <a:gdLst/>
            <a:ahLst/>
            <a:cxnLst/>
            <a:rect r="r" b="b" t="t" l="l"/>
            <a:pathLst>
              <a:path h="682650" w="3413248">
                <a:moveTo>
                  <a:pt x="0" y="0"/>
                </a:moveTo>
                <a:lnTo>
                  <a:pt x="3413248" y="0"/>
                </a:lnTo>
                <a:lnTo>
                  <a:pt x="3413248" y="682650"/>
                </a:lnTo>
                <a:lnTo>
                  <a:pt x="0" y="6826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990587" y="-95362"/>
            <a:ext cx="10706823" cy="10706823"/>
          </a:xfrm>
          <a:custGeom>
            <a:avLst/>
            <a:gdLst/>
            <a:ahLst/>
            <a:cxnLst/>
            <a:rect r="r" b="b" t="t" l="l"/>
            <a:pathLst>
              <a:path h="10706823" w="10706823">
                <a:moveTo>
                  <a:pt x="0" y="0"/>
                </a:moveTo>
                <a:lnTo>
                  <a:pt x="10706824" y="0"/>
                </a:lnTo>
                <a:lnTo>
                  <a:pt x="10706824" y="10706824"/>
                </a:lnTo>
                <a:lnTo>
                  <a:pt x="0" y="1070682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28700" y="2359978"/>
            <a:ext cx="10166514" cy="6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Uit welke onderdelen bestaat een boom?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9553419" cy="1191539"/>
            <a:chOff x="0" y="0"/>
            <a:chExt cx="12737892" cy="158871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737892" cy="1588719"/>
            </a:xfrm>
            <a:custGeom>
              <a:avLst/>
              <a:gdLst/>
              <a:ahLst/>
              <a:cxnLst/>
              <a:rect r="r" b="b" t="t" l="l"/>
              <a:pathLst>
                <a:path h="1588719" w="12737892">
                  <a:moveTo>
                    <a:pt x="0" y="0"/>
                  </a:moveTo>
                  <a:lnTo>
                    <a:pt x="12737892" y="0"/>
                  </a:lnTo>
                  <a:lnTo>
                    <a:pt x="12737892" y="1588719"/>
                  </a:lnTo>
                  <a:lnTo>
                    <a:pt x="0" y="1588719"/>
                  </a:lnTo>
                  <a:close/>
                </a:path>
              </a:pathLst>
            </a:custGeom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12737892" cy="164586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49D2E"/>
                  </a:solidFill>
                  <a:latin typeface="Impact"/>
                  <a:ea typeface="Impact"/>
                  <a:cs typeface="Impact"/>
                  <a:sym typeface="Impact"/>
                </a:rPr>
                <a:t>DE BOOM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4511528" y="9189510"/>
            <a:ext cx="3413248" cy="682650"/>
          </a:xfrm>
          <a:custGeom>
            <a:avLst/>
            <a:gdLst/>
            <a:ahLst/>
            <a:cxnLst/>
            <a:rect r="r" b="b" t="t" l="l"/>
            <a:pathLst>
              <a:path h="682650" w="3413248">
                <a:moveTo>
                  <a:pt x="0" y="0"/>
                </a:moveTo>
                <a:lnTo>
                  <a:pt x="3413248" y="0"/>
                </a:lnTo>
                <a:lnTo>
                  <a:pt x="3413248" y="682650"/>
                </a:lnTo>
                <a:lnTo>
                  <a:pt x="0" y="6826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133336" y="8627448"/>
            <a:ext cx="8756383" cy="1028875"/>
          </a:xfrm>
          <a:custGeom>
            <a:avLst/>
            <a:gdLst/>
            <a:ahLst/>
            <a:cxnLst/>
            <a:rect r="r" b="b" t="t" l="l"/>
            <a:pathLst>
              <a:path h="1028875" w="8756383">
                <a:moveTo>
                  <a:pt x="0" y="0"/>
                </a:moveTo>
                <a:lnTo>
                  <a:pt x="8756384" y="0"/>
                </a:lnTo>
                <a:lnTo>
                  <a:pt x="8756384" y="1028875"/>
                </a:lnTo>
                <a:lnTo>
                  <a:pt x="0" y="102887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619894" y="545548"/>
            <a:ext cx="2725513" cy="3137282"/>
          </a:xfrm>
          <a:custGeom>
            <a:avLst/>
            <a:gdLst/>
            <a:ahLst/>
            <a:cxnLst/>
            <a:rect r="r" b="b" t="t" l="l"/>
            <a:pathLst>
              <a:path h="3137282" w="2725513">
                <a:moveTo>
                  <a:pt x="0" y="0"/>
                </a:moveTo>
                <a:lnTo>
                  <a:pt x="2725514" y="0"/>
                </a:lnTo>
                <a:lnTo>
                  <a:pt x="2725514" y="3137282"/>
                </a:lnTo>
                <a:lnTo>
                  <a:pt x="0" y="313728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0878620" y="1028700"/>
            <a:ext cx="7265816" cy="7854936"/>
            <a:chOff x="0" y="0"/>
            <a:chExt cx="9687755" cy="1047324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9687755" cy="10473248"/>
            </a:xfrm>
            <a:custGeom>
              <a:avLst/>
              <a:gdLst/>
              <a:ahLst/>
              <a:cxnLst/>
              <a:rect r="r" b="b" t="t" l="l"/>
              <a:pathLst>
                <a:path h="10473248" w="9687755">
                  <a:moveTo>
                    <a:pt x="0" y="0"/>
                  </a:moveTo>
                  <a:lnTo>
                    <a:pt x="9687755" y="0"/>
                  </a:lnTo>
                  <a:lnTo>
                    <a:pt x="9687755" y="10473248"/>
                  </a:lnTo>
                  <a:lnTo>
                    <a:pt x="0" y="104732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373326" y="4433183"/>
              <a:ext cx="2468593" cy="3134721"/>
            </a:xfrm>
            <a:custGeom>
              <a:avLst/>
              <a:gdLst/>
              <a:ahLst/>
              <a:cxnLst/>
              <a:rect r="r" b="b" t="t" l="l"/>
              <a:pathLst>
                <a:path h="3134721" w="2468593">
                  <a:moveTo>
                    <a:pt x="0" y="0"/>
                  </a:moveTo>
                  <a:lnTo>
                    <a:pt x="2468593" y="0"/>
                  </a:lnTo>
                  <a:lnTo>
                    <a:pt x="2468593" y="3134721"/>
                  </a:lnTo>
                  <a:lnTo>
                    <a:pt x="0" y="31347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4843877" y="1951727"/>
              <a:ext cx="1782947" cy="2264059"/>
            </a:xfrm>
            <a:custGeom>
              <a:avLst/>
              <a:gdLst/>
              <a:ahLst/>
              <a:cxnLst/>
              <a:rect r="r" b="b" t="t" l="l"/>
              <a:pathLst>
                <a:path h="2264059" w="1782947">
                  <a:moveTo>
                    <a:pt x="0" y="0"/>
                  </a:moveTo>
                  <a:lnTo>
                    <a:pt x="1782947" y="0"/>
                  </a:lnTo>
                  <a:lnTo>
                    <a:pt x="1782947" y="2264059"/>
                  </a:lnTo>
                  <a:lnTo>
                    <a:pt x="0" y="22640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5735351" y="6435874"/>
              <a:ext cx="1782947" cy="2264059"/>
            </a:xfrm>
            <a:custGeom>
              <a:avLst/>
              <a:gdLst/>
              <a:ahLst/>
              <a:cxnLst/>
              <a:rect r="r" b="b" t="t" l="l"/>
              <a:pathLst>
                <a:path h="2264059" w="1782947">
                  <a:moveTo>
                    <a:pt x="0" y="0"/>
                  </a:moveTo>
                  <a:lnTo>
                    <a:pt x="1782947" y="0"/>
                  </a:lnTo>
                  <a:lnTo>
                    <a:pt x="1782947" y="2264060"/>
                  </a:lnTo>
                  <a:lnTo>
                    <a:pt x="0" y="2264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14375869" y="-1578573"/>
            <a:ext cx="5521181" cy="5531293"/>
          </a:xfrm>
          <a:custGeom>
            <a:avLst/>
            <a:gdLst/>
            <a:ahLst/>
            <a:cxnLst/>
            <a:rect r="r" b="b" t="t" l="l"/>
            <a:pathLst>
              <a:path h="5531293" w="5521181">
                <a:moveTo>
                  <a:pt x="0" y="0"/>
                </a:moveTo>
                <a:lnTo>
                  <a:pt x="5521180" y="0"/>
                </a:lnTo>
                <a:lnTo>
                  <a:pt x="5521180" y="5531292"/>
                </a:lnTo>
                <a:lnTo>
                  <a:pt x="0" y="553129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028700" y="3743169"/>
            <a:ext cx="6924215" cy="1252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Wat is de functie van een boom?</a:t>
            </a:r>
          </a:p>
          <a:p>
            <a:pPr algn="l">
              <a:lnSpc>
                <a:spcPts val="4900"/>
              </a:lnSpc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E</a:t>
            </a: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n al zijn onderdelen?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" r="0" b="-5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3138175" cy="1191539"/>
            <a:chOff x="0" y="0"/>
            <a:chExt cx="4184233" cy="158871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184233" cy="1588719"/>
            </a:xfrm>
            <a:custGeom>
              <a:avLst/>
              <a:gdLst/>
              <a:ahLst/>
              <a:cxnLst/>
              <a:rect r="r" b="b" t="t" l="l"/>
              <a:pathLst>
                <a:path h="1588719" w="4184233">
                  <a:moveTo>
                    <a:pt x="0" y="0"/>
                  </a:moveTo>
                  <a:lnTo>
                    <a:pt x="4184233" y="0"/>
                  </a:lnTo>
                  <a:lnTo>
                    <a:pt x="4184233" y="1588719"/>
                  </a:lnTo>
                  <a:lnTo>
                    <a:pt x="0" y="1588719"/>
                  </a:lnTo>
                  <a:close/>
                </a:path>
              </a:pathLst>
            </a:custGeom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4184233" cy="164586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49D2E"/>
                  </a:solidFill>
                  <a:latin typeface="Impact"/>
                  <a:ea typeface="Impact"/>
                  <a:cs typeface="Impact"/>
                  <a:sym typeface="Impact"/>
                </a:rPr>
                <a:t>DE BOOM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true" flipV="false" rot="0">
            <a:off x="11361196" y="8062560"/>
            <a:ext cx="1227475" cy="1352589"/>
          </a:xfrm>
          <a:custGeom>
            <a:avLst/>
            <a:gdLst/>
            <a:ahLst/>
            <a:cxnLst/>
            <a:rect r="r" b="b" t="t" l="l"/>
            <a:pathLst>
              <a:path h="1352589" w="1227475">
                <a:moveTo>
                  <a:pt x="1227475" y="0"/>
                </a:moveTo>
                <a:lnTo>
                  <a:pt x="0" y="0"/>
                </a:lnTo>
                <a:lnTo>
                  <a:pt x="0" y="1352589"/>
                </a:lnTo>
                <a:lnTo>
                  <a:pt x="1227475" y="1352589"/>
                </a:lnTo>
                <a:lnTo>
                  <a:pt x="1227475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680833" y="7498019"/>
            <a:ext cx="1886775" cy="1917129"/>
          </a:xfrm>
          <a:custGeom>
            <a:avLst/>
            <a:gdLst/>
            <a:ahLst/>
            <a:cxnLst/>
            <a:rect r="r" b="b" t="t" l="l"/>
            <a:pathLst>
              <a:path h="1917129" w="1886775">
                <a:moveTo>
                  <a:pt x="0" y="0"/>
                </a:moveTo>
                <a:lnTo>
                  <a:pt x="1886775" y="0"/>
                </a:lnTo>
                <a:lnTo>
                  <a:pt x="1886775" y="1917130"/>
                </a:lnTo>
                <a:lnTo>
                  <a:pt x="0" y="19171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974620" y="-270122"/>
            <a:ext cx="8773153" cy="11193816"/>
          </a:xfrm>
          <a:custGeom>
            <a:avLst/>
            <a:gdLst/>
            <a:ahLst/>
            <a:cxnLst/>
            <a:rect r="r" b="b" t="t" l="l"/>
            <a:pathLst>
              <a:path h="11193816" w="8773153">
                <a:moveTo>
                  <a:pt x="0" y="0"/>
                </a:moveTo>
                <a:lnTo>
                  <a:pt x="8773153" y="0"/>
                </a:lnTo>
                <a:lnTo>
                  <a:pt x="8773153" y="11193816"/>
                </a:lnTo>
                <a:lnTo>
                  <a:pt x="0" y="1119381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747773" y="9436759"/>
            <a:ext cx="2177004" cy="435401"/>
          </a:xfrm>
          <a:custGeom>
            <a:avLst/>
            <a:gdLst/>
            <a:ahLst/>
            <a:cxnLst/>
            <a:rect r="r" b="b" t="t" l="l"/>
            <a:pathLst>
              <a:path h="435401" w="2177004">
                <a:moveTo>
                  <a:pt x="0" y="0"/>
                </a:moveTo>
                <a:lnTo>
                  <a:pt x="2177003" y="0"/>
                </a:lnTo>
                <a:lnTo>
                  <a:pt x="2177003" y="435401"/>
                </a:lnTo>
                <a:lnTo>
                  <a:pt x="0" y="4354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442144" y="4025310"/>
            <a:ext cx="1063235" cy="1162005"/>
          </a:xfrm>
          <a:custGeom>
            <a:avLst/>
            <a:gdLst/>
            <a:ahLst/>
            <a:cxnLst/>
            <a:rect r="r" b="b" t="t" l="l"/>
            <a:pathLst>
              <a:path h="1162005" w="1063235">
                <a:moveTo>
                  <a:pt x="0" y="0"/>
                </a:moveTo>
                <a:lnTo>
                  <a:pt x="1063235" y="0"/>
                </a:lnTo>
                <a:lnTo>
                  <a:pt x="1063235" y="1162005"/>
                </a:lnTo>
                <a:lnTo>
                  <a:pt x="0" y="116200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286403" y="6120754"/>
            <a:ext cx="562408" cy="1220416"/>
          </a:xfrm>
          <a:custGeom>
            <a:avLst/>
            <a:gdLst/>
            <a:ahLst/>
            <a:cxnLst/>
            <a:rect r="r" b="b" t="t" l="l"/>
            <a:pathLst>
              <a:path h="1220416" w="562408">
                <a:moveTo>
                  <a:pt x="0" y="0"/>
                </a:moveTo>
                <a:lnTo>
                  <a:pt x="562409" y="0"/>
                </a:lnTo>
                <a:lnTo>
                  <a:pt x="562409" y="1220417"/>
                </a:lnTo>
                <a:lnTo>
                  <a:pt x="0" y="122041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true" flipV="false" rot="0">
            <a:off x="7467449" y="9048724"/>
            <a:ext cx="1206171" cy="1159432"/>
          </a:xfrm>
          <a:custGeom>
            <a:avLst/>
            <a:gdLst/>
            <a:ahLst/>
            <a:cxnLst/>
            <a:rect r="r" b="b" t="t" l="l"/>
            <a:pathLst>
              <a:path h="1159432" w="1206171">
                <a:moveTo>
                  <a:pt x="1206172" y="0"/>
                </a:moveTo>
                <a:lnTo>
                  <a:pt x="0" y="0"/>
                </a:lnTo>
                <a:lnTo>
                  <a:pt x="0" y="1159432"/>
                </a:lnTo>
                <a:lnTo>
                  <a:pt x="1206172" y="1159432"/>
                </a:lnTo>
                <a:lnTo>
                  <a:pt x="1206172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true" flipV="false" rot="0">
            <a:off x="8868435" y="1340793"/>
            <a:ext cx="1130391" cy="1537947"/>
          </a:xfrm>
          <a:custGeom>
            <a:avLst/>
            <a:gdLst/>
            <a:ahLst/>
            <a:cxnLst/>
            <a:rect r="r" b="b" t="t" l="l"/>
            <a:pathLst>
              <a:path h="1537947" w="1130391">
                <a:moveTo>
                  <a:pt x="1130391" y="0"/>
                </a:moveTo>
                <a:lnTo>
                  <a:pt x="0" y="0"/>
                </a:lnTo>
                <a:lnTo>
                  <a:pt x="0" y="1537947"/>
                </a:lnTo>
                <a:lnTo>
                  <a:pt x="1130391" y="1537947"/>
                </a:lnTo>
                <a:lnTo>
                  <a:pt x="1130391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028700" y="2939218"/>
            <a:ext cx="7132277" cy="1252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Wat vinden jullie leuk aan een boom?</a:t>
            </a:r>
          </a:p>
          <a:p>
            <a:pPr algn="l">
              <a:lnSpc>
                <a:spcPts val="4900"/>
              </a:lnSpc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Kom maar door!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9553419" cy="1191539"/>
            <a:chOff x="0" y="0"/>
            <a:chExt cx="12737892" cy="158871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2737892" cy="1588719"/>
            </a:xfrm>
            <a:custGeom>
              <a:avLst/>
              <a:gdLst/>
              <a:ahLst/>
              <a:cxnLst/>
              <a:rect r="r" b="b" t="t" l="l"/>
              <a:pathLst>
                <a:path h="1588719" w="12737892">
                  <a:moveTo>
                    <a:pt x="0" y="0"/>
                  </a:moveTo>
                  <a:lnTo>
                    <a:pt x="12737892" y="0"/>
                  </a:lnTo>
                  <a:lnTo>
                    <a:pt x="12737892" y="1588719"/>
                  </a:lnTo>
                  <a:lnTo>
                    <a:pt x="0" y="1588719"/>
                  </a:lnTo>
                  <a:close/>
                </a:path>
              </a:pathLst>
            </a:custGeom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12737892" cy="164586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49D2E"/>
                  </a:solidFill>
                  <a:latin typeface="Impact"/>
                  <a:ea typeface="Impact"/>
                  <a:cs typeface="Impact"/>
                  <a:sym typeface="Impact"/>
                </a:rPr>
                <a:t>DE BOOM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2193201" y="0"/>
            <a:ext cx="7946707" cy="10287000"/>
          </a:xfrm>
          <a:custGeom>
            <a:avLst/>
            <a:gdLst/>
            <a:ahLst/>
            <a:cxnLst/>
            <a:rect r="r" b="b" t="t" l="l"/>
            <a:pathLst>
              <a:path h="10287000" w="7946707">
                <a:moveTo>
                  <a:pt x="0" y="0"/>
                </a:moveTo>
                <a:lnTo>
                  <a:pt x="7946708" y="0"/>
                </a:lnTo>
                <a:lnTo>
                  <a:pt x="794670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761901" y="9439585"/>
            <a:ext cx="2162876" cy="432575"/>
          </a:xfrm>
          <a:custGeom>
            <a:avLst/>
            <a:gdLst/>
            <a:ahLst/>
            <a:cxnLst/>
            <a:rect r="r" b="b" t="t" l="l"/>
            <a:pathLst>
              <a:path h="432575" w="2162876">
                <a:moveTo>
                  <a:pt x="0" y="0"/>
                </a:moveTo>
                <a:lnTo>
                  <a:pt x="2162875" y="0"/>
                </a:lnTo>
                <a:lnTo>
                  <a:pt x="2162875" y="432575"/>
                </a:lnTo>
                <a:lnTo>
                  <a:pt x="0" y="4325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863502" y="5006095"/>
            <a:ext cx="6893663" cy="4873820"/>
          </a:xfrm>
          <a:custGeom>
            <a:avLst/>
            <a:gdLst/>
            <a:ahLst/>
            <a:cxnLst/>
            <a:rect r="r" b="b" t="t" l="l"/>
            <a:pathLst>
              <a:path h="4873820" w="6893663">
                <a:moveTo>
                  <a:pt x="0" y="0"/>
                </a:moveTo>
                <a:lnTo>
                  <a:pt x="6893663" y="0"/>
                </a:lnTo>
                <a:lnTo>
                  <a:pt x="6893663" y="4873820"/>
                </a:lnTo>
                <a:lnTo>
                  <a:pt x="0" y="487382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857755" y="6886575"/>
            <a:ext cx="1751583" cy="1957047"/>
          </a:xfrm>
          <a:custGeom>
            <a:avLst/>
            <a:gdLst/>
            <a:ahLst/>
            <a:cxnLst/>
            <a:rect r="r" b="b" t="t" l="l"/>
            <a:pathLst>
              <a:path h="1957047" w="1751583">
                <a:moveTo>
                  <a:pt x="0" y="0"/>
                </a:moveTo>
                <a:lnTo>
                  <a:pt x="1751583" y="0"/>
                </a:lnTo>
                <a:lnTo>
                  <a:pt x="1751583" y="1957047"/>
                </a:lnTo>
                <a:lnTo>
                  <a:pt x="0" y="195704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28700" y="3129941"/>
            <a:ext cx="8861979" cy="6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Kun jij in de winter ook de boomsoort herkennen?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4510405"/>
            <a:ext cx="7409693" cy="1252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Er zijn herkenningspunten!</a:t>
            </a:r>
          </a:p>
          <a:p>
            <a:pPr algn="l">
              <a:lnSpc>
                <a:spcPts val="4900"/>
              </a:lnSpc>
            </a:pPr>
            <a:r>
              <a:rPr lang="en-US" sz="28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En er zijn hulpmiddelen.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" r="0" b="-5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541019" cy="1191539"/>
            <a:chOff x="0" y="0"/>
            <a:chExt cx="22054692" cy="158871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054693" cy="1588719"/>
            </a:xfrm>
            <a:custGeom>
              <a:avLst/>
              <a:gdLst/>
              <a:ahLst/>
              <a:cxnLst/>
              <a:rect r="r" b="b" t="t" l="l"/>
              <a:pathLst>
                <a:path h="1588719" w="22054693">
                  <a:moveTo>
                    <a:pt x="0" y="0"/>
                  </a:moveTo>
                  <a:lnTo>
                    <a:pt x="22054693" y="0"/>
                  </a:lnTo>
                  <a:lnTo>
                    <a:pt x="22054693" y="1588719"/>
                  </a:lnTo>
                  <a:lnTo>
                    <a:pt x="0" y="1588719"/>
                  </a:lnTo>
                  <a:close/>
                </a:path>
              </a:pathLst>
            </a:custGeom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22054692" cy="164586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F49D2E"/>
                  </a:solidFill>
                  <a:latin typeface="Impact"/>
                  <a:ea typeface="Impact"/>
                  <a:cs typeface="Impact"/>
                  <a:sym typeface="Impact"/>
                </a:rPr>
                <a:t>WAT IS EEN INHEEMSE EN UITHEEMSE BOOM?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4511528" y="9189510"/>
            <a:ext cx="3413248" cy="682650"/>
          </a:xfrm>
          <a:custGeom>
            <a:avLst/>
            <a:gdLst/>
            <a:ahLst/>
            <a:cxnLst/>
            <a:rect r="r" b="b" t="t" l="l"/>
            <a:pathLst>
              <a:path h="682650" w="3413248">
                <a:moveTo>
                  <a:pt x="0" y="0"/>
                </a:moveTo>
                <a:lnTo>
                  <a:pt x="3413248" y="0"/>
                </a:lnTo>
                <a:lnTo>
                  <a:pt x="3413248" y="682650"/>
                </a:lnTo>
                <a:lnTo>
                  <a:pt x="0" y="6826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>
            <a:hlinkClick r:id="rId7" tooltip="https://www.youtube.com/watch?v=lKPSDW2GyB4"/>
          </p:cNvPr>
          <p:cNvSpPr/>
          <p:nvPr/>
        </p:nvSpPr>
        <p:spPr>
          <a:xfrm flipH="false" flipV="false" rot="0">
            <a:off x="1061165" y="2190289"/>
            <a:ext cx="12493659" cy="6999221"/>
          </a:xfrm>
          <a:custGeom>
            <a:avLst/>
            <a:gdLst/>
            <a:ahLst/>
            <a:cxnLst/>
            <a:rect r="r" b="b" t="t" l="l"/>
            <a:pathLst>
              <a:path h="6999221" w="12493659">
                <a:moveTo>
                  <a:pt x="0" y="0"/>
                </a:moveTo>
                <a:lnTo>
                  <a:pt x="12493659" y="0"/>
                </a:lnTo>
                <a:lnTo>
                  <a:pt x="12493659" y="6999221"/>
                </a:lnTo>
                <a:lnTo>
                  <a:pt x="0" y="699922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61165" y="9399722"/>
            <a:ext cx="3830055" cy="4508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000" i="true">
                <a:solidFill>
                  <a:srgbClr val="000000"/>
                </a:solidFill>
                <a:latin typeface="Arial MT Pro Italics"/>
                <a:ea typeface="Arial MT Pro Italics"/>
                <a:cs typeface="Arial MT Pro Italics"/>
                <a:sym typeface="Arial MT Pro Italics"/>
              </a:rPr>
              <a:t>Video stoppen bij 2:18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6581956" y="6339587"/>
            <a:ext cx="1452077" cy="1024374"/>
          </a:xfrm>
          <a:custGeom>
            <a:avLst/>
            <a:gdLst/>
            <a:ahLst/>
            <a:cxnLst/>
            <a:rect r="r" b="b" t="t" l="l"/>
            <a:pathLst>
              <a:path h="1024374" w="1452077">
                <a:moveTo>
                  <a:pt x="0" y="0"/>
                </a:moveTo>
                <a:lnTo>
                  <a:pt x="1452077" y="0"/>
                </a:lnTo>
                <a:lnTo>
                  <a:pt x="1452077" y="1024374"/>
                </a:lnTo>
                <a:lnTo>
                  <a:pt x="0" y="102437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DAHRVq7jr4Y</dc:identifier>
  <dcterms:modified xsi:type="dcterms:W3CDTF">2011-08-01T06:04:30Z</dcterms:modified>
  <cp:revision>1</cp:revision>
  <dc:title>PPP MBN voor Petje Af + Onderwijsinstellingen S7.pptx</dc:title>
</cp:coreProperties>
</file>