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</p:sldMasterIdLst>
  <p:notesMasterIdLst>
    <p:notesMasterId r:id="rId16"/>
  </p:notesMasterIdLst>
  <p:sldIdLst>
    <p:sldId id="292" r:id="rId5"/>
    <p:sldId id="282" r:id="rId6"/>
    <p:sldId id="257" r:id="rId7"/>
    <p:sldId id="293" r:id="rId8"/>
    <p:sldId id="295" r:id="rId9"/>
    <p:sldId id="258" r:id="rId10"/>
    <p:sldId id="296" r:id="rId11"/>
    <p:sldId id="267" r:id="rId12"/>
    <p:sldId id="303" r:id="rId13"/>
    <p:sldId id="307" r:id="rId14"/>
    <p:sldId id="316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0CE821-BC95-3C9C-6B34-67D95DF4CAB2}" name="Martijn de Kruijf | Urgenda" initials="Md" userId="S::tinus.de.Kruijf@urgenda.nl::b23d6d97-3e6d-43dd-923b-e164abf9ed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2A8"/>
    <a:srgbClr val="F49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150C44-431E-49EF-BA19-A47CD8FD90C3}" v="423" dt="2023-09-13T11:00:07.683"/>
    <p1510:client id="{553CC90B-E07B-4340-8329-B1BD4DCF81A0}" v="5" dt="2023-09-14T10:18:16.992"/>
    <p1510:client id="{65E4DC2F-7320-030C-224B-BE51F641313F}" v="43" dt="2023-09-13T11:31:42.722"/>
    <p1510:client id="{897B67F0-6C46-F53B-0C35-4DEAA43848E8}" v="10" dt="2023-09-27T15:51:45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5" autoAdjust="0"/>
    <p:restoredTop sz="83097"/>
  </p:normalViewPr>
  <p:slideViewPr>
    <p:cSldViewPr snapToGrid="0">
      <p:cViewPr varScale="1">
        <p:scale>
          <a:sx n="100" d="100"/>
          <a:sy n="100" d="100"/>
        </p:scale>
        <p:origin x="1720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32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869E9-60B8-414D-BF7D-5AAD1FCC10BE}" type="datetimeFigureOut">
              <a:t>27-9-2023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E12C3-CA09-4917-83DD-924AADEAA1A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44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56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845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2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TT Chocolates Light" panose="02000503030000020003" pitchFamily="2" charset="77"/>
              </a:defRPr>
            </a:lvl1pPr>
          </a:lstStyle>
          <a:p>
            <a:fld id="{11EAACC7-3B3F-47D1-959A-EF58926E955E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TT Chocolates Light" panose="02000503030000020003" pitchFamily="2" charset="77"/>
              </a:defRPr>
            </a:lvl1pPr>
          </a:lstStyle>
          <a:p>
            <a:fld id="{312CC964-A50B-4C29-B4E4-2C30BB34CCF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9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rgbClr val="14B2A8"/>
              </a:buClr>
              <a:buSzPct val="100000"/>
              <a:defRPr/>
            </a:lvl1pPr>
            <a:lvl2pPr>
              <a:lnSpc>
                <a:spcPct val="100000"/>
              </a:lnSpc>
              <a:buClr>
                <a:srgbClr val="14B2A8"/>
              </a:buClr>
              <a:buSzPct val="100000"/>
              <a:defRPr/>
            </a:lvl2pPr>
            <a:lvl3pPr>
              <a:lnSpc>
                <a:spcPct val="100000"/>
              </a:lnSpc>
              <a:buClr>
                <a:srgbClr val="14B2A8"/>
              </a:buClr>
              <a:buSzPct val="100000"/>
              <a:defRPr/>
            </a:lvl3pPr>
            <a:lvl4pPr>
              <a:lnSpc>
                <a:spcPct val="100000"/>
              </a:lnSpc>
              <a:buClr>
                <a:srgbClr val="14B2A8"/>
              </a:buClr>
              <a:buSzPct val="100000"/>
              <a:defRPr/>
            </a:lvl4pPr>
            <a:lvl5pPr>
              <a:lnSpc>
                <a:spcPct val="100000"/>
              </a:lnSpc>
              <a:buClr>
                <a:srgbClr val="14B2A8"/>
              </a:buClr>
              <a:buSzPct val="10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7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1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6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8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3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7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7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73DC96F-D444-F578-BCC2-AC74017BF8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0" i="0" spc="30" baseline="0">
                <a:solidFill>
                  <a:schemeClr val="tx2"/>
                </a:solidFill>
                <a:latin typeface="TT Chocolates Light" panose="02000503030000020003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863FF72-F51D-5BC2-25C2-3269CA4CAC6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74352" y="6175420"/>
            <a:ext cx="2275499" cy="4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5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FoTa6AMfLo?start=19&amp;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jNm0u9T_Xk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persoon, kleding, buitenshuis, boom&#10;&#10;Automatisch gegenereerde beschrijving">
            <a:extLst>
              <a:ext uri="{FF2B5EF4-FFF2-40B4-BE49-F238E27FC236}">
                <a16:creationId xmlns:a16="http://schemas.microsoft.com/office/drawing/2014/main" id="{0DF43EA9-D7A5-ED9C-D720-734363D79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E5C4A6C-F090-66DC-C224-E8F773747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4207" y="5276972"/>
            <a:ext cx="7103583" cy="12675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D6A5E4F-A70A-85F8-BA2F-D6180D99D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34425" y="1218864"/>
            <a:ext cx="7228602" cy="408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85CB62E-0E22-A2B9-DAE9-734D30EE1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576EFD1-2111-0347-82C2-01CC31088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968F18D-3E47-EE06-1B88-D1A281736C09}"/>
              </a:ext>
            </a:extLst>
          </p:cNvPr>
          <p:cNvSpPr txBox="1"/>
          <p:nvPr/>
        </p:nvSpPr>
        <p:spPr>
          <a:xfrm>
            <a:off x="569548" y="6285739"/>
            <a:ext cx="917780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dirty="0">
                <a:latin typeface="TT Chocolates" panose="02000503020000020003" pitchFamily="2" charset="77"/>
              </a:rPr>
              <a:t>Van braakliggende parkeerplaats, tot groene ontmoetingsplek die de rest van de stad verder </a:t>
            </a:r>
            <a:r>
              <a:rPr lang="nl-NL" sz="1600" dirty="0" err="1">
                <a:latin typeface="TT Chocolates" panose="02000503020000020003" pitchFamily="2" charset="77"/>
              </a:rPr>
              <a:t>vergroend</a:t>
            </a:r>
          </a:p>
        </p:txBody>
      </p:sp>
    </p:spTree>
    <p:extLst>
      <p:ext uri="{BB962C8B-B14F-4D97-AF65-F5344CB8AC3E}">
        <p14:creationId xmlns:p14="http://schemas.microsoft.com/office/powerpoint/2010/main" val="327049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218B9-0AB4-99AA-18F3-642F6DFDA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146739F-67D1-3E0C-613A-4CCE63671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30AEB5-9F39-FDF3-FBB7-2C91269F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105151"/>
            <a:ext cx="9906000" cy="1382156"/>
          </a:xfrm>
        </p:spPr>
        <p:txBody>
          <a:bodyPr>
            <a:noAutofit/>
          </a:bodyPr>
          <a:lstStyle/>
          <a:p>
            <a:pPr algn="ctr"/>
            <a:r>
              <a:rPr lang="nl-NL" sz="9600" dirty="0">
                <a:solidFill>
                  <a:schemeClr val="bg1"/>
                </a:solidFill>
              </a:rPr>
              <a:t>Vragen?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729AAD7-45D3-6398-FEA5-8265A6E42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4352" y="6175420"/>
            <a:ext cx="2275499" cy="4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60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2944"/>
            <a:ext cx="9906000" cy="1382156"/>
          </a:xfrm>
        </p:spPr>
        <p:txBody>
          <a:bodyPr/>
          <a:lstStyle/>
          <a:p>
            <a:r>
              <a:rPr lang="nl-NL" b="1" dirty="0">
                <a:solidFill>
                  <a:srgbClr val="14B2A8"/>
                </a:solidFill>
                <a:latin typeface="Impact"/>
              </a:rPr>
              <a:t>Introductie</a:t>
            </a:r>
            <a:endParaRPr lang="nl-NL" b="1" dirty="0">
              <a:solidFill>
                <a:srgbClr val="14B2A8"/>
              </a:solidFill>
              <a:latin typeface="Impact" panose="020B080603090205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009122-4B13-2643-31CE-575A883C5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4839789" cy="40244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 dirty="0">
                <a:latin typeface="Arial"/>
                <a:cs typeface="Arial"/>
              </a:rPr>
              <a:t>Vul in</a:t>
            </a:r>
            <a:endParaRPr lang="nl-NL" dirty="0"/>
          </a:p>
        </p:txBody>
      </p:sp>
      <p:pic>
        <p:nvPicPr>
          <p:cNvPr id="5" name="Afbeelding 4" descr="Afbeelding met buitenshuis, hemel, gras, aarde&#10;&#10;Automatisch gegenereerde beschrijving">
            <a:extLst>
              <a:ext uri="{FF2B5EF4-FFF2-40B4-BE49-F238E27FC236}">
                <a16:creationId xmlns:a16="http://schemas.microsoft.com/office/drawing/2014/main" id="{FFF2B7B7-8565-E462-A498-BB7DB8C7D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0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58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7CB80-3146-9C04-96F6-669EBA1E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14B2A8"/>
                </a:solidFill>
                <a:latin typeface="Impact" panose="020B0806030902050204" pitchFamily="34" charset="0"/>
                <a:ea typeface="+mj-lt"/>
                <a:cs typeface="+mj-lt"/>
              </a:rPr>
              <a:t>MET 3 STICHTINGEN </a:t>
            </a:r>
            <a:br>
              <a:rPr lang="nl-NL" dirty="0">
                <a:latin typeface="Impact" panose="020B0806030902050204" pitchFamily="34" charset="0"/>
                <a:ea typeface="+mj-lt"/>
                <a:cs typeface="+mj-lt"/>
              </a:rPr>
            </a:br>
            <a:r>
              <a:rPr lang="nl-NL" dirty="0">
                <a:solidFill>
                  <a:srgbClr val="F49D2E"/>
                </a:solidFill>
                <a:latin typeface="Impact" panose="020B0806030902050204" pitchFamily="34" charset="0"/>
                <a:ea typeface="+mj-lt"/>
                <a:cs typeface="+mj-lt"/>
              </a:rPr>
              <a:t>DE HANDEN UIT DE MOUWEN</a:t>
            </a:r>
            <a:endParaRPr lang="nl-NL" dirty="0">
              <a:solidFill>
                <a:srgbClr val="F49D2E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AC53677B-2308-BA4A-D2C3-088698B6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20" y="1994353"/>
            <a:ext cx="2314575" cy="1200150"/>
          </a:xfrm>
          <a:prstGeom prst="rect">
            <a:avLst/>
          </a:prstGeom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39E39664-027C-34C8-A2B7-9C8310F47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85" y="3183453"/>
            <a:ext cx="2447925" cy="1143000"/>
          </a:xfrm>
          <a:prstGeom prst="rect">
            <a:avLst/>
          </a:prstGeom>
        </p:spPr>
      </p:pic>
      <p:pic>
        <p:nvPicPr>
          <p:cNvPr id="9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CAF388C-1AC2-22D1-E97A-613A498A2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895" y="4494695"/>
            <a:ext cx="2209800" cy="107632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ACF0C2C-0FD3-45F4-AE6E-F8732EA60F0F}"/>
              </a:ext>
            </a:extLst>
          </p:cNvPr>
          <p:cNvSpPr txBox="1"/>
          <p:nvPr/>
        </p:nvSpPr>
        <p:spPr>
          <a:xfrm>
            <a:off x="3537915" y="2368880"/>
            <a:ext cx="261635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Organisatie en communicatie</a:t>
            </a:r>
          </a:p>
        </p:txBody>
      </p:sp>
      <p:pic>
        <p:nvPicPr>
          <p:cNvPr id="13" name="Onlinemedia 3" title="Boeren planten 50.000 bomen">
            <a:hlinkClick r:id="" action="ppaction://media"/>
            <a:extLst>
              <a:ext uri="{FF2B5EF4-FFF2-40B4-BE49-F238E27FC236}">
                <a16:creationId xmlns:a16="http://schemas.microsoft.com/office/drawing/2014/main" id="{50C17084-6882-2471-5B76-09711EF893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19811" y="2056383"/>
            <a:ext cx="4603502" cy="318438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FAC41044-5D85-C3D2-5F96-AA8A750C3F00}"/>
              </a:ext>
            </a:extLst>
          </p:cNvPr>
          <p:cNvSpPr txBox="1"/>
          <p:nvPr/>
        </p:nvSpPr>
        <p:spPr>
          <a:xfrm>
            <a:off x="6284548" y="5292830"/>
            <a:ext cx="4028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Maart 2020, zo begon het…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69261C2-AF4E-C5FC-39E1-30E3C2CA9B82}"/>
              </a:ext>
            </a:extLst>
          </p:cNvPr>
          <p:cNvSpPr txBox="1"/>
          <p:nvPr/>
        </p:nvSpPr>
        <p:spPr>
          <a:xfrm>
            <a:off x="3537915" y="3570287"/>
            <a:ext cx="261635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dirty="0">
                <a:latin typeface="TT Chocolates" panose="02000503020000020003" pitchFamily="2" charset="77"/>
              </a:rPr>
              <a:t>De bedenker en aanjager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0AE5B96-17A1-4413-0D53-F574D20A0C3C}"/>
              </a:ext>
            </a:extLst>
          </p:cNvPr>
          <p:cNvSpPr txBox="1"/>
          <p:nvPr/>
        </p:nvSpPr>
        <p:spPr>
          <a:xfrm>
            <a:off x="3537915" y="4647690"/>
            <a:ext cx="261635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dirty="0">
                <a:latin typeface="TT Chocolates" panose="02000503020000020003" pitchFamily="2" charset="77"/>
              </a:rPr>
              <a:t>300boeren met wens om biodiversiteit te verhogen</a:t>
            </a:r>
          </a:p>
        </p:txBody>
      </p:sp>
    </p:spTree>
    <p:extLst>
      <p:ext uri="{BB962C8B-B14F-4D97-AF65-F5344CB8AC3E}">
        <p14:creationId xmlns:p14="http://schemas.microsoft.com/office/powerpoint/2010/main" val="321056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14B2A8"/>
                </a:solidFill>
              </a:rPr>
              <a:t>Even voorstellen</a:t>
            </a:r>
          </a:p>
        </p:txBody>
      </p:sp>
      <p:pic>
        <p:nvPicPr>
          <p:cNvPr id="7" name="Afbeelding 26" descr="Afbeelding met gras, boom, buiten, persoon&#10;&#10;Automatisch gegenereerde beschrijving">
            <a:extLst>
              <a:ext uri="{FF2B5EF4-FFF2-40B4-BE49-F238E27FC236}">
                <a16:creationId xmlns:a16="http://schemas.microsoft.com/office/drawing/2014/main" id="{1BA4E834-44A9-A31A-5A9B-EFAE9F0CC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77" y="-8908"/>
            <a:ext cx="12258448" cy="39212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8A7B632-FD4E-8AA6-412C-20F27B18D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7744"/>
            <a:ext cx="12258447" cy="689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skiën, tekenfilm, illustratie&#10;&#10;Automatisch gegenereerde beschrijving">
            <a:extLst>
              <a:ext uri="{FF2B5EF4-FFF2-40B4-BE49-F238E27FC236}">
                <a16:creationId xmlns:a16="http://schemas.microsoft.com/office/drawing/2014/main" id="{476B9BAD-8221-49BB-E778-66F3BCE5F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298" b="3127"/>
          <a:stretch/>
        </p:blipFill>
        <p:spPr>
          <a:xfrm>
            <a:off x="-491290" y="-36576"/>
            <a:ext cx="13244841" cy="689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0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5D5E3D6-3E10-D279-C0FC-10EEA6F6A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7" r="16565"/>
          <a:stretch/>
        </p:blipFill>
        <p:spPr>
          <a:xfrm>
            <a:off x="6096000" y="-2"/>
            <a:ext cx="6096000" cy="67276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87CB80-3146-9C04-96F6-669EBA1E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9640"/>
            <a:ext cx="9906000" cy="1382156"/>
          </a:xfrm>
        </p:spPr>
        <p:txBody>
          <a:bodyPr/>
          <a:lstStyle/>
          <a:p>
            <a:r>
              <a:rPr lang="nl-NL" i="0" dirty="0">
                <a:solidFill>
                  <a:srgbClr val="14B2A8"/>
                </a:solidFill>
                <a:latin typeface="Impact" panose="020B0806030902050204" pitchFamily="34" charset="0"/>
              </a:rPr>
              <a:t>Meer bomen nu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5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0" r="4" b="4"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75" r="2" b="2"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92" r="-3" b="-3"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29FE13E-53DD-DE72-E960-F91E481DE678}"/>
              </a:ext>
            </a:extLst>
          </p:cNvPr>
          <p:cNvSpPr txBox="1">
            <a:spLocks/>
          </p:cNvSpPr>
          <p:nvPr/>
        </p:nvSpPr>
        <p:spPr>
          <a:xfrm>
            <a:off x="1061469" y="1541796"/>
            <a:ext cx="5034531" cy="41529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14B2A8"/>
              </a:buClr>
              <a:buSzPct val="100000"/>
            </a:pPr>
            <a:r>
              <a:rPr lang="nl-N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aantal bomen verplant in X seizoenen</a:t>
            </a:r>
          </a:p>
          <a:p>
            <a:pPr lvl="1">
              <a:spcAft>
                <a:spcPts val="600"/>
              </a:spcAft>
              <a:buClr>
                <a:srgbClr val="14B2A8"/>
              </a:buClr>
              <a:buSzPct val="100000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Zaailingen</a:t>
            </a:r>
          </a:p>
          <a:p>
            <a:pPr lvl="1">
              <a:spcAft>
                <a:spcPts val="600"/>
              </a:spcAft>
              <a:buClr>
                <a:srgbClr val="14B2A8"/>
              </a:buClr>
              <a:buSzPct val="100000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Stekken</a:t>
            </a:r>
          </a:p>
          <a:p>
            <a:pPr lvl="1">
              <a:spcAft>
                <a:spcPts val="600"/>
              </a:spcAft>
              <a:buClr>
                <a:srgbClr val="14B2A8"/>
              </a:buClr>
              <a:buSzPct val="100000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Kweekoverschot</a:t>
            </a:r>
          </a:p>
          <a:p>
            <a:pPr>
              <a:spcAft>
                <a:spcPts val="600"/>
              </a:spcAft>
              <a:buClr>
                <a:srgbClr val="14B2A8"/>
              </a:buClr>
              <a:buSzPct val="100000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Slagingspercentage 80%, 70% en 70% </a:t>
            </a:r>
          </a:p>
          <a:p>
            <a:pPr>
              <a:spcAft>
                <a:spcPts val="600"/>
              </a:spcAft>
              <a:buClr>
                <a:srgbClr val="14B2A8"/>
              </a:buClr>
              <a:buSzPct val="100000"/>
            </a:pPr>
            <a:r>
              <a:rPr lang="nl-N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aantal oogst- , uitdeel- en 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plantevents door hele land</a:t>
            </a:r>
          </a:p>
          <a:p>
            <a:pPr>
              <a:spcAft>
                <a:spcPts val="600"/>
              </a:spcAft>
              <a:buClr>
                <a:srgbClr val="14B2A8"/>
              </a:buClr>
              <a:buSzPct val="100000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Meer dan </a:t>
            </a:r>
            <a:r>
              <a:rPr lang="nl-N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hubs door het hele land</a:t>
            </a:r>
          </a:p>
          <a:p>
            <a:pPr>
              <a:spcAft>
                <a:spcPts val="600"/>
              </a:spcAft>
              <a:buClr>
                <a:srgbClr val="14B2A8"/>
              </a:buClr>
              <a:buSzPct val="100000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Plantlocaties: particulieren, boeren, voedselbossen, etc.</a:t>
            </a:r>
          </a:p>
          <a:p>
            <a:pPr>
              <a:spcAft>
                <a:spcPts val="600"/>
              </a:spcAft>
              <a:buClr>
                <a:srgbClr val="9E3611"/>
              </a:buClr>
            </a:pPr>
            <a:endParaRPr lang="nl-NL" sz="2000" dirty="0">
              <a:latin typeface="TT Chocolates" panose="0200050302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088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5D5E3D6-3E10-D279-C0FC-10EEA6F6A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1" r="16564"/>
          <a:stretch/>
        </p:blipFill>
        <p:spPr>
          <a:xfrm>
            <a:off x="6286500" y="-2"/>
            <a:ext cx="5905500" cy="6727698"/>
          </a:xfrm>
          <a:prstGeom prst="rect">
            <a:avLst/>
          </a:prstGeom>
        </p:spPr>
      </p:pic>
      <p:pic>
        <p:nvPicPr>
          <p:cNvPr id="13" name="Afbeelding 4" descr="Afbeelding met tekst, gras, buiten, teken&#10;&#10;Automatisch gegenereerde beschrijving">
            <a:extLst>
              <a:ext uri="{FF2B5EF4-FFF2-40B4-BE49-F238E27FC236}">
                <a16:creationId xmlns:a16="http://schemas.microsoft.com/office/drawing/2014/main" id="{98DF5E3E-5067-E94B-CAA0-E9781279C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2756" y="652951"/>
            <a:ext cx="6542602" cy="5021446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3C581DC5-0906-2F63-C465-B6F198CC4CB2}"/>
              </a:ext>
            </a:extLst>
          </p:cNvPr>
          <p:cNvSpPr txBox="1">
            <a:spLocks/>
          </p:cNvSpPr>
          <p:nvPr/>
        </p:nvSpPr>
        <p:spPr>
          <a:xfrm>
            <a:off x="7737423" y="1091587"/>
            <a:ext cx="3792512" cy="41441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oogst- hub- en plantlocaties in één systeem</a:t>
            </a:r>
          </a:p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Registreren welke boom naar welke locatie zich verplaatst </a:t>
            </a:r>
          </a:p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Vrijwilligers met en zonder account kunnen zich op events van deze locaties opschrijven</a:t>
            </a:r>
          </a:p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Chatsysteem</a:t>
            </a:r>
          </a:p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app</a:t>
            </a:r>
          </a:p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ontwikkelen door</a:t>
            </a:r>
          </a:p>
        </p:txBody>
      </p:sp>
    </p:spTree>
    <p:extLst>
      <p:ext uri="{BB962C8B-B14F-4D97-AF65-F5344CB8AC3E}">
        <p14:creationId xmlns:p14="http://schemas.microsoft.com/office/powerpoint/2010/main" val="3023613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3508515-02E8-B598-E165-B490AB7A97A0}"/>
              </a:ext>
            </a:extLst>
          </p:cNvPr>
          <p:cNvSpPr txBox="1">
            <a:spLocks/>
          </p:cNvSpPr>
          <p:nvPr/>
        </p:nvSpPr>
        <p:spPr>
          <a:xfrm>
            <a:off x="1519960" y="5889336"/>
            <a:ext cx="6156750" cy="541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E3611"/>
              </a:buClr>
              <a:buNone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Hergebruik van boompjes én we laten het gebied mooi achter</a:t>
            </a:r>
          </a:p>
          <a:p>
            <a:pPr marL="0" indent="0">
              <a:buClr>
                <a:srgbClr val="9E3611"/>
              </a:buClr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nlinemedia 1" title="Meer Bomen Nu | Noord Brabant | doe mee!">
            <a:hlinkClick r:id="" action="ppaction://media"/>
            <a:extLst>
              <a:ext uri="{FF2B5EF4-FFF2-40B4-BE49-F238E27FC236}">
                <a16:creationId xmlns:a16="http://schemas.microsoft.com/office/drawing/2014/main" id="{A0A62E5E-283E-F979-A238-115338F419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96160" y="719283"/>
            <a:ext cx="8999681" cy="508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26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muziekinstrument, plant, gras&#10;&#10;Automatisch gegenereerde beschrijving">
            <a:extLst>
              <a:ext uri="{FF2B5EF4-FFF2-40B4-BE49-F238E27FC236}">
                <a16:creationId xmlns:a16="http://schemas.microsoft.com/office/drawing/2014/main" id="{DF3BC10A-3568-4ED7-B57A-F17E42833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1CFE795-8E95-C7B1-5266-6393BB545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1EC5361-3263-DEF2-3F16-4A108D26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955760"/>
            <a:ext cx="9906000" cy="1382156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Sorteren, bundelen, registreren</a:t>
            </a:r>
          </a:p>
        </p:txBody>
      </p:sp>
    </p:spTree>
    <p:extLst>
      <p:ext uri="{BB962C8B-B14F-4D97-AF65-F5344CB8AC3E}">
        <p14:creationId xmlns:p14="http://schemas.microsoft.com/office/powerpoint/2010/main" val="3265429846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7e5126-95ed-4b84-b2de-31e85270f00c">
      <Terms xmlns="http://schemas.microsoft.com/office/infopath/2007/PartnerControls"/>
    </lcf76f155ced4ddcb4097134ff3c332f>
    <TaxCatchAll xmlns="7bb9da7a-83f6-46e5-8b87-fdf6771eb1f6" xsi:nil="true"/>
    <SharedWithUsers xmlns="7bb9da7a-83f6-46e5-8b87-fdf6771eb1f6">
      <UserInfo>
        <DisplayName>Josephine Schuurman | Urgenda</DisplayName>
        <AccountId>13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49087347CF6C41B51F4452E14EE8DA" ma:contentTypeVersion="17" ma:contentTypeDescription="Een nieuw document maken." ma:contentTypeScope="" ma:versionID="1fa196d35a74d6e1e4bacf2e2c6964ad">
  <xsd:schema xmlns:xsd="http://www.w3.org/2001/XMLSchema" xmlns:xs="http://www.w3.org/2001/XMLSchema" xmlns:p="http://schemas.microsoft.com/office/2006/metadata/properties" xmlns:ns2="617e5126-95ed-4b84-b2de-31e85270f00c" xmlns:ns3="7bb9da7a-83f6-46e5-8b87-fdf6771eb1f6" targetNamespace="http://schemas.microsoft.com/office/2006/metadata/properties" ma:root="true" ma:fieldsID="5ed07bb2e283bbc0628efa40de61a19e" ns2:_="" ns3:_="">
    <xsd:import namespace="617e5126-95ed-4b84-b2de-31e85270f00c"/>
    <xsd:import namespace="7bb9da7a-83f6-46e5-8b87-fdf6771eb1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e5126-95ed-4b84-b2de-31e85270f0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3f8e4072-601e-4909-a9d4-1ba0b6864e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9da7a-83f6-46e5-8b87-fdf6771eb1f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ab7b9f7-fb2b-4cee-b3b4-b51af94d87ff}" ma:internalName="TaxCatchAll" ma:showField="CatchAllData" ma:web="7bb9da7a-83f6-46e5-8b87-fdf6771eb1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7C236C-DFB7-4A96-B608-2AE24839FBDB}">
  <ds:schemaRefs>
    <ds:schemaRef ds:uri="http://purl.org/dc/terms/"/>
    <ds:schemaRef ds:uri="http://purl.org/dc/elements/1.1/"/>
    <ds:schemaRef ds:uri="http://www.w3.org/XML/1998/namespace"/>
    <ds:schemaRef ds:uri="617e5126-95ed-4b84-b2de-31e85270f00c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bb9da7a-83f6-46e5-8b87-fdf6771eb1f6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B7CF0D7-DF88-4AE4-9BF5-D92B9AF3F1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7e5126-95ed-4b84-b2de-31e85270f00c"/>
    <ds:schemaRef ds:uri="7bb9da7a-83f6-46e5-8b87-fdf6771eb1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9A1C8B-F7A0-4BEF-AB30-ECC4A82F94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174</Words>
  <Application>Microsoft Office PowerPoint</Application>
  <PresentationFormat>Breedbeeld</PresentationFormat>
  <Paragraphs>32</Paragraphs>
  <Slides>11</Slides>
  <Notes>3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AngleLinesVTI</vt:lpstr>
      <vt:lpstr>PowerPoint-presentatie</vt:lpstr>
      <vt:lpstr>Introductie</vt:lpstr>
      <vt:lpstr>MET 3 STICHTINGEN  DE HANDEN UIT DE MOUWEN</vt:lpstr>
      <vt:lpstr>Even voorstellen</vt:lpstr>
      <vt:lpstr>PowerPoint-presentatie</vt:lpstr>
      <vt:lpstr>Meer bomen nu</vt:lpstr>
      <vt:lpstr>PowerPoint-presentatie</vt:lpstr>
      <vt:lpstr>PowerPoint-presentatie</vt:lpstr>
      <vt:lpstr>Sorteren, bundelen, registreren</vt:lpstr>
      <vt:lpstr>PowerPoint-presentatie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Martijn de Kruijf | Urgenda</cp:lastModifiedBy>
  <cp:revision>784</cp:revision>
  <dcterms:created xsi:type="dcterms:W3CDTF">2022-09-15T12:40:37Z</dcterms:created>
  <dcterms:modified xsi:type="dcterms:W3CDTF">2023-09-27T15:51:55Z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0x010100B749087347CF6C41B51F4452E14EE8DA</vt:lpwstr>
  </property>
  <property fmtid="{D5CDD505-2E9C-101B-9397-08002B2CF9AE}" pid="3" name="MediaServiceImageTags">
    <vt:lpwstr/>
  </property>
</Properties>
</file>