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8_B04FBA8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notesMasterIdLst>
    <p:notesMasterId r:id="rId44"/>
  </p:notesMasterIdLst>
  <p:sldIdLst>
    <p:sldId id="292" r:id="rId5"/>
    <p:sldId id="282" r:id="rId6"/>
    <p:sldId id="257" r:id="rId7"/>
    <p:sldId id="293" r:id="rId8"/>
    <p:sldId id="294" r:id="rId9"/>
    <p:sldId id="258" r:id="rId10"/>
    <p:sldId id="295" r:id="rId11"/>
    <p:sldId id="267" r:id="rId12"/>
    <p:sldId id="296" r:id="rId13"/>
    <p:sldId id="297" r:id="rId14"/>
    <p:sldId id="280" r:id="rId15"/>
    <p:sldId id="279" r:id="rId16"/>
    <p:sldId id="260" r:id="rId17"/>
    <p:sldId id="298" r:id="rId18"/>
    <p:sldId id="299" r:id="rId19"/>
    <p:sldId id="281" r:id="rId20"/>
    <p:sldId id="300" r:id="rId21"/>
    <p:sldId id="301" r:id="rId22"/>
    <p:sldId id="283" r:id="rId23"/>
    <p:sldId id="312" r:id="rId24"/>
    <p:sldId id="302" r:id="rId25"/>
    <p:sldId id="284" r:id="rId26"/>
    <p:sldId id="285" r:id="rId27"/>
    <p:sldId id="303" r:id="rId28"/>
    <p:sldId id="286" r:id="rId29"/>
    <p:sldId id="287" r:id="rId30"/>
    <p:sldId id="307" r:id="rId31"/>
    <p:sldId id="288" r:id="rId32"/>
    <p:sldId id="289" r:id="rId33"/>
    <p:sldId id="290" r:id="rId34"/>
    <p:sldId id="313" r:id="rId35"/>
    <p:sldId id="304" r:id="rId36"/>
    <p:sldId id="309" r:id="rId37"/>
    <p:sldId id="308" r:id="rId38"/>
    <p:sldId id="262" r:id="rId39"/>
    <p:sldId id="315" r:id="rId40"/>
    <p:sldId id="310" r:id="rId41"/>
    <p:sldId id="311" r:id="rId42"/>
    <p:sldId id="316" r:id="rId4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0CE821-BC95-3C9C-6B34-67D95DF4CAB2}" name="Martijn de Kruijf | Urgenda" initials="Md" userId="S::tinus.de.Kruijf@urgenda.nl::b23d6d97-3e6d-43dd-923b-e164abf9ed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4B2A8"/>
    <a:srgbClr val="F49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50C44-431E-49EF-BA19-A47CD8FD90C3}" v="423" dt="2023-09-13T11:00:07.683"/>
    <p1510:client id="{553CC90B-E07B-4340-8329-B1BD4DCF81A0}" v="5" dt="2023-09-14T10:18:16.992"/>
    <p1510:client id="{65E4DC2F-7320-030C-224B-BE51F641313F}" v="43" dt="2023-09-13T11:31:42.72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17" autoAdjust="0"/>
    <p:restoredTop sz="83102"/>
  </p:normalViewPr>
  <p:slideViewPr>
    <p:cSldViewPr snapToGrid="0">
      <p:cViewPr varScale="1">
        <p:scale>
          <a:sx n="92" d="100"/>
          <a:sy n="92" d="100"/>
        </p:scale>
        <p:origin x="122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2" d="100"/>
          <a:sy n="122" d="100"/>
        </p:scale>
        <p:origin x="32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18_B04FBA8B.xml><?xml version="1.0" encoding="utf-8"?>
<p188:cmLst xmlns:a="http://schemas.openxmlformats.org/drawingml/2006/main" xmlns:r="http://schemas.openxmlformats.org/officeDocument/2006/relationships" xmlns:p188="http://schemas.microsoft.com/office/powerpoint/2018/8/main">
  <p188:cm id="{066A9FE8-CF35-E645-B8F4-B5138ED632BB}" authorId="{C00CE821-BC95-3C9C-6B34-67D95DF4CAB2}" created="2023-09-18T14:20:42.634">
    <pc:sldMkLst xmlns:pc="http://schemas.microsoft.com/office/powerpoint/2013/main/command">
      <pc:docMk/>
      <pc:sldMk cId="2958015115" sldId="280"/>
    </pc:sldMkLst>
    <p188:txBody>
      <a:bodyPr/>
      <a:lstStyle/>
      <a:p>
        <a:r>
          <a:rPr lang="nl-NL"/>
          <a:t>Telefoonbeelden vervangen als er beeldmateriaal van de app beschikbaar is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869E9-60B8-414D-BF7D-5AAD1FCC10BE}" type="datetimeFigureOut">
              <a:t>18/12/2023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E12C3-CA09-4917-83DD-924AADEAA1AC}" type="slidenum">
              <a:t>‹#›</a:t>
            </a:fld>
            <a:endParaRPr lang="nl-NL"/>
          </a:p>
        </p:txBody>
      </p:sp>
    </p:spTree>
    <p:extLst>
      <p:ext uri="{BB962C8B-B14F-4D97-AF65-F5344CB8AC3E}">
        <p14:creationId xmlns:p14="http://schemas.microsoft.com/office/powerpoint/2010/main" val="546448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a:t>
            </a:fld>
            <a:endParaRPr lang="nl-NL"/>
          </a:p>
        </p:txBody>
      </p:sp>
    </p:spTree>
    <p:extLst>
      <p:ext uri="{BB962C8B-B14F-4D97-AF65-F5344CB8AC3E}">
        <p14:creationId xmlns:p14="http://schemas.microsoft.com/office/powerpoint/2010/main" val="1657567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20</a:t>
            </a:fld>
            <a:endParaRPr lang="nl-NL"/>
          </a:p>
        </p:txBody>
      </p:sp>
    </p:spTree>
    <p:extLst>
      <p:ext uri="{BB962C8B-B14F-4D97-AF65-F5344CB8AC3E}">
        <p14:creationId xmlns:p14="http://schemas.microsoft.com/office/powerpoint/2010/main" val="227682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39</a:t>
            </a:fld>
            <a:endParaRPr lang="nl-NL"/>
          </a:p>
        </p:txBody>
      </p:sp>
    </p:spTree>
    <p:extLst>
      <p:ext uri="{BB962C8B-B14F-4D97-AF65-F5344CB8AC3E}">
        <p14:creationId xmlns:p14="http://schemas.microsoft.com/office/powerpoint/2010/main" val="74225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4</a:t>
            </a:fld>
            <a:endParaRPr lang="nl-NL"/>
          </a:p>
        </p:txBody>
      </p:sp>
    </p:spTree>
    <p:extLst>
      <p:ext uri="{BB962C8B-B14F-4D97-AF65-F5344CB8AC3E}">
        <p14:creationId xmlns:p14="http://schemas.microsoft.com/office/powerpoint/2010/main" val="3033845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55E12C3-CA09-4917-83DD-924AADEAA1AC}" type="slidenum">
              <a:rPr lang="nl-NL" smtClean="0"/>
              <a:t>5</a:t>
            </a:fld>
            <a:endParaRPr lang="nl-NL"/>
          </a:p>
        </p:txBody>
      </p:sp>
    </p:spTree>
    <p:extLst>
      <p:ext uri="{BB962C8B-B14F-4D97-AF65-F5344CB8AC3E}">
        <p14:creationId xmlns:p14="http://schemas.microsoft.com/office/powerpoint/2010/main" val="862473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VUL HIER RECENT BOMENPLANNER BEELD IN</a:t>
            </a:r>
          </a:p>
        </p:txBody>
      </p:sp>
      <p:sp>
        <p:nvSpPr>
          <p:cNvPr id="4" name="Slide Number Placeholder 3"/>
          <p:cNvSpPr>
            <a:spLocks noGrp="1"/>
          </p:cNvSpPr>
          <p:nvPr>
            <p:ph type="sldNum" sz="quarter" idx="5"/>
          </p:nvPr>
        </p:nvSpPr>
        <p:spPr/>
        <p:txBody>
          <a:bodyPr/>
          <a:lstStyle/>
          <a:p>
            <a:fld id="{C55E12C3-CA09-4917-83DD-924AADEAA1AC}" type="slidenum">
              <a:rPr lang="en-NL" smtClean="0"/>
              <a:t>10</a:t>
            </a:fld>
            <a:endParaRPr lang="en-NL"/>
          </a:p>
        </p:txBody>
      </p:sp>
    </p:spTree>
    <p:extLst>
      <p:ext uri="{BB962C8B-B14F-4D97-AF65-F5344CB8AC3E}">
        <p14:creationId xmlns:p14="http://schemas.microsoft.com/office/powerpoint/2010/main" val="354418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C55E12C3-CA09-4917-83DD-924AADEAA1AC}" type="slidenum">
              <a:rPr lang="en-NL" smtClean="0"/>
              <a:t>11</a:t>
            </a:fld>
            <a:endParaRPr lang="en-NL"/>
          </a:p>
        </p:txBody>
      </p:sp>
    </p:spTree>
    <p:extLst>
      <p:ext uri="{BB962C8B-B14F-4D97-AF65-F5344CB8AC3E}">
        <p14:creationId xmlns:p14="http://schemas.microsoft.com/office/powerpoint/2010/main" val="3252607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a:t>Natuurgebieden en stadsparken: uitdunnen, </a:t>
            </a:r>
            <a:r>
              <a:rPr lang="nl-NL" err="1"/>
              <a:t>opschot</a:t>
            </a:r>
            <a:r>
              <a:rPr lang="nl-NL"/>
              <a:t>, te dicht bij pad, ongewenste soorten</a:t>
            </a:r>
            <a:endParaRPr lang="en-US"/>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13</a:t>
            </a:fld>
            <a:endParaRPr lang="nl-NL"/>
          </a:p>
        </p:txBody>
      </p:sp>
    </p:spTree>
    <p:extLst>
      <p:ext uri="{BB962C8B-B14F-4D97-AF65-F5344CB8AC3E}">
        <p14:creationId xmlns:p14="http://schemas.microsoft.com/office/powerpoint/2010/main" val="3814103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dirty="0"/>
              <a:t>Natuurgebieden en stadsparken: uitdunnen, </a:t>
            </a:r>
            <a:r>
              <a:rPr lang="nl-NL" dirty="0" err="1"/>
              <a:t>opschot</a:t>
            </a:r>
            <a:r>
              <a:rPr lang="nl-NL" dirty="0"/>
              <a:t>, te dicht bij pad, ongewenste soorten</a:t>
            </a:r>
            <a:endParaRPr lang="en-US" dirty="0"/>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14</a:t>
            </a:fld>
            <a:endParaRPr lang="nl-NL"/>
          </a:p>
        </p:txBody>
      </p:sp>
    </p:spTree>
    <p:extLst>
      <p:ext uri="{BB962C8B-B14F-4D97-AF65-F5344CB8AC3E}">
        <p14:creationId xmlns:p14="http://schemas.microsoft.com/office/powerpoint/2010/main" val="3628963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a:t>Natuurgebieden en stadsparken: uitdunnen, </a:t>
            </a:r>
            <a:r>
              <a:rPr lang="nl-NL" err="1"/>
              <a:t>opschot</a:t>
            </a:r>
            <a:r>
              <a:rPr lang="nl-NL"/>
              <a:t>, te dicht bij pad, ongewenste soorten</a:t>
            </a:r>
            <a:endParaRPr lang="en-US"/>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15</a:t>
            </a:fld>
            <a:endParaRPr lang="nl-NL"/>
          </a:p>
        </p:txBody>
      </p:sp>
    </p:spTree>
    <p:extLst>
      <p:ext uri="{BB962C8B-B14F-4D97-AF65-F5344CB8AC3E}">
        <p14:creationId xmlns:p14="http://schemas.microsoft.com/office/powerpoint/2010/main" val="4209523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spcBef>
                <a:spcPts val="1200"/>
              </a:spcBef>
              <a:buFont typeface="Arial"/>
              <a:buChar char="•"/>
            </a:pPr>
            <a:r>
              <a:rPr lang="nl-NL"/>
              <a:t>Natuurgebieden en stadsparken: uitdunnen, </a:t>
            </a:r>
            <a:r>
              <a:rPr lang="nl-NL" err="1"/>
              <a:t>opschot</a:t>
            </a:r>
            <a:r>
              <a:rPr lang="nl-NL"/>
              <a:t>, te dicht bij pad, ongewenste soorten</a:t>
            </a:r>
            <a:endParaRPr lang="en-US"/>
          </a:p>
          <a:p>
            <a:pPr marL="285750" indent="-285750">
              <a:lnSpc>
                <a:spcPct val="90000"/>
              </a:lnSpc>
              <a:spcBef>
                <a:spcPts val="1200"/>
              </a:spcBef>
              <a:buFont typeface="Arial"/>
              <a:buChar char="•"/>
            </a:pPr>
            <a:r>
              <a:rPr lang="nl-NL" dirty="0"/>
              <a:t>Samenwerking gemeentegroenbeheer, Staatsbosbeheer, Landschappen. </a:t>
            </a:r>
            <a:endParaRPr lang="en-US" dirty="0"/>
          </a:p>
          <a:p>
            <a:pPr marL="285750" indent="-285750">
              <a:lnSpc>
                <a:spcPct val="90000"/>
              </a:lnSpc>
              <a:spcBef>
                <a:spcPts val="1200"/>
              </a:spcBef>
              <a:buFont typeface="Arial"/>
              <a:buChar char="•"/>
            </a:pPr>
            <a:r>
              <a:rPr lang="nl-NL" dirty="0"/>
              <a:t>Landgoederen: helpen met achterstallig onderhoud</a:t>
            </a:r>
            <a:endParaRPr lang="en-US" dirty="0"/>
          </a:p>
          <a:p>
            <a:pPr marL="285750" indent="-285750">
              <a:lnSpc>
                <a:spcPct val="90000"/>
              </a:lnSpc>
              <a:spcBef>
                <a:spcPts val="1200"/>
              </a:spcBef>
              <a:buFont typeface="Arial"/>
              <a:buChar char="•"/>
            </a:pPr>
            <a:r>
              <a:rPr lang="nl-NL" dirty="0"/>
              <a:t>Achtertuinen:  doneer-een-zaailing</a:t>
            </a:r>
            <a:endParaRPr lang="en-US" dirty="0"/>
          </a:p>
          <a:p>
            <a:pPr marL="285750" indent="-285750">
              <a:lnSpc>
                <a:spcPct val="90000"/>
              </a:lnSpc>
              <a:spcBef>
                <a:spcPts val="1200"/>
              </a:spcBef>
              <a:buFont typeface="Arial"/>
              <a:buChar char="•"/>
            </a:pPr>
            <a:r>
              <a:rPr lang="nl-NL" dirty="0"/>
              <a:t>Bouwterreinen</a:t>
            </a:r>
            <a:endParaRPr lang="en-US" dirty="0"/>
          </a:p>
          <a:p>
            <a:pPr marL="285750" indent="-285750">
              <a:lnSpc>
                <a:spcPct val="90000"/>
              </a:lnSpc>
              <a:spcBef>
                <a:spcPts val="1200"/>
              </a:spcBef>
              <a:buFont typeface="Arial"/>
              <a:buChar char="•"/>
            </a:pPr>
            <a:r>
              <a:rPr lang="nl-NL" dirty="0"/>
              <a:t>Bungalowparken, campings, wegbermen</a:t>
            </a:r>
            <a:endParaRPr lang="en-US" dirty="0"/>
          </a:p>
          <a:p>
            <a:pPr marL="285750" indent="-285750">
              <a:lnSpc>
                <a:spcPct val="90000"/>
              </a:lnSpc>
              <a:spcBef>
                <a:spcPts val="1200"/>
              </a:spcBef>
              <a:buFont typeface="Arial"/>
              <a:buChar char="•"/>
            </a:pPr>
            <a:r>
              <a:rPr lang="nl-NL" dirty="0"/>
              <a:t>Knotploegen</a:t>
            </a:r>
            <a:endParaRPr lang="en-US" dirty="0"/>
          </a:p>
          <a:p>
            <a:pPr marL="285750" indent="-285750">
              <a:lnSpc>
                <a:spcPct val="90000"/>
              </a:lnSpc>
              <a:spcBef>
                <a:spcPts val="1200"/>
              </a:spcBef>
              <a:buFont typeface="Arial"/>
              <a:buChar char="•"/>
            </a:pPr>
            <a:r>
              <a:rPr lang="nl-NL" dirty="0"/>
              <a:t>Restpartijen van kwekers</a:t>
            </a:r>
            <a:endParaRPr lang="en-US" dirty="0"/>
          </a:p>
        </p:txBody>
      </p:sp>
      <p:sp>
        <p:nvSpPr>
          <p:cNvPr id="4" name="Tijdelijke aanduiding voor dianummer 3"/>
          <p:cNvSpPr>
            <a:spLocks noGrp="1"/>
          </p:cNvSpPr>
          <p:nvPr>
            <p:ph type="sldNum" sz="quarter" idx="5"/>
          </p:nvPr>
        </p:nvSpPr>
        <p:spPr/>
        <p:txBody>
          <a:bodyPr/>
          <a:lstStyle/>
          <a:p>
            <a:fld id="{C55E12C3-CA09-4917-83DD-924AADEAA1AC}" type="slidenum">
              <a:t>17</a:t>
            </a:fld>
            <a:endParaRPr lang="nl-NL"/>
          </a:p>
        </p:txBody>
      </p:sp>
    </p:spTree>
    <p:extLst>
      <p:ext uri="{BB962C8B-B14F-4D97-AF65-F5344CB8AC3E}">
        <p14:creationId xmlns:p14="http://schemas.microsoft.com/office/powerpoint/2010/main" val="1102540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lvl1pPr>
              <a:defRPr b="0" i="0">
                <a:latin typeface="TT Chocolates Light" panose="02000503030000020003" pitchFamily="2" charset="77"/>
              </a:defRPr>
            </a:lvl1pPr>
          </a:lstStyle>
          <a:p>
            <a:fld id="{11EAACC7-3B3F-47D1-959A-EF58926E955E}" type="datetimeFigureOut">
              <a:rPr lang="en-US" smtClean="0"/>
              <a:pPr/>
              <a:t>12/18/23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lvl1pPr>
              <a:defRPr b="0" i="0">
                <a:latin typeface="TT Chocolates Light" panose="02000503030000020003" pitchFamily="2" charset="77"/>
              </a:defRPr>
            </a:lvl1pPr>
          </a:lstStyle>
          <a:p>
            <a:fld id="{312CC964-A50B-4C29-B4E4-2C30BB34CCF3}" type="slidenum">
              <a:rPr lang="en-US" smtClean="0"/>
              <a:pPr/>
              <a:t>‹#›</a:t>
            </a:fld>
            <a:endParaRPr lang="en-US"/>
          </a:p>
        </p:txBody>
      </p:sp>
    </p:spTree>
    <p:extLst>
      <p:ext uri="{BB962C8B-B14F-4D97-AF65-F5344CB8AC3E}">
        <p14:creationId xmlns:p14="http://schemas.microsoft.com/office/powerpoint/2010/main" val="4108366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9197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13919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buClr>
                <a:srgbClr val="14B2A8"/>
              </a:buClr>
              <a:buSzPct val="100000"/>
              <a:defRPr/>
            </a:lvl1pPr>
            <a:lvl2pPr>
              <a:lnSpc>
                <a:spcPct val="100000"/>
              </a:lnSpc>
              <a:buClr>
                <a:srgbClr val="14B2A8"/>
              </a:buClr>
              <a:buSzPct val="100000"/>
              <a:defRPr/>
            </a:lvl2pPr>
            <a:lvl3pPr>
              <a:lnSpc>
                <a:spcPct val="100000"/>
              </a:lnSpc>
              <a:buClr>
                <a:srgbClr val="14B2A8"/>
              </a:buClr>
              <a:buSzPct val="100000"/>
              <a:defRPr/>
            </a:lvl3pPr>
            <a:lvl4pPr>
              <a:lnSpc>
                <a:spcPct val="100000"/>
              </a:lnSpc>
              <a:buClr>
                <a:srgbClr val="14B2A8"/>
              </a:buClr>
              <a:buSzPct val="100000"/>
              <a:defRPr/>
            </a:lvl4pPr>
            <a:lvl5pPr>
              <a:lnSpc>
                <a:spcPct val="100000"/>
              </a:lnSpc>
              <a:buClr>
                <a:srgbClr val="14B2A8"/>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12/18/23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6827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2441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593769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6368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95103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4297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77137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12/18/23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0917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73DC96F-D444-F578-BCC2-AC74017BF87D}"/>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00817" y="-1385246"/>
            <a:ext cx="14745627" cy="8325134"/>
          </a:xfrm>
          <a:prstGeom prst="rect">
            <a:avLst/>
          </a:prstGeom>
        </p:spPr>
      </p:pic>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12/18/23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0" i="0" spc="30" baseline="0">
                <a:solidFill>
                  <a:schemeClr val="tx2"/>
                </a:solidFill>
                <a:latin typeface="TT Chocolates Light" panose="02000503030000020003" pitchFamily="2" charset="77"/>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pic>
        <p:nvPicPr>
          <p:cNvPr id="10" name="Graphic 9">
            <a:extLst>
              <a:ext uri="{FF2B5EF4-FFF2-40B4-BE49-F238E27FC236}">
                <a16:creationId xmlns:a16="http://schemas.microsoft.com/office/drawing/2014/main" id="{4863FF72-F51D-5BC2-25C2-3269CA4CAC61}"/>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162055711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90000"/>
        </a:lnSpc>
        <a:spcBef>
          <a:spcPct val="0"/>
        </a:spcBef>
        <a:buNone/>
        <a:defRPr sz="4400" b="0" i="0" kern="1200" cap="all" baseline="0">
          <a:solidFill>
            <a:schemeClr val="tx2"/>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8_B04FBA8B.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sv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aFoTa6AMfLo?start=19&amp;feature=oembed" TargetMode="Externa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meerbomen.nu/bomenvind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meerbomen.nu/oogsthandleiding" TargetMode="Externa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www.meerbomen.nu/communicatietoolkit" TargetMode="External"/><Relationship Id="rId5" Type="http://schemas.openxmlformats.org/officeDocument/2006/relationships/hyperlink" Target="https://www.meerbomen.nu/planthandleiding" TargetMode="External"/><Relationship Id="rId4" Type="http://schemas.openxmlformats.org/officeDocument/2006/relationships/hyperlink" Target="https://www.meerbomen.nu/hubhandleiding"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m7nXTLBByRE?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persoon, kleding, buitenshuis, boom&#10;&#10;Automatisch gegenereerde beschrijving">
            <a:extLst>
              <a:ext uri="{FF2B5EF4-FFF2-40B4-BE49-F238E27FC236}">
                <a16:creationId xmlns:a16="http://schemas.microsoft.com/office/drawing/2014/main" id="{0DF43EA9-D7A5-ED9C-D720-734363D79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3E5C4A6C-F090-66DC-C224-E8F773747D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4207" y="5276972"/>
            <a:ext cx="7103583" cy="1267501"/>
          </a:xfrm>
          <a:prstGeom prst="rect">
            <a:avLst/>
          </a:prstGeom>
        </p:spPr>
      </p:pic>
      <p:pic>
        <p:nvPicPr>
          <p:cNvPr id="11" name="Graphic 10">
            <a:extLst>
              <a:ext uri="{FF2B5EF4-FFF2-40B4-BE49-F238E27FC236}">
                <a16:creationId xmlns:a16="http://schemas.microsoft.com/office/drawing/2014/main" id="{FD6A5E4F-A70A-85F8-BA2F-D6180D99D8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425" y="1218864"/>
            <a:ext cx="7228602" cy="4081148"/>
          </a:xfrm>
          <a:prstGeom prst="rect">
            <a:avLst/>
          </a:prstGeom>
        </p:spPr>
      </p:pic>
    </p:spTree>
    <p:extLst>
      <p:ext uri="{BB962C8B-B14F-4D97-AF65-F5344CB8AC3E}">
        <p14:creationId xmlns:p14="http://schemas.microsoft.com/office/powerpoint/2010/main" val="54864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descr="Afbeelding met tekst&#10;&#10;Automatisch gegenereerde beschrijving">
            <a:extLst>
              <a:ext uri="{FF2B5EF4-FFF2-40B4-BE49-F238E27FC236}">
                <a16:creationId xmlns:a16="http://schemas.microsoft.com/office/drawing/2014/main" id="{9128368B-6128-3EE3-10F3-89C912CC0719}"/>
              </a:ext>
            </a:extLst>
          </p:cNvPr>
          <p:cNvPicPr>
            <a:picLocks noChangeAspect="1"/>
          </p:cNvPicPr>
          <p:nvPr/>
        </p:nvPicPr>
        <p:blipFill rotWithShape="1">
          <a:blip r:embed="rId3"/>
          <a:srcRect l="17395" r="1" b="1"/>
          <a:stretch/>
        </p:blipFill>
        <p:spPr>
          <a:xfrm>
            <a:off x="688567" y="533400"/>
            <a:ext cx="10814865" cy="5629656"/>
          </a:xfrm>
          <a:prstGeom prst="rect">
            <a:avLst/>
          </a:prstGeom>
        </p:spPr>
      </p:pic>
    </p:spTree>
    <p:extLst>
      <p:ext uri="{BB962C8B-B14F-4D97-AF65-F5344CB8AC3E}">
        <p14:creationId xmlns:p14="http://schemas.microsoft.com/office/powerpoint/2010/main" val="172765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CA3D0-FA93-C139-DA1B-78F0D6428338}"/>
              </a:ext>
            </a:extLst>
          </p:cNvPr>
          <p:cNvSpPr>
            <a:spLocks noGrp="1"/>
          </p:cNvSpPr>
          <p:nvPr>
            <p:ph type="title"/>
          </p:nvPr>
        </p:nvSpPr>
        <p:spPr>
          <a:xfrm>
            <a:off x="1143000" y="132944"/>
            <a:ext cx="9906000" cy="1382156"/>
          </a:xfrm>
        </p:spPr>
        <p:txBody>
          <a:bodyPr/>
          <a:lstStyle/>
          <a:p>
            <a:r>
              <a:rPr lang="nl-NL" dirty="0">
                <a:solidFill>
                  <a:srgbClr val="14B2A8"/>
                </a:solidFill>
                <a:latin typeface="Impact" panose="020B0806030902050204" pitchFamily="34" charset="0"/>
              </a:rPr>
              <a:t>DOWNLOAD THE APP</a:t>
            </a:r>
          </a:p>
        </p:txBody>
      </p:sp>
      <p:sp>
        <p:nvSpPr>
          <p:cNvPr id="11" name="Tijdelijke aanduiding voor inhoud 2">
            <a:extLst>
              <a:ext uri="{FF2B5EF4-FFF2-40B4-BE49-F238E27FC236}">
                <a16:creationId xmlns:a16="http://schemas.microsoft.com/office/drawing/2014/main" id="{01DA380D-3EB8-1F38-82BB-8A8DBE9646E9}"/>
              </a:ext>
            </a:extLst>
          </p:cNvPr>
          <p:cNvSpPr txBox="1">
            <a:spLocks/>
          </p:cNvSpPr>
          <p:nvPr/>
        </p:nvSpPr>
        <p:spPr>
          <a:xfrm>
            <a:off x="1142999" y="1416788"/>
            <a:ext cx="4658193" cy="486092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nl-NL" sz="2000" dirty="0">
                <a:latin typeface="Arial" panose="020B0604020202020204" pitchFamily="34" charset="0"/>
                <a:cs typeface="Arial" panose="020B0604020202020204" pitchFamily="34" charset="0"/>
              </a:rPr>
              <a:t>In de app: </a:t>
            </a:r>
          </a:p>
          <a:p>
            <a:pPr>
              <a:spcBef>
                <a:spcPts val="600"/>
              </a:spcBef>
            </a:pPr>
            <a:r>
              <a:rPr lang="nl-NL" sz="2000" dirty="0">
                <a:latin typeface="Arial" panose="020B0604020202020204" pitchFamily="34" charset="0"/>
                <a:cs typeface="Arial" panose="020B0604020202020204" pitchFamily="34" charset="0"/>
              </a:rPr>
              <a:t>Aanmelden voor evenementen en overzicht evenementen in de buurt</a:t>
            </a:r>
          </a:p>
          <a:p>
            <a:pPr>
              <a:spcBef>
                <a:spcPts val="600"/>
              </a:spcBef>
            </a:pPr>
            <a:r>
              <a:rPr lang="nl-NL" sz="2000" dirty="0">
                <a:latin typeface="Arial" panose="020B0604020202020204" pitchFamily="34" charset="0"/>
                <a:cs typeface="Arial" panose="020B0604020202020204" pitchFamily="34" charset="0"/>
              </a:rPr>
              <a:t>Chatten met de vrijwilligers van jou evenement</a:t>
            </a:r>
          </a:p>
          <a:p>
            <a:pPr>
              <a:spcBef>
                <a:spcPts val="600"/>
              </a:spcBef>
            </a:pPr>
            <a:r>
              <a:rPr lang="nl-NL" sz="2000" dirty="0">
                <a:latin typeface="Arial" panose="020B0604020202020204" pitchFamily="34" charset="0"/>
                <a:cs typeface="Arial" panose="020B0604020202020204" pitchFamily="34" charset="0"/>
              </a:rPr>
              <a:t>Oogst doorgeven van jouw evenement</a:t>
            </a:r>
          </a:p>
          <a:p>
            <a:pPr>
              <a:spcBef>
                <a:spcPts val="600"/>
              </a:spcBef>
            </a:pPr>
            <a:r>
              <a:rPr lang="nl-NL" sz="2000" dirty="0">
                <a:latin typeface="Arial" panose="020B0604020202020204" pitchFamily="34" charset="0"/>
                <a:cs typeface="Arial" panose="020B0604020202020204" pitchFamily="34" charset="0"/>
              </a:rPr>
              <a:t>Voor uitdeeldagen: QR scanners en QR code van ophalers – administratie versimpeld!</a:t>
            </a:r>
          </a:p>
          <a:p>
            <a:pPr>
              <a:spcBef>
                <a:spcPts val="600"/>
              </a:spcBef>
            </a:pPr>
            <a:r>
              <a:rPr lang="nl-NL" sz="2000" dirty="0">
                <a:latin typeface="Arial" panose="020B0604020202020204" pitchFamily="34" charset="0"/>
                <a:cs typeface="Arial" panose="020B0604020202020204" pitchFamily="34" charset="0"/>
              </a:rPr>
              <a:t>Relevante handleidingen per event bij de hand</a:t>
            </a:r>
          </a:p>
        </p:txBody>
      </p:sp>
      <p:pic>
        <p:nvPicPr>
          <p:cNvPr id="4" name="Afbeelding 3" descr="Afbeelding met Mobiele telefoon, tekst, Draagbaar communicatietoestel, Mobiel apparaat&#10;&#10;Automatisch gegenereerde beschrijving">
            <a:extLst>
              <a:ext uri="{FF2B5EF4-FFF2-40B4-BE49-F238E27FC236}">
                <a16:creationId xmlns:a16="http://schemas.microsoft.com/office/drawing/2014/main" id="{F680BCE2-CEB0-9C7A-F227-09823D48D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400" y="-1660949"/>
            <a:ext cx="7391400" cy="10346257"/>
          </a:xfrm>
          <a:prstGeom prst="rect">
            <a:avLst/>
          </a:prstGeom>
        </p:spPr>
      </p:pic>
    </p:spTree>
    <p:extLst>
      <p:ext uri="{BB962C8B-B14F-4D97-AF65-F5344CB8AC3E}">
        <p14:creationId xmlns:p14="http://schemas.microsoft.com/office/powerpoint/2010/main" val="295801511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tekenfilm, tekst, illustratie, ontwerp&#10;&#10;Automatisch gegenereerde beschrijving">
            <a:extLst>
              <a:ext uri="{FF2B5EF4-FFF2-40B4-BE49-F238E27FC236}">
                <a16:creationId xmlns:a16="http://schemas.microsoft.com/office/drawing/2014/main" id="{A91D5559-9DC3-99C1-61B8-A288D3DB8C8B}"/>
              </a:ext>
            </a:extLst>
          </p:cNvPr>
          <p:cNvPicPr>
            <a:picLocks noChangeAspect="1"/>
          </p:cNvPicPr>
          <p:nvPr/>
        </p:nvPicPr>
        <p:blipFill>
          <a:blip r:embed="rId2"/>
          <a:stretch>
            <a:fillRect/>
          </a:stretch>
        </p:blipFill>
        <p:spPr>
          <a:xfrm>
            <a:off x="1326056" y="103212"/>
            <a:ext cx="9487336" cy="6686610"/>
          </a:xfrm>
          <a:prstGeom prst="rect">
            <a:avLst/>
          </a:prstGeom>
        </p:spPr>
      </p:pic>
    </p:spTree>
    <p:extLst>
      <p:ext uri="{BB962C8B-B14F-4D97-AF65-F5344CB8AC3E}">
        <p14:creationId xmlns:p14="http://schemas.microsoft.com/office/powerpoint/2010/main" val="2362658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5433287D-9584-98EC-7D46-25AAFCF5C60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998" r="29335"/>
          <a:stretch/>
        </p:blipFill>
        <p:spPr>
          <a:xfrm>
            <a:off x="8261914" y="0"/>
            <a:ext cx="3983280" cy="3346832"/>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3739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Oogstlocaties zoeken</a:t>
            </a:r>
          </a:p>
          <a:p>
            <a:pPr marL="342900"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Afspraken maken met de terreinbeheerder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Beheerplan: wat mag weg:</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Welke soorten staan daar?</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Leven er ziekten in het gebied? </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Logistiek handig?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Keuzes maken: welke oogstgebieden zijn het meest interessant</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Gewilde soorten versus bulksoorten</a:t>
            </a:r>
          </a:p>
          <a:p>
            <a:pPr marL="800100" lvl="1" indent="-342900">
              <a:spcAft>
                <a:spcPts val="600"/>
              </a:spcAft>
              <a:buClr>
                <a:srgbClr val="14B2A8"/>
              </a:buClr>
              <a:buAutoNum type="arabicPeriod"/>
            </a:pPr>
            <a:r>
              <a:rPr lang="nl-NL" sz="1600" dirty="0">
                <a:latin typeface="Arial" panose="020B0604020202020204" pitchFamily="34" charset="0"/>
                <a:cs typeface="Arial" panose="020B0604020202020204" pitchFamily="34" charset="0"/>
              </a:rPr>
              <a:t>Naaldbomen versus loofbomen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Je locatie aanmaken in de bomenplanner</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oogstlocaties</a:t>
            </a:r>
          </a:p>
        </p:txBody>
      </p:sp>
      <p:pic>
        <p:nvPicPr>
          <p:cNvPr id="12" name="Afbeelding 11" descr="Afbeelding met kleding, persoon, buitenshuis, schoeisel&#10;&#10;Automatisch gegenereerde beschrijving">
            <a:extLst>
              <a:ext uri="{FF2B5EF4-FFF2-40B4-BE49-F238E27FC236}">
                <a16:creationId xmlns:a16="http://schemas.microsoft.com/office/drawing/2014/main" id="{7A91F352-CE0B-5C3B-3E25-9BB9FD7AF7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spTree>
    <p:extLst>
      <p:ext uri="{BB962C8B-B14F-4D97-AF65-F5344CB8AC3E}">
        <p14:creationId xmlns:p14="http://schemas.microsoft.com/office/powerpoint/2010/main" val="2796376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837403" y="1841692"/>
            <a:ext cx="4484105" cy="204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Materialen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Je evenement aanmaken in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Aandacht voor je evenement</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Gebruik de communicatie</a:t>
            </a:r>
            <a:br>
              <a:rPr lang="nl-NL" sz="1600" dirty="0">
                <a:latin typeface="Arial" panose="020B0604020202020204" pitchFamily="34" charset="0"/>
                <a:cs typeface="Arial" panose="020B0604020202020204" pitchFamily="34" charset="0"/>
              </a:rPr>
            </a:br>
            <a:r>
              <a:rPr lang="nl-NL" sz="1600" dirty="0">
                <a:latin typeface="Arial" panose="020B0604020202020204" pitchFamily="34" charset="0"/>
                <a:cs typeface="Arial" panose="020B0604020202020204" pitchFamily="34" charset="0"/>
              </a:rPr>
              <a:t> </a:t>
            </a:r>
            <a:r>
              <a:rPr lang="nl-NL" sz="1600" dirty="0" err="1">
                <a:latin typeface="Arial" panose="020B0604020202020204" pitchFamily="34" charset="0"/>
                <a:cs typeface="Arial" panose="020B0604020202020204" pitchFamily="34" charset="0"/>
              </a:rPr>
              <a:t>toolkit</a:t>
            </a:r>
            <a:r>
              <a:rPr lang="nl-NL" sz="1600" dirty="0">
                <a:latin typeface="Arial" panose="020B0604020202020204" pitchFamily="34" charset="0"/>
                <a:cs typeface="Arial" panose="020B0604020202020204" pitchFamily="34" charset="0"/>
              </a:rPr>
              <a:t> op de website!</a:t>
            </a:r>
          </a:p>
        </p:txBody>
      </p:sp>
      <p:pic>
        <p:nvPicPr>
          <p:cNvPr id="9" name="Afbeelding 8" descr="Afbeelding met ballon, schermopname, ontwerp, tekenfilm&#10;&#10;Automatisch gegenereerde beschrijving">
            <a:extLst>
              <a:ext uri="{FF2B5EF4-FFF2-40B4-BE49-F238E27FC236}">
                <a16:creationId xmlns:a16="http://schemas.microsoft.com/office/drawing/2014/main" id="{085FA79F-25E5-838F-4E1D-C03E6F99B3D2}"/>
              </a:ext>
            </a:extLst>
          </p:cNvPr>
          <p:cNvPicPr>
            <a:picLocks noChangeAspect="1"/>
          </p:cNvPicPr>
          <p:nvPr/>
        </p:nvPicPr>
        <p:blipFill>
          <a:blip r:embed="rId3"/>
          <a:stretch>
            <a:fillRect/>
          </a:stretch>
        </p:blipFill>
        <p:spPr>
          <a:xfrm>
            <a:off x="12444330" y="654152"/>
            <a:ext cx="3811751" cy="2692680"/>
          </a:xfrm>
          <a:prstGeom prst="rect">
            <a:avLst/>
          </a:prstGeom>
        </p:spPr>
      </p:pic>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voorbereiden</a:t>
            </a:r>
          </a:p>
        </p:txBody>
      </p:sp>
      <p:pic>
        <p:nvPicPr>
          <p:cNvPr id="6" name="Afbeelding 5" descr="Afbeelding met kleding, persoon, hemel, buitenshuis&#10;&#10;Automatisch gegenereerde beschrijving">
            <a:extLst>
              <a:ext uri="{FF2B5EF4-FFF2-40B4-BE49-F238E27FC236}">
                <a16:creationId xmlns:a16="http://schemas.microsoft.com/office/drawing/2014/main" id="{DBADF1A1-E147-B596-14AA-A58324BE2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789" y="0"/>
            <a:ext cx="5740400" cy="6413500"/>
          </a:xfrm>
          <a:prstGeom prst="rect">
            <a:avLst/>
          </a:prstGeom>
        </p:spPr>
      </p:pic>
      <p:pic>
        <p:nvPicPr>
          <p:cNvPr id="13" name="Graphic 12">
            <a:extLst>
              <a:ext uri="{FF2B5EF4-FFF2-40B4-BE49-F238E27FC236}">
                <a16:creationId xmlns:a16="http://schemas.microsoft.com/office/drawing/2014/main" id="{17C3E73A-4CFB-1FBD-E422-BF0ADAB7FE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07065" y="2327600"/>
            <a:ext cx="7772400" cy="5493645"/>
          </a:xfrm>
          <a:prstGeom prst="rect">
            <a:avLst/>
          </a:prstGeom>
        </p:spPr>
      </p:pic>
    </p:spTree>
    <p:extLst>
      <p:ext uri="{BB962C8B-B14F-4D97-AF65-F5344CB8AC3E}">
        <p14:creationId xmlns:p14="http://schemas.microsoft.com/office/powerpoint/2010/main" val="2909207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1F31F049-74B9-BCB0-5DB6-D486425C6DB8}"/>
              </a:ext>
            </a:extLst>
          </p:cNvPr>
          <p:cNvSpPr txBox="1"/>
          <p:nvPr/>
        </p:nvSpPr>
        <p:spPr>
          <a:xfrm>
            <a:off x="6001126" y="1841692"/>
            <a:ext cx="5955862" cy="3303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Natuureducatie</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Een leuke dag in de buitenlucht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Concreet resultaat</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 samenspraak met de terreinbeheerder</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Altijd met oogstbegeleiders</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Netjes achterlaten</a:t>
            </a:r>
          </a:p>
          <a:p>
            <a:pPr marL="342900" indent="-342900">
              <a:spcAft>
                <a:spcPts val="8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Pak je schep en sluit aan!</a:t>
            </a:r>
          </a:p>
          <a:p>
            <a:pPr marL="342900" indent="-342900">
              <a:spcAft>
                <a:spcPts val="200"/>
              </a:spcAft>
              <a:buClr>
                <a:srgbClr val="14B2A8"/>
              </a:buClr>
              <a:buFont typeface="Arial" panose="020B0604020202020204" pitchFamily="34" charset="0"/>
              <a:buChar char="•"/>
            </a:pPr>
            <a:endParaRPr lang="nl-NL" sz="2200" dirty="0">
              <a:latin typeface="TT Chocolates" panose="02000503020000020003" pitchFamily="2" charset="77"/>
            </a:endParaRPr>
          </a:p>
        </p:txBody>
      </p:sp>
      <p:pic>
        <p:nvPicPr>
          <p:cNvPr id="6" name="Afbeelding 5" descr="Afbeelding met persoon, kleding, buitenshuis, gras&#10;&#10;Automatisch gegenereerde beschrijving">
            <a:extLst>
              <a:ext uri="{FF2B5EF4-FFF2-40B4-BE49-F238E27FC236}">
                <a16:creationId xmlns:a16="http://schemas.microsoft.com/office/drawing/2014/main" id="{6FED2898-FA07-FB2C-B2FB-B825B9AC4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0" y="453386"/>
            <a:ext cx="5740400" cy="6413500"/>
          </a:xfrm>
          <a:prstGeom prst="rect">
            <a:avLst/>
          </a:prstGeom>
        </p:spPr>
      </p:pic>
      <p:pic>
        <p:nvPicPr>
          <p:cNvPr id="13" name="Graphic 12">
            <a:extLst>
              <a:ext uri="{FF2B5EF4-FFF2-40B4-BE49-F238E27FC236}">
                <a16:creationId xmlns:a16="http://schemas.microsoft.com/office/drawing/2014/main" id="{A6950889-555C-2B7A-9ED9-562A5B7139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35651" y="-606318"/>
            <a:ext cx="5339096" cy="3773750"/>
          </a:xfrm>
          <a:prstGeom prst="rect">
            <a:avLst/>
          </a:prstGeom>
        </p:spPr>
      </p:pic>
      <p:sp>
        <p:nvSpPr>
          <p:cNvPr id="5" name="Titel 1">
            <a:extLst>
              <a:ext uri="{FF2B5EF4-FFF2-40B4-BE49-F238E27FC236}">
                <a16:creationId xmlns:a16="http://schemas.microsoft.com/office/drawing/2014/main" id="{39096775-9CF9-A083-FA70-6F37917868B4}"/>
              </a:ext>
            </a:extLst>
          </p:cNvPr>
          <p:cNvSpPr txBox="1">
            <a:spLocks/>
          </p:cNvSpPr>
          <p:nvPr/>
        </p:nvSpPr>
        <p:spPr>
          <a:xfrm>
            <a:off x="5804526"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De </a:t>
            </a:r>
            <a:r>
              <a:rPr lang="nl-NL" sz="4400" dirty="0" err="1">
                <a:solidFill>
                  <a:srgbClr val="14B2A8"/>
                </a:solidFill>
                <a:latin typeface="Impact" panose="020B0806030902050204" pitchFamily="34" charset="0"/>
              </a:rPr>
              <a:t>oogstdag</a:t>
            </a:r>
            <a:endParaRPr lang="nl-NL" sz="4400" dirty="0">
              <a:solidFill>
                <a:srgbClr val="14B2A8"/>
              </a:solidFill>
              <a:latin typeface="Impact" panose="020B0806030902050204" pitchFamily="34" charset="0"/>
            </a:endParaRPr>
          </a:p>
        </p:txBody>
      </p:sp>
    </p:spTree>
    <p:extLst>
      <p:ext uri="{BB962C8B-B14F-4D97-AF65-F5344CB8AC3E}">
        <p14:creationId xmlns:p14="http://schemas.microsoft.com/office/powerpoint/2010/main" val="3931336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Een standaard dag</a:t>
            </a:r>
          </a:p>
        </p:txBody>
      </p:sp>
      <p:graphicFrame>
        <p:nvGraphicFramePr>
          <p:cNvPr id="6" name="Tabel 5">
            <a:extLst>
              <a:ext uri="{FF2B5EF4-FFF2-40B4-BE49-F238E27FC236}">
                <a16:creationId xmlns:a16="http://schemas.microsoft.com/office/drawing/2014/main" id="{182FABAE-AD5F-0C3D-26D1-6926E71FA2CB}"/>
              </a:ext>
            </a:extLst>
          </p:cNvPr>
          <p:cNvGraphicFramePr>
            <a:graphicFrameLocks noGrp="1"/>
          </p:cNvGraphicFramePr>
          <p:nvPr>
            <p:extLst>
              <p:ext uri="{D42A27DB-BD31-4B8C-83A1-F6EECF244321}">
                <p14:modId xmlns:p14="http://schemas.microsoft.com/office/powerpoint/2010/main" val="1553521282"/>
              </p:ext>
            </p:extLst>
          </p:nvPr>
        </p:nvGraphicFramePr>
        <p:xfrm>
          <a:off x="1300843" y="1710146"/>
          <a:ext cx="5715000" cy="4265086"/>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2024738172"/>
                    </a:ext>
                  </a:extLst>
                </a:gridCol>
                <a:gridCol w="2857500">
                  <a:extLst>
                    <a:ext uri="{9D8B030D-6E8A-4147-A177-3AD203B41FA5}">
                      <a16:colId xmlns:a16="http://schemas.microsoft.com/office/drawing/2014/main" val="4277461682"/>
                    </a:ext>
                  </a:extLst>
                </a:gridCol>
              </a:tblGrid>
              <a:tr h="855040">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Welkom </a:t>
                      </a:r>
                    </a:p>
                  </a:txBody>
                  <a:tcPr>
                    <a:solidFill>
                      <a:srgbClr val="14B2A8"/>
                    </a:solidFill>
                  </a:tcPr>
                </a:tc>
                <a:tc>
                  <a:txBody>
                    <a:bodyPr/>
                    <a:lstStyle/>
                    <a:p>
                      <a:pPr algn="ct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Uitleg Meer Bomen Nu methode, introductie gebied door terreinbeheerder en/of oogstbegeleider </a:t>
                      </a:r>
                    </a:p>
                  </a:txBody>
                  <a:tcPr>
                    <a:solidFill>
                      <a:srgbClr val="14B2A8"/>
                    </a:solidFill>
                  </a:tcPr>
                </a:tc>
                <a:extLst>
                  <a:ext uri="{0D108BD9-81ED-4DB2-BD59-A6C34878D82A}">
                    <a16:rowId xmlns:a16="http://schemas.microsoft.com/office/drawing/2014/main" val="3225965350"/>
                  </a:ext>
                </a:extLst>
              </a:tr>
              <a:tr h="670383">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Van start!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Vrijwilligers gaan aan de slag in het gebied, de oogstbegeleider loopt rond voor vragen </a:t>
                      </a:r>
                    </a:p>
                  </a:txBody>
                  <a:tcPr/>
                </a:tc>
                <a:extLst>
                  <a:ext uri="{0D108BD9-81ED-4DB2-BD59-A6C34878D82A}">
                    <a16:rowId xmlns:a16="http://schemas.microsoft.com/office/drawing/2014/main" val="2529141308"/>
                  </a:ext>
                </a:extLst>
              </a:tr>
              <a:tr h="190500">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Koffiepauze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Begrijpt iedereen hoe het werkt? Met zijn allen aan de slag! </a:t>
                      </a:r>
                    </a:p>
                  </a:txBody>
                  <a:tcPr/>
                </a:tc>
                <a:extLst>
                  <a:ext uri="{0D108BD9-81ED-4DB2-BD59-A6C34878D82A}">
                    <a16:rowId xmlns:a16="http://schemas.microsoft.com/office/drawing/2014/main" val="1389989043"/>
                  </a:ext>
                </a:extLst>
              </a:tr>
              <a:tr h="482405">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(Lunch) Pauze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Uitleg geven over labelen, tellen en </a:t>
                      </a:r>
                      <a:r>
                        <a:rPr lang="nl-NL" sz="1100" b="0" i="0" dirty="0" err="1">
                          <a:effectLst/>
                          <a:latin typeface="Arial" panose="020B0604020202020204" pitchFamily="34" charset="0"/>
                          <a:cs typeface="Arial" panose="020B0604020202020204" pitchFamily="34" charset="0"/>
                        </a:rPr>
                        <a:t>touwbinden</a:t>
                      </a:r>
                      <a:r>
                        <a:rPr lang="nl-NL" sz="1100" b="0" i="0" dirty="0">
                          <a:effectLst/>
                          <a:latin typeface="Arial" panose="020B0604020202020204" pitchFamily="34" charset="0"/>
                          <a:cs typeface="Arial" panose="020B0604020202020204" pitchFamily="34" charset="0"/>
                        </a:rPr>
                        <a:t> + een team maken dat dit alvast gaat doen i.p.v. oogsten </a:t>
                      </a:r>
                    </a:p>
                  </a:txBody>
                  <a:tcPr/>
                </a:tc>
                <a:extLst>
                  <a:ext uri="{0D108BD9-81ED-4DB2-BD59-A6C34878D82A}">
                    <a16:rowId xmlns:a16="http://schemas.microsoft.com/office/drawing/2014/main" val="2678735670"/>
                  </a:ext>
                </a:extLst>
              </a:tr>
              <a:tr h="190500">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Vaart maken </a:t>
                      </a:r>
                    </a:p>
                  </a:txBody>
                  <a:tcPr/>
                </a:tc>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Nu is iedereen een geoefend oogster en worden er meters gemaakt! </a:t>
                      </a:r>
                    </a:p>
                  </a:txBody>
                  <a:tcPr/>
                </a:tc>
                <a:extLst>
                  <a:ext uri="{0D108BD9-81ED-4DB2-BD59-A6C34878D82A}">
                    <a16:rowId xmlns:a16="http://schemas.microsoft.com/office/drawing/2014/main" val="1800634028"/>
                  </a:ext>
                </a:extLst>
              </a:tr>
              <a:tr h="697326">
                <a:tc>
                  <a:txBody>
                    <a:bodyPr/>
                    <a:lstStyle/>
                    <a:p>
                      <a:pPr fontAlgn="t"/>
                      <a:endParaRPr lang="nl-NL" sz="1100" b="0" i="0">
                        <a:effectLst/>
                        <a:latin typeface="Arial" panose="020B0604020202020204" pitchFamily="34" charset="0"/>
                        <a:cs typeface="Arial" panose="020B0604020202020204" pitchFamily="34" charset="0"/>
                      </a:endParaRPr>
                    </a:p>
                    <a:p>
                      <a:pPr rtl="0" fontAlgn="base"/>
                      <a:r>
                        <a:rPr lang="nl-NL" sz="1100" b="0" i="0">
                          <a:effectLst/>
                          <a:latin typeface="Arial" panose="020B0604020202020204" pitchFamily="34" charset="0"/>
                          <a:cs typeface="Arial" panose="020B0604020202020204" pitchFamily="34" charset="0"/>
                        </a:rPr>
                        <a:t>Einde  </a:t>
                      </a:r>
                    </a:p>
                  </a:txBody>
                  <a:tcPr/>
                </a:tc>
                <a:tc>
                  <a:txBody>
                    <a:bodyPr/>
                    <a:lstStyle/>
                    <a:p>
                      <a:pPr fontAlgn="t"/>
                      <a:endParaRPr lang="nl-NL" sz="1100" b="0" i="0" dirty="0">
                        <a:effectLst/>
                        <a:latin typeface="Arial" panose="020B0604020202020204" pitchFamily="34" charset="0"/>
                        <a:cs typeface="Arial" panose="020B0604020202020204" pitchFamily="34" charset="0"/>
                      </a:endParaRPr>
                    </a:p>
                    <a:p>
                      <a:pPr rtl="0" fontAlgn="base"/>
                      <a:r>
                        <a:rPr lang="nl-NL" sz="1100" b="0" i="0" dirty="0">
                          <a:effectLst/>
                          <a:latin typeface="Arial" panose="020B0604020202020204" pitchFamily="34" charset="0"/>
                          <a:cs typeface="Arial" panose="020B0604020202020204" pitchFamily="34" charset="0"/>
                        </a:rPr>
                        <a:t>Afronden, alles op de kar van de plantlocatie of richting de </a:t>
                      </a:r>
                      <a:r>
                        <a:rPr lang="nl-NL" sz="1100" b="0" i="0" dirty="0" err="1">
                          <a:effectLst/>
                          <a:latin typeface="Arial" panose="020B0604020202020204" pitchFamily="34" charset="0"/>
                          <a:cs typeface="Arial" panose="020B0604020202020204" pitchFamily="34" charset="0"/>
                        </a:rPr>
                        <a:t>bomenhub</a:t>
                      </a:r>
                      <a:r>
                        <a:rPr lang="nl-NL" sz="1100" b="0" i="0" dirty="0">
                          <a:effectLst/>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462099500"/>
                  </a:ext>
                </a:extLst>
              </a:tr>
            </a:tbl>
          </a:graphicData>
        </a:graphic>
      </p:graphicFrame>
      <p:sp>
        <p:nvSpPr>
          <p:cNvPr id="8" name="Tekstvak 7">
            <a:extLst>
              <a:ext uri="{FF2B5EF4-FFF2-40B4-BE49-F238E27FC236}">
                <a16:creationId xmlns:a16="http://schemas.microsoft.com/office/drawing/2014/main" id="{40AD69E7-6936-0B92-F4E4-2C5578A5E71F}"/>
              </a:ext>
            </a:extLst>
          </p:cNvPr>
          <p:cNvSpPr txBox="1"/>
          <p:nvPr/>
        </p:nvSpPr>
        <p:spPr>
          <a:xfrm>
            <a:off x="7728857" y="3135086"/>
            <a:ext cx="3570514"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Wat leg je uit per pauze? </a:t>
            </a:r>
          </a:p>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Het oogsten</a:t>
            </a:r>
          </a:p>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Het stekken</a:t>
            </a:r>
          </a:p>
          <a:p>
            <a:pPr marL="285750" indent="-285750">
              <a:spcAft>
                <a:spcPts val="600"/>
              </a:spcAft>
              <a:buClr>
                <a:srgbClr val="14B2A8"/>
              </a:buClr>
              <a:buFont typeface="Wingdings"/>
              <a:buChar char="ü"/>
            </a:pPr>
            <a:r>
              <a:rPr lang="nl-NL" sz="2000" dirty="0">
                <a:latin typeface="Arial" panose="020B0604020202020204" pitchFamily="34" charset="0"/>
                <a:cs typeface="Arial" panose="020B0604020202020204" pitchFamily="34" charset="0"/>
              </a:rPr>
              <a:t>Wanneer beginnen met stap 4? Bundelen, sorteren, etc. </a:t>
            </a:r>
          </a:p>
        </p:txBody>
      </p:sp>
      <p:pic>
        <p:nvPicPr>
          <p:cNvPr id="7" name="Graphic 6">
            <a:extLst>
              <a:ext uri="{FF2B5EF4-FFF2-40B4-BE49-F238E27FC236}">
                <a16:creationId xmlns:a16="http://schemas.microsoft.com/office/drawing/2014/main" id="{208774F2-5A5A-DE59-1569-943012436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35651" y="-606318"/>
            <a:ext cx="5339096" cy="3773750"/>
          </a:xfrm>
          <a:prstGeom prst="rect">
            <a:avLst/>
          </a:prstGeom>
        </p:spPr>
      </p:pic>
    </p:spTree>
    <p:extLst>
      <p:ext uri="{BB962C8B-B14F-4D97-AF65-F5344CB8AC3E}">
        <p14:creationId xmlns:p14="http://schemas.microsoft.com/office/powerpoint/2010/main" val="48607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kleding, persoon, buitenshuis, voertuig&#10;&#10;Automatisch gegenereerde beschrijving">
            <a:extLst>
              <a:ext uri="{FF2B5EF4-FFF2-40B4-BE49-F238E27FC236}">
                <a16:creationId xmlns:a16="http://schemas.microsoft.com/office/drawing/2014/main" id="{F0E5976E-73AA-3F8D-0102-A78BD4C2E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85" y="0"/>
            <a:ext cx="5740400" cy="6413500"/>
          </a:xfrm>
          <a:prstGeom prst="rect">
            <a:avLst/>
          </a:prstGeom>
        </p:spPr>
      </p:pic>
      <p:sp>
        <p:nvSpPr>
          <p:cNvPr id="7" name="Tekstvak 6">
            <a:extLst>
              <a:ext uri="{FF2B5EF4-FFF2-40B4-BE49-F238E27FC236}">
                <a16:creationId xmlns:a16="http://schemas.microsoft.com/office/drawing/2014/main" id="{1F31F049-74B9-BCB0-5DB6-D486425C6DB8}"/>
              </a:ext>
            </a:extLst>
          </p:cNvPr>
          <p:cNvSpPr txBox="1"/>
          <p:nvPr/>
        </p:nvSpPr>
        <p:spPr>
          <a:xfrm>
            <a:off x="837403" y="1515100"/>
            <a:ext cx="5619882"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rgbClr val="14B2A8"/>
              </a:buClr>
              <a:buFont typeface="Arial" panose="020B0604020202020204" pitchFamily="34" charset="0"/>
              <a:buChar char="•"/>
            </a:pPr>
            <a:r>
              <a:rPr lang="nl-NL" sz="2000" b="1" dirty="0">
                <a:latin typeface="Arial" panose="020B0604020202020204" pitchFamily="34" charset="0"/>
                <a:cs typeface="Arial" panose="020B0604020202020204" pitchFamily="34" charset="0"/>
              </a:rPr>
              <a:t>Sorteren per soort</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Knoppenkaart </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Video's </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Hulpblad inheems/uitheems</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Ziet een zaailing er een beetje gek uit? Controleer het ziekteblad. </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Alle info per soort op </a:t>
            </a:r>
            <a:r>
              <a:rPr lang="nl-NL" sz="1600" dirty="0" err="1">
                <a:latin typeface="Arial" panose="020B0604020202020204" pitchFamily="34" charset="0"/>
                <a:cs typeface="Arial" panose="020B0604020202020204" pitchFamily="34" charset="0"/>
              </a:rPr>
              <a:t>www.meerbomen.nu</a:t>
            </a:r>
            <a:r>
              <a:rPr lang="nl-NL" sz="1600" dirty="0">
                <a:latin typeface="Arial" panose="020B0604020202020204" pitchFamily="34" charset="0"/>
                <a:cs typeface="Arial" panose="020B0604020202020204" pitchFamily="34" charset="0"/>
              </a:rPr>
              <a:t>/bomenvinder </a:t>
            </a:r>
          </a:p>
          <a:p>
            <a:pPr marL="800100" lvl="1" indent="-342900">
              <a:buClr>
                <a:srgbClr val="14B2A8"/>
              </a:buClr>
              <a:buFont typeface="Arial" panose="020B0604020202020204" pitchFamily="34" charset="0"/>
              <a:buChar char="•"/>
            </a:pPr>
            <a:endParaRPr lang="nl-NL" dirty="0">
              <a:latin typeface="Arial" panose="020B0604020202020204" pitchFamily="34" charset="0"/>
              <a:cs typeface="Arial" panose="020B0604020202020204" pitchFamily="34" charset="0"/>
            </a:endParaRPr>
          </a:p>
          <a:p>
            <a:pPr marL="342900" indent="-342900">
              <a:buClr>
                <a:srgbClr val="14B2A8"/>
              </a:buClr>
              <a:buFont typeface="Arial" panose="020B0604020202020204" pitchFamily="34" charset="0"/>
              <a:buChar char="•"/>
            </a:pPr>
            <a:r>
              <a:rPr lang="nl-NL" sz="2000" b="1" dirty="0">
                <a:latin typeface="Arial" panose="020B0604020202020204" pitchFamily="34" charset="0"/>
                <a:cs typeface="Arial" panose="020B0604020202020204" pitchFamily="34" charset="0"/>
              </a:rPr>
              <a:t>Bundelen per soort</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Per 20 of 50</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Wortels op hetzelfde niveau voor het inkuilen</a:t>
            </a:r>
          </a:p>
          <a:p>
            <a:pPr marL="342900" indent="-342900">
              <a:buClr>
                <a:srgbClr val="14B2A8"/>
              </a:buClr>
              <a:buFont typeface="Arial" panose="020B0604020202020204" pitchFamily="34" charset="0"/>
              <a:buChar char="•"/>
            </a:pPr>
            <a:endParaRPr lang="nl-NL" sz="1600" dirty="0">
              <a:latin typeface="Arial" panose="020B0604020202020204" pitchFamily="34" charset="0"/>
              <a:cs typeface="Arial" panose="020B0604020202020204" pitchFamily="34" charset="0"/>
            </a:endParaRPr>
          </a:p>
          <a:p>
            <a:pPr marL="342900" indent="-342900">
              <a:buClr>
                <a:srgbClr val="14B2A8"/>
              </a:buClr>
              <a:buFont typeface="Arial" panose="020B0604020202020204" pitchFamily="34" charset="0"/>
              <a:buChar char="•"/>
            </a:pPr>
            <a:r>
              <a:rPr lang="nl-NL" sz="2000" b="1" dirty="0">
                <a:latin typeface="Arial" panose="020B0604020202020204" pitchFamily="34" charset="0"/>
                <a:cs typeface="Arial" panose="020B0604020202020204" pitchFamily="34" charset="0"/>
              </a:rPr>
              <a:t>Registreren per soort</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Oorsprong -&gt; per bestemming</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Schriftje + bomenplanner</a:t>
            </a:r>
          </a:p>
          <a:p>
            <a:pPr marL="800100" lvl="1" indent="-342900">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Gelijk in de app</a:t>
            </a:r>
          </a:p>
        </p:txBody>
      </p:sp>
      <p:sp>
        <p:nvSpPr>
          <p:cNvPr id="5" name="Titel 1">
            <a:extLst>
              <a:ext uri="{FF2B5EF4-FFF2-40B4-BE49-F238E27FC236}">
                <a16:creationId xmlns:a16="http://schemas.microsoft.com/office/drawing/2014/main" id="{39096775-9CF9-A083-FA70-6F37917868B4}"/>
              </a:ext>
            </a:extLst>
          </p:cNvPr>
          <p:cNvSpPr txBox="1">
            <a:spLocks/>
          </p:cNvSpPr>
          <p:nvPr/>
        </p:nvSpPr>
        <p:spPr>
          <a:xfrm>
            <a:off x="640803" y="132944"/>
            <a:ext cx="5902841" cy="138215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i="0" kern="1200" cap="all" baseline="0">
                <a:solidFill>
                  <a:schemeClr val="tx2"/>
                </a:solidFill>
                <a:latin typeface="Passion One" panose="02000506080000020004" pitchFamily="2" charset="77"/>
                <a:ea typeface="+mj-ea"/>
                <a:cs typeface="+mj-cs"/>
              </a:defRPr>
            </a:lvl1pPr>
          </a:lstStyle>
          <a:p>
            <a:pPr algn="l"/>
            <a:r>
              <a:rPr lang="nl-NL" sz="4400" dirty="0">
                <a:solidFill>
                  <a:srgbClr val="14B2A8"/>
                </a:solidFill>
                <a:latin typeface="Impact" panose="020B0806030902050204" pitchFamily="34" charset="0"/>
              </a:rPr>
              <a:t>sorteren</a:t>
            </a:r>
          </a:p>
        </p:txBody>
      </p:sp>
      <p:pic>
        <p:nvPicPr>
          <p:cNvPr id="2" name="Graphic 1">
            <a:extLst>
              <a:ext uri="{FF2B5EF4-FFF2-40B4-BE49-F238E27FC236}">
                <a16:creationId xmlns:a16="http://schemas.microsoft.com/office/drawing/2014/main" id="{7EBD51E0-66A0-59B1-5707-B7BF06ADBF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7344" y="3854952"/>
            <a:ext cx="6046157" cy="4273511"/>
          </a:xfrm>
          <a:prstGeom prst="rect">
            <a:avLst/>
          </a:prstGeom>
        </p:spPr>
      </p:pic>
    </p:spTree>
    <p:extLst>
      <p:ext uri="{BB962C8B-B14F-4D97-AF65-F5344CB8AC3E}">
        <p14:creationId xmlns:p14="http://schemas.microsoft.com/office/powerpoint/2010/main" val="395294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9C4B1-716C-72A1-C688-7C796A3CF856}"/>
              </a:ext>
            </a:extLst>
          </p:cNvPr>
          <p:cNvSpPr>
            <a:spLocks noGrp="1"/>
          </p:cNvSpPr>
          <p:nvPr>
            <p:ph type="title"/>
          </p:nvPr>
        </p:nvSpPr>
        <p:spPr/>
        <p:txBody>
          <a:bodyPr/>
          <a:lstStyle/>
          <a:p>
            <a:r>
              <a:rPr lang="nl-NL" dirty="0">
                <a:solidFill>
                  <a:srgbClr val="14B2A8"/>
                </a:solidFill>
              </a:rPr>
              <a:t>Boomziektes die goed zijn om </a:t>
            </a:r>
            <a:br>
              <a:rPr lang="nl-NL" dirty="0">
                <a:solidFill>
                  <a:srgbClr val="14B2A8"/>
                </a:solidFill>
              </a:rPr>
            </a:br>
            <a:r>
              <a:rPr lang="nl-NL" dirty="0">
                <a:solidFill>
                  <a:srgbClr val="14B2A8"/>
                </a:solidFill>
              </a:rPr>
              <a:t>kennis van te nemen</a:t>
            </a:r>
          </a:p>
        </p:txBody>
      </p:sp>
      <p:sp>
        <p:nvSpPr>
          <p:cNvPr id="3" name="Tijdelijke aanduiding voor inhoud 2">
            <a:extLst>
              <a:ext uri="{FF2B5EF4-FFF2-40B4-BE49-F238E27FC236}">
                <a16:creationId xmlns:a16="http://schemas.microsoft.com/office/drawing/2014/main" id="{EA36726E-E680-36EC-5C1F-587EE1C0D4AE}"/>
              </a:ext>
            </a:extLst>
          </p:cNvPr>
          <p:cNvSpPr>
            <a:spLocks noGrp="1"/>
          </p:cNvSpPr>
          <p:nvPr>
            <p:ph idx="1"/>
          </p:nvPr>
        </p:nvSpPr>
        <p:spPr>
          <a:xfrm>
            <a:off x="1129553" y="1921828"/>
            <a:ext cx="5479065" cy="3884410"/>
          </a:xfrm>
        </p:spPr>
        <p:txBody>
          <a:bodyPr vert="horz" lIns="91440" tIns="45720" rIns="91440" bIns="45720" rtlCol="0" anchor="ctr">
            <a:normAutofit/>
          </a:bodyPr>
          <a:lstStyle/>
          <a:p>
            <a:r>
              <a:rPr lang="en-US" sz="2000" dirty="0" err="1">
                <a:latin typeface="Arial" panose="020B0604020202020204" pitchFamily="34" charset="0"/>
                <a:cs typeface="Arial" panose="020B0604020202020204" pitchFamily="34" charset="0"/>
              </a:rPr>
              <a:t>Essentaksterfte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Iepenziekte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Kastanjebloedziekte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Beukenziekte</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Bacterievuur</a:t>
            </a:r>
            <a:endParaRPr lang="en-US" sz="2000" dirty="0">
              <a:latin typeface="Arial" panose="020B0604020202020204" pitchFamily="34" charset="0"/>
              <a:cs typeface="Arial" panose="020B0604020202020204" pitchFamily="34" charset="0"/>
            </a:endParaRPr>
          </a:p>
          <a:p>
            <a:r>
              <a:rPr lang="en-US" sz="2000" dirty="0" err="1">
                <a:latin typeface="Arial" panose="020B0604020202020204" pitchFamily="34" charset="0"/>
                <a:cs typeface="Arial" panose="020B0604020202020204" pitchFamily="34" charset="0"/>
              </a:rPr>
              <a:t>Watermerkziekte</a:t>
            </a:r>
            <a:endParaRPr lang="en-US" sz="2000" dirty="0">
              <a:latin typeface="Arial" panose="020B0604020202020204" pitchFamily="34" charset="0"/>
              <a:cs typeface="Arial" panose="020B0604020202020204" pitchFamily="34" charset="0"/>
            </a:endParaRPr>
          </a:p>
        </p:txBody>
      </p:sp>
      <p:pic>
        <p:nvPicPr>
          <p:cNvPr id="4" name="Graphic 3">
            <a:extLst>
              <a:ext uri="{FF2B5EF4-FFF2-40B4-BE49-F238E27FC236}">
                <a16:creationId xmlns:a16="http://schemas.microsoft.com/office/drawing/2014/main" id="{6D047C8E-884A-FCEA-4C60-B7126D0A6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54333" y="977664"/>
            <a:ext cx="8899349" cy="6290188"/>
          </a:xfrm>
          <a:prstGeom prst="rect">
            <a:avLst/>
          </a:prstGeom>
        </p:spPr>
      </p:pic>
    </p:spTree>
    <p:extLst>
      <p:ext uri="{BB962C8B-B14F-4D97-AF65-F5344CB8AC3E}">
        <p14:creationId xmlns:p14="http://schemas.microsoft.com/office/powerpoint/2010/main" val="2402218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EDB706-C0EB-D164-2136-26DAEF7AA301}"/>
              </a:ext>
            </a:extLst>
          </p:cNvPr>
          <p:cNvSpPr>
            <a:spLocks noGrp="1"/>
          </p:cNvSpPr>
          <p:nvPr>
            <p:ph type="title"/>
          </p:nvPr>
        </p:nvSpPr>
        <p:spPr>
          <a:xfrm>
            <a:off x="1143000" y="533401"/>
            <a:ext cx="9906000" cy="1382156"/>
          </a:xfrm>
        </p:spPr>
        <p:txBody>
          <a:bodyPr/>
          <a:lstStyle/>
          <a:p>
            <a:r>
              <a:rPr lang="nl-NL" dirty="0">
                <a:solidFill>
                  <a:srgbClr val="14B2A8"/>
                </a:solidFill>
              </a:rPr>
              <a:t>Veilig vervoeren</a:t>
            </a:r>
          </a:p>
        </p:txBody>
      </p:sp>
      <p:sp>
        <p:nvSpPr>
          <p:cNvPr id="6" name="Tekstvak 5">
            <a:extLst>
              <a:ext uri="{FF2B5EF4-FFF2-40B4-BE49-F238E27FC236}">
                <a16:creationId xmlns:a16="http://schemas.microsoft.com/office/drawing/2014/main" id="{7D1BF977-D8D0-A07D-1D14-CA145AD48F9E}"/>
              </a:ext>
            </a:extLst>
          </p:cNvPr>
          <p:cNvSpPr txBox="1"/>
          <p:nvPr/>
        </p:nvSpPr>
        <p:spPr>
          <a:xfrm>
            <a:off x="837403" y="1713995"/>
            <a:ext cx="5955862" cy="32008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Direct op laten halen door plantlocaties</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Op je af laten komen versus zelf actie ondernemen en locaties opzoeken middels 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Afstemmen met een </a:t>
            </a:r>
            <a:r>
              <a:rPr lang="nl-NL" sz="2000" dirty="0" err="1">
                <a:latin typeface="Arial" panose="020B0604020202020204" pitchFamily="34" charset="0"/>
                <a:cs typeface="Arial" panose="020B0604020202020204" pitchFamily="34" charset="0"/>
              </a:rPr>
              <a:t>bomenhub</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Helpen met inkuilen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Mini-</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het einde van je </a:t>
            </a:r>
            <a:r>
              <a:rPr lang="nl-NL" sz="2000" dirty="0" err="1">
                <a:latin typeface="Arial" panose="020B0604020202020204" pitchFamily="34" charset="0"/>
                <a:cs typeface="Arial" panose="020B0604020202020204" pitchFamily="34" charset="0"/>
              </a:rPr>
              <a:t>oogstdag</a:t>
            </a:r>
            <a:r>
              <a:rPr lang="nl-NL" sz="2000" dirty="0">
                <a:latin typeface="Arial" panose="020B0604020202020204" pitchFamily="34" charset="0"/>
                <a:cs typeface="Arial" panose="020B0604020202020204" pitchFamily="34" charset="0"/>
              </a:rPr>
              <a:t> </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Overige opties: tijdelijk op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oogstlocatie inkuilen</a:t>
            </a:r>
          </a:p>
          <a:p>
            <a:pPr marL="342900" indent="-342900">
              <a:spcAft>
                <a:spcPts val="6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10" name="Afbeelding 9" descr="Afbeelding met tekenfilm, astronomie, illustratie&#10;&#10;Beschrijving automatisch gegenereerd met gemiddelde betrouwbaarheid">
            <a:extLst>
              <a:ext uri="{FF2B5EF4-FFF2-40B4-BE49-F238E27FC236}">
                <a16:creationId xmlns:a16="http://schemas.microsoft.com/office/drawing/2014/main" id="{0A7D91B0-BFFF-B6EF-E0B1-87BC4A3F7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444" y="3800640"/>
            <a:ext cx="4467785" cy="2796629"/>
          </a:xfrm>
          <a:prstGeom prst="rect">
            <a:avLst/>
          </a:prstGeom>
        </p:spPr>
      </p:pic>
      <p:sp>
        <p:nvSpPr>
          <p:cNvPr id="5" name="Tekstvak 4">
            <a:extLst>
              <a:ext uri="{FF2B5EF4-FFF2-40B4-BE49-F238E27FC236}">
                <a16:creationId xmlns:a16="http://schemas.microsoft.com/office/drawing/2014/main" id="{BDF1B2C2-4E24-7439-FE6B-446849426608}"/>
              </a:ext>
            </a:extLst>
          </p:cNvPr>
          <p:cNvSpPr txBox="1"/>
          <p:nvPr/>
        </p:nvSpPr>
        <p:spPr>
          <a:xfrm>
            <a:off x="5877063" y="4188874"/>
            <a:ext cx="3302057"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dirty="0" err="1">
                <a:solidFill>
                  <a:schemeClr val="bg1"/>
                </a:solidFill>
                <a:latin typeface="Impact" panose="020B0806030902050204" pitchFamily="34" charset="0"/>
                <a:cs typeface="Arial" panose="020B0604020202020204" pitchFamily="34" charset="0"/>
              </a:rPr>
              <a:t>Protip</a:t>
            </a:r>
            <a:r>
              <a:rPr lang="nl-NL" sz="3600" dirty="0">
                <a:latin typeface="Impact" panose="020B0806030902050204" pitchFamily="34" charset="0"/>
                <a:cs typeface="Arial" panose="020B0604020202020204" pitchFamily="34" charset="0"/>
              </a:rPr>
              <a:t> </a:t>
            </a:r>
          </a:p>
          <a:p>
            <a:pPr algn="ctr"/>
            <a:r>
              <a:rPr lang="nl-NL" sz="1600" dirty="0">
                <a:latin typeface="Arial" panose="020B0604020202020204" pitchFamily="34" charset="0"/>
                <a:cs typeface="Arial" panose="020B0604020202020204" pitchFamily="34" charset="0"/>
              </a:rPr>
              <a:t>tijdens </a:t>
            </a:r>
            <a:r>
              <a:rPr lang="nl-NL" sz="1600" dirty="0" err="1">
                <a:latin typeface="Arial" panose="020B0604020202020204" pitchFamily="34" charset="0"/>
                <a:cs typeface="Arial" panose="020B0604020202020204" pitchFamily="34" charset="0"/>
              </a:rPr>
              <a:t>oogstdag</a:t>
            </a:r>
            <a:r>
              <a:rPr lang="nl-NL" sz="1600" dirty="0">
                <a:latin typeface="Arial" panose="020B0604020202020204" pitchFamily="34" charset="0"/>
                <a:cs typeface="Arial" panose="020B0604020202020204" pitchFamily="34" charset="0"/>
              </a:rPr>
              <a:t> en vervoeren allebei de wortels afdekken met zeilen, jute zakken of vochtige oude handdoeken </a:t>
            </a:r>
            <a:br>
              <a:rPr lang="nl-NL" sz="1600" dirty="0">
                <a:latin typeface="Arial" panose="020B0604020202020204" pitchFamily="34" charset="0"/>
                <a:cs typeface="Arial" panose="020B0604020202020204" pitchFamily="34" charset="0"/>
              </a:rPr>
            </a:b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a:p>
            <a:pPr marL="800100" lvl="1" indent="-342900" algn="ctr">
              <a:buAutoNum type="arabicPeriod"/>
            </a:pPr>
            <a:endParaRPr lang="nl-NL" sz="1600" dirty="0">
              <a:latin typeface="Arial" panose="020B0604020202020204" pitchFamily="34" charset="0"/>
              <a:cs typeface="Arial" panose="020B0604020202020204" pitchFamily="34" charset="0"/>
            </a:endParaRPr>
          </a:p>
        </p:txBody>
      </p:sp>
      <p:pic>
        <p:nvPicPr>
          <p:cNvPr id="18" name="Graphic 17">
            <a:extLst>
              <a:ext uri="{FF2B5EF4-FFF2-40B4-BE49-F238E27FC236}">
                <a16:creationId xmlns:a16="http://schemas.microsoft.com/office/drawing/2014/main" id="{EFBB3CD0-DD29-B3A5-EDB0-36613A450A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6444" y="-551201"/>
            <a:ext cx="7772400" cy="5493645"/>
          </a:xfrm>
          <a:prstGeom prst="rect">
            <a:avLst/>
          </a:prstGeom>
        </p:spPr>
      </p:pic>
    </p:spTree>
    <p:extLst>
      <p:ext uri="{BB962C8B-B14F-4D97-AF65-F5344CB8AC3E}">
        <p14:creationId xmlns:p14="http://schemas.microsoft.com/office/powerpoint/2010/main" val="52453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32944"/>
            <a:ext cx="9906000" cy="1382156"/>
          </a:xfrm>
        </p:spPr>
        <p:txBody>
          <a:bodyPr/>
          <a:lstStyle/>
          <a:p>
            <a:r>
              <a:rPr lang="nl-NL" b="1" dirty="0">
                <a:solidFill>
                  <a:srgbClr val="14B2A8"/>
                </a:solidFill>
                <a:latin typeface="Impact" panose="020B0806030902050204" pitchFamily="34" charset="0"/>
              </a:rPr>
              <a:t>Even voorstellen</a:t>
            </a:r>
          </a:p>
        </p:txBody>
      </p:sp>
      <p:sp>
        <p:nvSpPr>
          <p:cNvPr id="3" name="Tijdelijke aanduiding voor inhoud 2">
            <a:extLst>
              <a:ext uri="{FF2B5EF4-FFF2-40B4-BE49-F238E27FC236}">
                <a16:creationId xmlns:a16="http://schemas.microsoft.com/office/drawing/2014/main" id="{7E009122-4B13-2643-31CE-575A883C58EC}"/>
              </a:ext>
            </a:extLst>
          </p:cNvPr>
          <p:cNvSpPr>
            <a:spLocks noGrp="1"/>
          </p:cNvSpPr>
          <p:nvPr>
            <p:ph idx="1"/>
          </p:nvPr>
        </p:nvSpPr>
        <p:spPr>
          <a:xfrm>
            <a:off x="1143000" y="2009554"/>
            <a:ext cx="4839789" cy="4024424"/>
          </a:xfrm>
        </p:spPr>
        <p:txBody>
          <a:bodyPr vert="horz" lIns="91440" tIns="45720" rIns="91440" bIns="45720" rtlCol="0" anchor="t">
            <a:normAutofit/>
          </a:bodyPr>
          <a:lstStyle/>
          <a:p>
            <a:r>
              <a:rPr lang="nl-NL" sz="2000" dirty="0">
                <a:latin typeface="Arial" panose="020B0604020202020204" pitchFamily="34" charset="0"/>
                <a:cs typeface="Arial" panose="020B0604020202020204" pitchFamily="34" charset="0"/>
              </a:rPr>
              <a:t>Jezelf</a:t>
            </a:r>
          </a:p>
          <a:p>
            <a:r>
              <a:rPr lang="nl-NL" sz="2000" dirty="0">
                <a:latin typeface="Arial" panose="020B0604020202020204" pitchFamily="34" charset="0"/>
                <a:cs typeface="Arial" panose="020B0604020202020204" pitchFamily="34" charset="0"/>
              </a:rPr>
              <a:t>Rondje langs de andere mensen</a:t>
            </a:r>
          </a:p>
          <a:p>
            <a:r>
              <a:rPr lang="nl-NL" sz="2000" dirty="0">
                <a:latin typeface="Arial" panose="020B0604020202020204" pitchFamily="34" charset="0"/>
                <a:cs typeface="Arial" panose="020B0604020202020204" pitchFamily="34" charset="0"/>
              </a:rPr>
              <a:t>Waar is de cursus voor? Leren hoe je zelf aan de slag kan </a:t>
            </a:r>
          </a:p>
        </p:txBody>
      </p:sp>
      <p:pic>
        <p:nvPicPr>
          <p:cNvPr id="5" name="Afbeelding 4" descr="Afbeelding met buitenshuis, hemel, gras, aarde&#10;&#10;Automatisch gegenereerde beschrijving">
            <a:extLst>
              <a:ext uri="{FF2B5EF4-FFF2-40B4-BE49-F238E27FC236}">
                <a16:creationId xmlns:a16="http://schemas.microsoft.com/office/drawing/2014/main" id="{FFF2B7B7-8565-E462-A498-BB7DB8C7D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83958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2CA2A6F-E3EC-D54E-4141-16834C5541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3C6188F3-0528-747F-1839-1FD75770F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pic>
        <p:nvPicPr>
          <p:cNvPr id="7" name="Graphic 6">
            <a:extLst>
              <a:ext uri="{FF2B5EF4-FFF2-40B4-BE49-F238E27FC236}">
                <a16:creationId xmlns:a16="http://schemas.microsoft.com/office/drawing/2014/main" id="{DA3E1D00-A3D5-8C7A-AC1F-98F02ADDACE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
        <p:nvSpPr>
          <p:cNvPr id="3" name="Ondertitel 2">
            <a:extLst>
              <a:ext uri="{FF2B5EF4-FFF2-40B4-BE49-F238E27FC236}">
                <a16:creationId xmlns:a16="http://schemas.microsoft.com/office/drawing/2014/main" id="{8780810D-E572-C7C3-CEC5-18016D6902FB}"/>
              </a:ext>
            </a:extLst>
          </p:cNvPr>
          <p:cNvSpPr>
            <a:spLocks noGrp="1"/>
          </p:cNvSpPr>
          <p:nvPr>
            <p:ph type="subTitle" idx="1"/>
          </p:nvPr>
        </p:nvSpPr>
        <p:spPr>
          <a:xfrm>
            <a:off x="1524000" y="5374875"/>
            <a:ext cx="9144000" cy="1135529"/>
          </a:xfrm>
        </p:spPr>
        <p:txBody>
          <a:bodyPr vert="horz" lIns="91440" tIns="45720" rIns="91440" bIns="45720" rtlCol="0" anchor="t">
            <a:normAutofit/>
          </a:bodyPr>
          <a:lstStyle/>
          <a:p>
            <a:r>
              <a:rPr lang="nl-NL" dirty="0">
                <a:solidFill>
                  <a:schemeClr val="bg1"/>
                </a:solidFill>
                <a:latin typeface="TT Chocolates"/>
              </a:rPr>
              <a:t>Ecologische wandeling over bomenkennis </a:t>
            </a:r>
            <a:br>
              <a:rPr lang="nl-NL" dirty="0">
                <a:solidFill>
                  <a:schemeClr val="bg1"/>
                </a:solidFill>
                <a:latin typeface="TT Chocolates"/>
              </a:rPr>
            </a:br>
            <a:r>
              <a:rPr lang="nl-NL" dirty="0">
                <a:solidFill>
                  <a:schemeClr val="bg1"/>
                </a:solidFill>
                <a:latin typeface="TT Chocolates"/>
              </a:rPr>
              <a:t>en gelijk al beetje oogsten en inkuilen!</a:t>
            </a:r>
            <a:endParaRPr lang="nl-NL" dirty="0">
              <a:solidFill>
                <a:schemeClr val="bg1"/>
              </a:solidFill>
            </a:endParaRPr>
          </a:p>
        </p:txBody>
      </p:sp>
      <p:sp>
        <p:nvSpPr>
          <p:cNvPr id="10" name="Titel 1">
            <a:extLst>
              <a:ext uri="{FF2B5EF4-FFF2-40B4-BE49-F238E27FC236}">
                <a16:creationId xmlns:a16="http://schemas.microsoft.com/office/drawing/2014/main" id="{7831393F-73E8-634C-F3DF-FA08A4BA22FC}"/>
              </a:ext>
            </a:extLst>
          </p:cNvPr>
          <p:cNvSpPr>
            <a:spLocks noGrp="1"/>
          </p:cNvSpPr>
          <p:nvPr>
            <p:ph type="ctrTitle"/>
          </p:nvPr>
        </p:nvSpPr>
        <p:spPr>
          <a:xfrm>
            <a:off x="1524000" y="2540206"/>
            <a:ext cx="9144000" cy="3025308"/>
          </a:xfrm>
        </p:spPr>
        <p:txBody>
          <a:bodyPr>
            <a:normAutofit fontScale="90000"/>
          </a:bodyPr>
          <a:lstStyle/>
          <a:p>
            <a:br>
              <a:rPr lang="nl-NL" sz="9600" dirty="0">
                <a:solidFill>
                  <a:schemeClr val="bg1"/>
                </a:solidFill>
              </a:rPr>
            </a:br>
            <a:r>
              <a:rPr lang="nl-NL" sz="9600" dirty="0">
                <a:solidFill>
                  <a:schemeClr val="bg1"/>
                </a:solidFill>
              </a:rPr>
              <a:t>De buitenlucht in</a:t>
            </a:r>
          </a:p>
        </p:txBody>
      </p:sp>
    </p:spTree>
    <p:extLst>
      <p:ext uri="{BB962C8B-B14F-4D97-AF65-F5344CB8AC3E}">
        <p14:creationId xmlns:p14="http://schemas.microsoft.com/office/powerpoint/2010/main" val="4120766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21D106BD-590F-3878-3BE7-015254CF29A3}"/>
              </a:ext>
            </a:extLst>
          </p:cNvPr>
          <p:cNvSpPr>
            <a:spLocks noGrp="1"/>
          </p:cNvSpPr>
          <p:nvPr>
            <p:ph type="title"/>
          </p:nvPr>
        </p:nvSpPr>
        <p:spPr>
          <a:xfrm>
            <a:off x="1104901" y="467834"/>
            <a:ext cx="6132605" cy="1738422"/>
          </a:xfrm>
        </p:spPr>
        <p:txBody>
          <a:bodyPr vert="horz" lIns="91440" tIns="45720" rIns="91440" bIns="45720" rtlCol="0" anchor="ctr">
            <a:normAutofit/>
          </a:bodyPr>
          <a:lstStyle/>
          <a:p>
            <a:r>
              <a:rPr lang="en-US" i="0" dirty="0" err="1">
                <a:solidFill>
                  <a:srgbClr val="14B2A8"/>
                </a:solidFill>
              </a:rPr>
              <a:t>Bomenhubs</a:t>
            </a:r>
            <a:br>
              <a:rPr lang="en-US" i="0" dirty="0">
                <a:solidFill>
                  <a:srgbClr val="14B2A8"/>
                </a:solidFill>
              </a:rPr>
            </a:br>
            <a:r>
              <a:rPr lang="en-US" i="0" dirty="0">
                <a:solidFill>
                  <a:srgbClr val="14B2A8"/>
                </a:solidFill>
              </a:rPr>
              <a:t>Hoe </a:t>
            </a:r>
            <a:r>
              <a:rPr lang="en-US" i="0" dirty="0" err="1">
                <a:solidFill>
                  <a:srgbClr val="14B2A8"/>
                </a:solidFill>
              </a:rPr>
              <a:t>te</a:t>
            </a:r>
            <a:r>
              <a:rPr lang="en-US" i="0" dirty="0">
                <a:solidFill>
                  <a:srgbClr val="14B2A8"/>
                </a:solidFill>
              </a:rPr>
              <a:t> </a:t>
            </a:r>
            <a:r>
              <a:rPr lang="en-US" i="0" dirty="0" err="1">
                <a:solidFill>
                  <a:srgbClr val="14B2A8"/>
                </a:solidFill>
              </a:rPr>
              <a:t>starten</a:t>
            </a:r>
            <a:r>
              <a:rPr lang="en-US" i="0" dirty="0">
                <a:solidFill>
                  <a:srgbClr val="14B2A8"/>
                </a:solidFill>
              </a:rPr>
              <a:t>?</a:t>
            </a:r>
          </a:p>
        </p:txBody>
      </p:sp>
      <p:sp>
        <p:nvSpPr>
          <p:cNvPr id="10" name="Tekstvak 9">
            <a:extLst>
              <a:ext uri="{FF2B5EF4-FFF2-40B4-BE49-F238E27FC236}">
                <a16:creationId xmlns:a16="http://schemas.microsoft.com/office/drawing/2014/main" id="{95E224A0-2794-64F2-D588-D4219F2DB666}"/>
              </a:ext>
            </a:extLst>
          </p:cNvPr>
          <p:cNvSpPr txBox="1"/>
          <p:nvPr/>
        </p:nvSpPr>
        <p:spPr>
          <a:xfrm>
            <a:off x="1104901" y="2351313"/>
            <a:ext cx="499109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Wat is een geschikte plek?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Hoeveel ruimte heb je nodig?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Met hoeveel mensen wil je een </a:t>
            </a:r>
            <a:r>
              <a:rPr lang="nl-NL" sz="2000" dirty="0" err="1">
                <a:latin typeface="Arial" panose="020B0604020202020204" pitchFamily="34" charset="0"/>
                <a:cs typeface="Arial" panose="020B0604020202020204" pitchFamily="34" charset="0"/>
              </a:rPr>
              <a:t>bomenhub</a:t>
            </a:r>
            <a:r>
              <a:rPr lang="nl-NL" sz="2000" dirty="0">
                <a:latin typeface="Arial" panose="020B0604020202020204" pitchFamily="34" charset="0"/>
                <a:cs typeface="Arial" panose="020B0604020202020204" pitchFamily="34" charset="0"/>
              </a:rPr>
              <a:t> runnen?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Welke spullen heb je nodig voor een </a:t>
            </a:r>
            <a:r>
              <a:rPr lang="nl-NL" sz="2000" dirty="0" err="1">
                <a:latin typeface="Arial" panose="020B0604020202020204" pitchFamily="34" charset="0"/>
                <a:cs typeface="Arial" panose="020B0604020202020204" pitchFamily="34" charset="0"/>
              </a:rPr>
              <a:t>bomenhub</a:t>
            </a:r>
            <a:r>
              <a:rPr lang="nl-NL" sz="2000" dirty="0">
                <a:latin typeface="Arial" panose="020B0604020202020204" pitchFamily="34" charset="0"/>
                <a:cs typeface="Arial" panose="020B0604020202020204" pitchFamily="34" charset="0"/>
              </a:rPr>
              <a:t>?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Meld je hub aan en zoek contact met je coördinator </a:t>
            </a:r>
          </a:p>
        </p:txBody>
      </p:sp>
      <p:pic>
        <p:nvPicPr>
          <p:cNvPr id="11" name="Afbeelding 10" descr="Afbeelding met kleding, persoon, glimlach, buitenshuis&#10;&#10;Automatisch gegenereerde beschrijving">
            <a:extLst>
              <a:ext uri="{FF2B5EF4-FFF2-40B4-BE49-F238E27FC236}">
                <a16:creationId xmlns:a16="http://schemas.microsoft.com/office/drawing/2014/main" id="{502964F5-3EBB-7E35-67B8-305AD6D22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4342" y="-23334"/>
            <a:ext cx="5740400" cy="6413500"/>
          </a:xfrm>
          <a:prstGeom prst="rect">
            <a:avLst/>
          </a:prstGeom>
        </p:spPr>
      </p:pic>
    </p:spTree>
    <p:extLst>
      <p:ext uri="{BB962C8B-B14F-4D97-AF65-F5344CB8AC3E}">
        <p14:creationId xmlns:p14="http://schemas.microsoft.com/office/powerpoint/2010/main" val="2420406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opname, groen, Rechthoek&#10;&#10;Automatisch gegenereerde beschrijving">
            <a:extLst>
              <a:ext uri="{FF2B5EF4-FFF2-40B4-BE49-F238E27FC236}">
                <a16:creationId xmlns:a16="http://schemas.microsoft.com/office/drawing/2014/main" id="{781BC30A-9536-45FB-F903-858BD4139AC2}"/>
              </a:ext>
            </a:extLst>
          </p:cNvPr>
          <p:cNvPicPr>
            <a:picLocks noChangeAspect="1"/>
          </p:cNvPicPr>
          <p:nvPr/>
        </p:nvPicPr>
        <p:blipFill rotWithShape="1">
          <a:blip r:embed="rId2">
            <a:extLst>
              <a:ext uri="{28A0092B-C50C-407E-A947-70E740481C1C}">
                <a14:useLocalDpi xmlns:a14="http://schemas.microsoft.com/office/drawing/2010/main" val="0"/>
              </a:ext>
            </a:extLst>
          </a:blip>
          <a:srcRect l="6318" t="42676"/>
          <a:stretch/>
        </p:blipFill>
        <p:spPr>
          <a:xfrm>
            <a:off x="0" y="-1"/>
            <a:ext cx="7476565" cy="1754119"/>
          </a:xfrm>
          <a:prstGeom prst="rect">
            <a:avLst/>
          </a:prstGeom>
        </p:spPr>
      </p:pic>
      <p:pic>
        <p:nvPicPr>
          <p:cNvPr id="4" name="Tijdelijke aanduiding voor inhoud 3" descr="Afbeelding met tekenfilm, kleding, illustratie, ontwerp&#10;&#10;Automatisch gegenereerde beschrijving">
            <a:extLst>
              <a:ext uri="{FF2B5EF4-FFF2-40B4-BE49-F238E27FC236}">
                <a16:creationId xmlns:a16="http://schemas.microsoft.com/office/drawing/2014/main" id="{32F54C7F-F355-C33D-1393-4A96DFDD7A45}"/>
              </a:ext>
            </a:extLst>
          </p:cNvPr>
          <p:cNvPicPr>
            <a:picLocks noGrp="1" noChangeAspect="1"/>
          </p:cNvPicPr>
          <p:nvPr>
            <p:ph idx="1"/>
          </p:nvPr>
        </p:nvPicPr>
        <p:blipFill rotWithShape="1">
          <a:blip r:embed="rId3"/>
          <a:srcRect t="13832"/>
          <a:stretch/>
        </p:blipFill>
        <p:spPr>
          <a:xfrm>
            <a:off x="1283196" y="877058"/>
            <a:ext cx="9625607" cy="5867398"/>
          </a:xfrm>
        </p:spPr>
      </p:pic>
      <p:sp>
        <p:nvSpPr>
          <p:cNvPr id="2" name="Titel 1">
            <a:extLst>
              <a:ext uri="{FF2B5EF4-FFF2-40B4-BE49-F238E27FC236}">
                <a16:creationId xmlns:a16="http://schemas.microsoft.com/office/drawing/2014/main" id="{46D11BD1-8B96-790D-F138-2DC38CBEBBE2}"/>
              </a:ext>
            </a:extLst>
          </p:cNvPr>
          <p:cNvSpPr>
            <a:spLocks noGrp="1"/>
          </p:cNvSpPr>
          <p:nvPr>
            <p:ph type="title"/>
          </p:nvPr>
        </p:nvSpPr>
        <p:spPr>
          <a:xfrm>
            <a:off x="1143000" y="22413"/>
            <a:ext cx="9906000" cy="1382156"/>
          </a:xfrm>
        </p:spPr>
        <p:txBody>
          <a:bodyPr/>
          <a:lstStyle/>
          <a:p>
            <a:r>
              <a:rPr lang="nl-NL" dirty="0">
                <a:solidFill>
                  <a:schemeClr val="bg1"/>
                </a:solidFill>
              </a:rPr>
              <a:t>Wat doet een </a:t>
            </a:r>
            <a:r>
              <a:rPr lang="nl-NL" dirty="0" err="1">
                <a:solidFill>
                  <a:schemeClr val="bg1"/>
                </a:solidFill>
              </a:rPr>
              <a:t>bomenhub</a:t>
            </a:r>
            <a:r>
              <a:rPr lang="nl-NL" dirty="0">
                <a:solidFill>
                  <a:schemeClr val="bg1"/>
                </a:solidFill>
              </a:rPr>
              <a:t>?</a:t>
            </a:r>
          </a:p>
        </p:txBody>
      </p:sp>
    </p:spTree>
    <p:extLst>
      <p:ext uri="{BB962C8B-B14F-4D97-AF65-F5344CB8AC3E}">
        <p14:creationId xmlns:p14="http://schemas.microsoft.com/office/powerpoint/2010/main" val="2571580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38022F33-1EB2-F5FD-EF7E-F91EF307CC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5396" y="112951"/>
            <a:ext cx="5212975" cy="3684606"/>
          </a:xfrm>
          <a:prstGeom prst="rect">
            <a:avLst/>
          </a:prstGeom>
        </p:spPr>
      </p:pic>
      <p:pic>
        <p:nvPicPr>
          <p:cNvPr id="20" name="Graphic 19">
            <a:extLst>
              <a:ext uri="{FF2B5EF4-FFF2-40B4-BE49-F238E27FC236}">
                <a16:creationId xmlns:a16="http://schemas.microsoft.com/office/drawing/2014/main" id="{84B756C1-C9BD-1272-A376-D1AACD2C8D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5217" y="1832083"/>
            <a:ext cx="7114137" cy="5028375"/>
          </a:xfrm>
          <a:prstGeom prst="rect">
            <a:avLst/>
          </a:prstGeom>
        </p:spPr>
      </p:pic>
      <p:sp>
        <p:nvSpPr>
          <p:cNvPr id="2" name="Titel 1">
            <a:extLst>
              <a:ext uri="{FF2B5EF4-FFF2-40B4-BE49-F238E27FC236}">
                <a16:creationId xmlns:a16="http://schemas.microsoft.com/office/drawing/2014/main" id="{3F80C643-C10A-4BDE-FC85-2855B5D52CC3}"/>
              </a:ext>
            </a:extLst>
          </p:cNvPr>
          <p:cNvSpPr>
            <a:spLocks noGrp="1"/>
          </p:cNvSpPr>
          <p:nvPr>
            <p:ph type="title"/>
          </p:nvPr>
        </p:nvSpPr>
        <p:spPr>
          <a:xfrm>
            <a:off x="5333999" y="467834"/>
            <a:ext cx="6132605" cy="1738422"/>
          </a:xfrm>
        </p:spPr>
        <p:txBody>
          <a:bodyPr vert="horz" lIns="91440" tIns="45720" rIns="91440" bIns="45720" rtlCol="0" anchor="ctr">
            <a:normAutofit/>
          </a:bodyPr>
          <a:lstStyle/>
          <a:p>
            <a:r>
              <a:rPr lang="en-US" i="0" dirty="0" err="1">
                <a:solidFill>
                  <a:srgbClr val="14B2A8"/>
                </a:solidFill>
              </a:rPr>
              <a:t>aanvoeren</a:t>
            </a:r>
            <a:endParaRPr lang="en-US" i="0" dirty="0">
              <a:solidFill>
                <a:srgbClr val="14B2A8"/>
              </a:solidFill>
            </a:endParaRPr>
          </a:p>
        </p:txBody>
      </p:sp>
      <p:sp>
        <p:nvSpPr>
          <p:cNvPr id="3" name="Tekstvak 2">
            <a:extLst>
              <a:ext uri="{FF2B5EF4-FFF2-40B4-BE49-F238E27FC236}">
                <a16:creationId xmlns:a16="http://schemas.microsoft.com/office/drawing/2014/main" id="{613D0BDD-E606-1215-4ABA-BACA9C642F9A}"/>
              </a:ext>
            </a:extLst>
          </p:cNvPr>
          <p:cNvSpPr txBox="1"/>
          <p:nvPr/>
        </p:nvSpPr>
        <p:spPr>
          <a:xfrm>
            <a:off x="5333999" y="1750988"/>
            <a:ext cx="4991099"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Korte lijntjes met de oogstploeg</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zien zaailingen eruit? </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Hoe kun je ze veilig vervoeren: beschermen tegen zon en wind</a:t>
            </a:r>
          </a:p>
          <a:p>
            <a:pPr marL="342900" indent="-342900">
              <a:spcAft>
                <a:spcPts val="600"/>
              </a:spcAft>
              <a:buClr>
                <a:srgbClr val="14B2A8"/>
              </a:buClr>
              <a:buAutoNum type="arabicPeriod"/>
            </a:pPr>
            <a:endParaRPr lang="nl-NL" sz="2000" dirty="0">
              <a:latin typeface="Arial" panose="020B0604020202020204" pitchFamily="34" charset="0"/>
              <a:cs typeface="Arial" panose="020B0604020202020204" pitchFamily="34" charset="0"/>
            </a:endParaRPr>
          </a:p>
        </p:txBody>
      </p:sp>
      <p:sp>
        <p:nvSpPr>
          <p:cNvPr id="10" name="Titel 1">
            <a:extLst>
              <a:ext uri="{FF2B5EF4-FFF2-40B4-BE49-F238E27FC236}">
                <a16:creationId xmlns:a16="http://schemas.microsoft.com/office/drawing/2014/main" id="{A63159F7-3955-2CF5-A981-076D88492E06}"/>
              </a:ext>
            </a:extLst>
          </p:cNvPr>
          <p:cNvSpPr txBox="1">
            <a:spLocks/>
          </p:cNvSpPr>
          <p:nvPr/>
        </p:nvSpPr>
        <p:spPr>
          <a:xfrm>
            <a:off x="5333999" y="3063117"/>
            <a:ext cx="6132605" cy="1738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en-US" dirty="0" err="1">
                <a:solidFill>
                  <a:srgbClr val="14B2A8"/>
                </a:solidFill>
                <a:latin typeface="Impact" panose="020B0806030902050204" pitchFamily="34" charset="0"/>
              </a:rPr>
              <a:t>inkuilen</a:t>
            </a:r>
            <a:endParaRPr lang="en-US" dirty="0">
              <a:solidFill>
                <a:srgbClr val="14B2A8"/>
              </a:solidFill>
              <a:latin typeface="Impact" panose="020B0806030902050204" pitchFamily="34" charset="0"/>
            </a:endParaRPr>
          </a:p>
        </p:txBody>
      </p:sp>
      <p:sp>
        <p:nvSpPr>
          <p:cNvPr id="11" name="Tekstvak 10">
            <a:extLst>
              <a:ext uri="{FF2B5EF4-FFF2-40B4-BE49-F238E27FC236}">
                <a16:creationId xmlns:a16="http://schemas.microsoft.com/office/drawing/2014/main" id="{B1674482-1726-FA1F-6491-F944B882C0F8}"/>
              </a:ext>
            </a:extLst>
          </p:cNvPr>
          <p:cNvSpPr txBox="1"/>
          <p:nvPr/>
        </p:nvSpPr>
        <p:spPr>
          <a:xfrm>
            <a:off x="5333999" y="4346271"/>
            <a:ext cx="4991099"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zaailingen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inkuilen van stekken en slieten</a:t>
            </a:r>
          </a:p>
          <a:p>
            <a:pPr marL="342900" indent="-342900">
              <a:spcAft>
                <a:spcPts val="600"/>
              </a:spcAft>
              <a:buClr>
                <a:srgbClr val="14B2A8"/>
              </a:buClr>
              <a:buAutoNum type="arabicPeriod"/>
            </a:pPr>
            <a:r>
              <a:rPr lang="nl-NL" sz="2000" dirty="0">
                <a:latin typeface="Arial" panose="020B0604020202020204" pitchFamily="34" charset="0"/>
                <a:cs typeface="Arial" panose="020B0604020202020204" pitchFamily="34" charset="0"/>
              </a:rPr>
              <a:t>Het vinden van vrijwilligers</a:t>
            </a: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Binnen en buiten de bomenplanner</a:t>
            </a:r>
          </a:p>
          <a:p>
            <a:pPr marL="342900" indent="-342900">
              <a:spcAft>
                <a:spcPts val="600"/>
              </a:spcAft>
              <a:buClr>
                <a:srgbClr val="14B2A8"/>
              </a:buClr>
              <a:buAutoNum type="arabicPeriod"/>
            </a:pPr>
            <a:endParaRPr lang="nl-N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0898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Afbeelding met buitenshuis, muziekinstrument, plant, gras&#10;&#10;Automatisch gegenereerde beschrijving">
            <a:extLst>
              <a:ext uri="{FF2B5EF4-FFF2-40B4-BE49-F238E27FC236}">
                <a16:creationId xmlns:a16="http://schemas.microsoft.com/office/drawing/2014/main" id="{DF3BC10A-3568-4ED7-B57A-F17E428337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Sorteren, bundelen, registreren</a:t>
            </a:r>
          </a:p>
        </p:txBody>
      </p:sp>
    </p:spTree>
    <p:extLst>
      <p:ext uri="{BB962C8B-B14F-4D97-AF65-F5344CB8AC3E}">
        <p14:creationId xmlns:p14="http://schemas.microsoft.com/office/powerpoint/2010/main" val="3265429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3B3D8-7978-EB5D-DB9C-9772AB3788FF}"/>
              </a:ext>
            </a:extLst>
          </p:cNvPr>
          <p:cNvSpPr>
            <a:spLocks noGrp="1"/>
          </p:cNvSpPr>
          <p:nvPr>
            <p:ph type="title"/>
          </p:nvPr>
        </p:nvSpPr>
        <p:spPr>
          <a:xfrm>
            <a:off x="4996542" y="576943"/>
            <a:ext cx="6770916" cy="1382156"/>
          </a:xfrm>
        </p:spPr>
        <p:txBody>
          <a:bodyPr/>
          <a:lstStyle/>
          <a:p>
            <a:r>
              <a:rPr lang="nl-NL" dirty="0">
                <a:solidFill>
                  <a:srgbClr val="14B2A8"/>
                </a:solidFill>
              </a:rPr>
              <a:t>Registreren wat er in </a:t>
            </a:r>
            <a:br>
              <a:rPr lang="nl-NL" dirty="0">
                <a:solidFill>
                  <a:srgbClr val="14B2A8"/>
                </a:solidFill>
              </a:rPr>
            </a:br>
            <a:r>
              <a:rPr lang="nl-NL" dirty="0">
                <a:solidFill>
                  <a:srgbClr val="14B2A8"/>
                </a:solidFill>
              </a:rPr>
              <a:t>je hub staat</a:t>
            </a:r>
          </a:p>
        </p:txBody>
      </p:sp>
      <p:sp>
        <p:nvSpPr>
          <p:cNvPr id="3" name="Tekstvak 2">
            <a:extLst>
              <a:ext uri="{FF2B5EF4-FFF2-40B4-BE49-F238E27FC236}">
                <a16:creationId xmlns:a16="http://schemas.microsoft.com/office/drawing/2014/main" id="{FEDC0B9C-33AA-8AA7-4A8C-276AD8CECD78}"/>
              </a:ext>
            </a:extLst>
          </p:cNvPr>
          <p:cNvSpPr txBox="1"/>
          <p:nvPr/>
        </p:nvSpPr>
        <p:spPr>
          <a:xfrm>
            <a:off x="4996542" y="1959099"/>
            <a:ext cx="5955862" cy="3882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14B2A8"/>
              </a:buClr>
            </a:pPr>
            <a:r>
              <a:rPr lang="nl-NL" sz="2000" b="1" dirty="0">
                <a:latin typeface="Arial" panose="020B0604020202020204" pitchFamily="34" charset="0"/>
                <a:cs typeface="Arial" panose="020B0604020202020204" pitchFamily="34" charset="0"/>
              </a:rPr>
              <a:t>Je voer altijd per soort in wat er staat. Elke transactie heeft 1 oorsprong en 1 bestemming.</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 bomenplanner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 applicatie</a:t>
            </a:r>
          </a:p>
          <a:p>
            <a:pPr marL="342900" indent="-342900">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a:p>
            <a:pPr>
              <a:spcAft>
                <a:spcPts val="600"/>
              </a:spcAft>
              <a:buClr>
                <a:srgbClr val="14B2A8"/>
              </a:buClr>
            </a:pPr>
            <a:r>
              <a:rPr lang="nl-NL" sz="2000" b="1" dirty="0">
                <a:latin typeface="Arial" panose="020B0604020202020204" pitchFamily="34" charset="0"/>
                <a:cs typeface="Arial" panose="020B0604020202020204" pitchFamily="34" charset="0"/>
              </a:rPr>
              <a:t>Leren over bomen: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Sorteren: knoppenkaart</a:t>
            </a: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www.meerbomen.nu</a:t>
            </a:r>
            <a:r>
              <a:rPr lang="nl-NL" sz="2000" dirty="0">
                <a:latin typeface="Arial" panose="020B0604020202020204" pitchFamily="34" charset="0"/>
                <a:cs typeface="Arial" panose="020B0604020202020204" pitchFamily="34" charset="0"/>
              </a:rPr>
              <a:t>/bomenvinder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Inheems versus uitheems </a:t>
            </a:r>
          </a:p>
          <a:p>
            <a:pPr marL="342900" indent="-342900">
              <a:lnSpc>
                <a:spcPct val="150000"/>
              </a:lnSpc>
              <a:spcAft>
                <a:spcPts val="600"/>
              </a:spcAft>
              <a:buClr>
                <a:srgbClr val="14B2A8"/>
              </a:buClr>
              <a:buFont typeface="Arial" panose="020B0604020202020204" pitchFamily="34" charset="0"/>
              <a:buChar char="•"/>
            </a:pPr>
            <a:endParaRPr lang="nl-NL" sz="2000" dirty="0">
              <a:latin typeface="Arial" panose="020B0604020202020204" pitchFamily="34" charset="0"/>
              <a:cs typeface="Arial" panose="020B0604020202020204" pitchFamily="34" charset="0"/>
            </a:endParaRPr>
          </a:p>
        </p:txBody>
      </p:sp>
      <p:pic>
        <p:nvPicPr>
          <p:cNvPr id="13" name="Graphic 12">
            <a:extLst>
              <a:ext uri="{FF2B5EF4-FFF2-40B4-BE49-F238E27FC236}">
                <a16:creationId xmlns:a16="http://schemas.microsoft.com/office/drawing/2014/main" id="{412AE438-DC1C-2623-A4A5-9157080DBF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6243" y="-1049340"/>
            <a:ext cx="8906799" cy="6295455"/>
          </a:xfrm>
          <a:prstGeom prst="rect">
            <a:avLst/>
          </a:prstGeom>
        </p:spPr>
      </p:pic>
    </p:spTree>
    <p:extLst>
      <p:ext uri="{BB962C8B-B14F-4D97-AF65-F5344CB8AC3E}">
        <p14:creationId xmlns:p14="http://schemas.microsoft.com/office/powerpoint/2010/main" val="153603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B5A00-498E-5D71-56E5-E44C3DD93354}"/>
              </a:ext>
            </a:extLst>
          </p:cNvPr>
          <p:cNvSpPr>
            <a:spLocks noGrp="1"/>
          </p:cNvSpPr>
          <p:nvPr>
            <p:ph type="title"/>
          </p:nvPr>
        </p:nvSpPr>
        <p:spPr>
          <a:xfrm>
            <a:off x="837403" y="533401"/>
            <a:ext cx="9906000" cy="1382156"/>
          </a:xfrm>
        </p:spPr>
        <p:txBody>
          <a:bodyPr/>
          <a:lstStyle/>
          <a:p>
            <a:r>
              <a:rPr lang="nl-NL" dirty="0">
                <a:solidFill>
                  <a:srgbClr val="14B2A8"/>
                </a:solidFill>
              </a:rPr>
              <a:t>uitdelen</a:t>
            </a:r>
          </a:p>
        </p:txBody>
      </p:sp>
      <p:sp>
        <p:nvSpPr>
          <p:cNvPr id="3" name="Tekstvak 2">
            <a:extLst>
              <a:ext uri="{FF2B5EF4-FFF2-40B4-BE49-F238E27FC236}">
                <a16:creationId xmlns:a16="http://schemas.microsoft.com/office/drawing/2014/main" id="{86186E2D-C80D-E02C-54F4-13F736EA1106}"/>
              </a:ext>
            </a:extLst>
          </p:cNvPr>
          <p:cNvSpPr txBox="1"/>
          <p:nvPr/>
        </p:nvSpPr>
        <p:spPr>
          <a:xfrm>
            <a:off x="837403" y="1713995"/>
            <a:ext cx="5955862"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een </a:t>
            </a:r>
            <a:r>
              <a:rPr lang="nl-NL" sz="2000" dirty="0" err="1">
                <a:latin typeface="Arial" panose="020B0604020202020204" pitchFamily="34" charset="0"/>
                <a:cs typeface="Arial" panose="020B0604020202020204" pitchFamily="34" charset="0"/>
              </a:rPr>
              <a:t>uitdeeldag</a:t>
            </a:r>
            <a:r>
              <a:rPr lang="nl-NL" sz="2000" dirty="0">
                <a:latin typeface="Arial" panose="020B0604020202020204" pitchFamily="34" charset="0"/>
                <a:cs typeface="Arial" panose="020B0604020202020204" pitchFamily="34" charset="0"/>
              </a:rPr>
              <a:t> aan in de bomenplanner</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tijdsloten voor ophaler</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Vrijwilligers in aparte lijst</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Zet tijdsloten op slot om pauzes te creëren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Registratie extra makkelijk met de applicatie: scan de QR code! (beeld </a:t>
            </a:r>
            <a:r>
              <a:rPr lang="nl-NL" sz="2000" dirty="0" err="1">
                <a:latin typeface="Arial" panose="020B0604020202020204" pitchFamily="34" charset="0"/>
                <a:cs typeface="Arial" panose="020B0604020202020204" pitchFamily="34" charset="0"/>
              </a:rPr>
              <a:t>tzt</a:t>
            </a:r>
            <a:r>
              <a:rPr lang="nl-NL" sz="2000" dirty="0">
                <a:latin typeface="Arial" panose="020B0604020202020204" pitchFamily="34" charset="0"/>
                <a:cs typeface="Arial" panose="020B0604020202020204" pitchFamily="34" charset="0"/>
              </a:rPr>
              <a:t> toevoegen hiervan. </a:t>
            </a:r>
          </a:p>
        </p:txBody>
      </p:sp>
      <p:pic>
        <p:nvPicPr>
          <p:cNvPr id="7" name="Afbeelding 6">
            <a:extLst>
              <a:ext uri="{FF2B5EF4-FFF2-40B4-BE49-F238E27FC236}">
                <a16:creationId xmlns:a16="http://schemas.microsoft.com/office/drawing/2014/main" id="{43926617-9D4C-D20D-077F-87EBCFA94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344" y="-297966"/>
            <a:ext cx="9057136" cy="6400233"/>
          </a:xfrm>
          <a:prstGeom prst="rect">
            <a:avLst/>
          </a:prstGeom>
        </p:spPr>
      </p:pic>
    </p:spTree>
    <p:extLst>
      <p:ext uri="{BB962C8B-B14F-4D97-AF65-F5344CB8AC3E}">
        <p14:creationId xmlns:p14="http://schemas.microsoft.com/office/powerpoint/2010/main" val="226183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85CB62E-0E22-A2B9-DAE9-734D30EE1A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 y="0"/>
            <a:ext cx="12185650" cy="6858000"/>
          </a:xfrm>
          <a:prstGeom prst="rect">
            <a:avLst/>
          </a:prstGeom>
        </p:spPr>
      </p:pic>
      <p:pic>
        <p:nvPicPr>
          <p:cNvPr id="6" name="Graphic 5">
            <a:extLst>
              <a:ext uri="{FF2B5EF4-FFF2-40B4-BE49-F238E27FC236}">
                <a16:creationId xmlns:a16="http://schemas.microsoft.com/office/drawing/2014/main" id="{A576EFD1-2111-0347-82C2-01CC310883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sp>
        <p:nvSpPr>
          <p:cNvPr id="4" name="Tekstvak 3">
            <a:extLst>
              <a:ext uri="{FF2B5EF4-FFF2-40B4-BE49-F238E27FC236}">
                <a16:creationId xmlns:a16="http://schemas.microsoft.com/office/drawing/2014/main" id="{D968F18D-3E47-EE06-1B88-D1A281736C09}"/>
              </a:ext>
            </a:extLst>
          </p:cNvPr>
          <p:cNvSpPr txBox="1"/>
          <p:nvPr/>
        </p:nvSpPr>
        <p:spPr>
          <a:xfrm>
            <a:off x="569548" y="6285739"/>
            <a:ext cx="9177808"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Van braakliggende parkeerplaats, tot groene ontmoetingsplek die de rest van de stad verder </a:t>
            </a:r>
            <a:r>
              <a:rPr lang="nl-NL" sz="1600" dirty="0" err="1">
                <a:latin typeface="TT Chocolates" panose="02000503020000020003" pitchFamily="2" charset="77"/>
              </a:rPr>
              <a:t>vergroend</a:t>
            </a:r>
          </a:p>
        </p:txBody>
      </p:sp>
    </p:spTree>
    <p:extLst>
      <p:ext uri="{BB962C8B-B14F-4D97-AF65-F5344CB8AC3E}">
        <p14:creationId xmlns:p14="http://schemas.microsoft.com/office/powerpoint/2010/main" val="3270497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9B22C0CF-76AD-53BC-1551-697BC52FE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344" y="-297966"/>
            <a:ext cx="9057136" cy="6400233"/>
          </a:xfrm>
          <a:prstGeom prst="rect">
            <a:avLst/>
          </a:prstGeom>
        </p:spPr>
      </p:pic>
      <p:sp>
        <p:nvSpPr>
          <p:cNvPr id="9" name="Tekstvak 8">
            <a:extLst>
              <a:ext uri="{FF2B5EF4-FFF2-40B4-BE49-F238E27FC236}">
                <a16:creationId xmlns:a16="http://schemas.microsoft.com/office/drawing/2014/main" id="{196A9D75-C8CC-74F9-1323-AD22439E7DA1}"/>
              </a:ext>
            </a:extLst>
          </p:cNvPr>
          <p:cNvSpPr txBox="1"/>
          <p:nvPr/>
        </p:nvSpPr>
        <p:spPr>
          <a:xfrm>
            <a:off x="1143000" y="2421032"/>
            <a:ext cx="5955862" cy="19774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Deel het terrein goed in…</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Kuil een aantal van ieder soort zaailing alvast uit en bescherm de wortels.</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Stel een paar 'bomen-posten' in. </a:t>
            </a:r>
          </a:p>
          <a:p>
            <a:pPr marL="342900" indent="-342900">
              <a:spcAft>
                <a:spcPts val="9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Maak vrijwilligers zichtbaar!</a:t>
            </a:r>
          </a:p>
        </p:txBody>
      </p:sp>
      <p:sp>
        <p:nvSpPr>
          <p:cNvPr id="15" name="Titel 11">
            <a:extLst>
              <a:ext uri="{FF2B5EF4-FFF2-40B4-BE49-F238E27FC236}">
                <a16:creationId xmlns:a16="http://schemas.microsoft.com/office/drawing/2014/main" id="{7881C6BB-A0C8-2383-777D-C07312AD5BD2}"/>
              </a:ext>
            </a:extLst>
          </p:cNvPr>
          <p:cNvSpPr>
            <a:spLocks noGrp="1"/>
          </p:cNvSpPr>
          <p:nvPr>
            <p:ph type="title"/>
          </p:nvPr>
        </p:nvSpPr>
        <p:spPr>
          <a:xfrm>
            <a:off x="1143000" y="533401"/>
            <a:ext cx="7340600" cy="1382156"/>
          </a:xfrm>
        </p:spPr>
        <p:txBody>
          <a:bodyPr>
            <a:normAutofit/>
          </a:bodyPr>
          <a:lstStyle/>
          <a:p>
            <a:r>
              <a:rPr lang="nl-NL" dirty="0">
                <a:solidFill>
                  <a:srgbClr val="14B2A8"/>
                </a:solidFill>
              </a:rPr>
              <a:t>Richt je </a:t>
            </a:r>
            <a:r>
              <a:rPr lang="nl-NL" dirty="0" err="1">
                <a:solidFill>
                  <a:srgbClr val="14B2A8"/>
                </a:solidFill>
              </a:rPr>
              <a:t>bomenhub</a:t>
            </a:r>
            <a:r>
              <a:rPr lang="nl-NL" dirty="0">
                <a:solidFill>
                  <a:srgbClr val="14B2A8"/>
                </a:solidFill>
              </a:rPr>
              <a:t> in voor een soepel verlopende dag</a:t>
            </a:r>
          </a:p>
        </p:txBody>
      </p:sp>
    </p:spTree>
    <p:extLst>
      <p:ext uri="{BB962C8B-B14F-4D97-AF65-F5344CB8AC3E}">
        <p14:creationId xmlns:p14="http://schemas.microsoft.com/office/powerpoint/2010/main" val="177010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643D620-841C-1A38-D42C-02F168E34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8292" y="-24837"/>
            <a:ext cx="6533431" cy="4616855"/>
          </a:xfrm>
          <a:prstGeom prst="rect">
            <a:avLst/>
          </a:prstGeom>
        </p:spPr>
      </p:pic>
      <p:sp>
        <p:nvSpPr>
          <p:cNvPr id="7" name="Titel 6">
            <a:extLst>
              <a:ext uri="{FF2B5EF4-FFF2-40B4-BE49-F238E27FC236}">
                <a16:creationId xmlns:a16="http://schemas.microsoft.com/office/drawing/2014/main" id="{1ECB3543-BEC1-9A82-7A1C-C4E1852D6F0A}"/>
              </a:ext>
            </a:extLst>
          </p:cNvPr>
          <p:cNvSpPr>
            <a:spLocks noGrp="1"/>
          </p:cNvSpPr>
          <p:nvPr>
            <p:ph type="title"/>
          </p:nvPr>
        </p:nvSpPr>
        <p:spPr>
          <a:xfrm>
            <a:off x="1143000" y="236839"/>
            <a:ext cx="9906000" cy="1382156"/>
          </a:xfrm>
        </p:spPr>
        <p:txBody>
          <a:bodyPr/>
          <a:lstStyle/>
          <a:p>
            <a:r>
              <a:rPr lang="nl-NL" dirty="0">
                <a:solidFill>
                  <a:srgbClr val="14B2A8"/>
                </a:solidFill>
              </a:rPr>
              <a:t>Hoe ziet een </a:t>
            </a:r>
            <a:r>
              <a:rPr lang="nl-NL" dirty="0" err="1">
                <a:solidFill>
                  <a:srgbClr val="14B2A8"/>
                </a:solidFill>
              </a:rPr>
              <a:t>uitdeeldag</a:t>
            </a:r>
            <a:r>
              <a:rPr lang="nl-NL" dirty="0">
                <a:solidFill>
                  <a:srgbClr val="14B2A8"/>
                </a:solidFill>
              </a:rPr>
              <a:t> eruit?</a:t>
            </a:r>
          </a:p>
        </p:txBody>
      </p:sp>
      <p:graphicFrame>
        <p:nvGraphicFramePr>
          <p:cNvPr id="6" name="Tijdelijke aanduiding voor inhoud 5">
            <a:extLst>
              <a:ext uri="{FF2B5EF4-FFF2-40B4-BE49-F238E27FC236}">
                <a16:creationId xmlns:a16="http://schemas.microsoft.com/office/drawing/2014/main" id="{9C7F91C8-1180-99D3-9A85-DBAAB81D73FE}"/>
              </a:ext>
            </a:extLst>
          </p:cNvPr>
          <p:cNvGraphicFramePr>
            <a:graphicFrameLocks noGrp="1"/>
          </p:cNvGraphicFramePr>
          <p:nvPr>
            <p:ph idx="1"/>
            <p:extLst>
              <p:ext uri="{D42A27DB-BD31-4B8C-83A1-F6EECF244321}">
                <p14:modId xmlns:p14="http://schemas.microsoft.com/office/powerpoint/2010/main" val="1757283722"/>
              </p:ext>
            </p:extLst>
          </p:nvPr>
        </p:nvGraphicFramePr>
        <p:xfrm>
          <a:off x="1143000" y="1382485"/>
          <a:ext cx="6378905" cy="4674158"/>
        </p:xfrm>
        <a:graphic>
          <a:graphicData uri="http://schemas.openxmlformats.org/drawingml/2006/table">
            <a:tbl>
              <a:tblPr firstRow="1" bandRow="1">
                <a:tableStyleId>{5C22544A-7EE6-4342-B048-85BDC9FD1C3A}</a:tableStyleId>
              </a:tblPr>
              <a:tblGrid>
                <a:gridCol w="1387937">
                  <a:extLst>
                    <a:ext uri="{9D8B030D-6E8A-4147-A177-3AD203B41FA5}">
                      <a16:colId xmlns:a16="http://schemas.microsoft.com/office/drawing/2014/main" val="3048264941"/>
                    </a:ext>
                  </a:extLst>
                </a:gridCol>
                <a:gridCol w="4990968">
                  <a:extLst>
                    <a:ext uri="{9D8B030D-6E8A-4147-A177-3AD203B41FA5}">
                      <a16:colId xmlns:a16="http://schemas.microsoft.com/office/drawing/2014/main" val="3052684046"/>
                    </a:ext>
                  </a:extLst>
                </a:gridCol>
              </a:tblGrid>
              <a:tr h="665021">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09.00 Aankomst vrijwilligers </a:t>
                      </a:r>
                    </a:p>
                  </a:txBody>
                  <a:tcPr>
                    <a:solidFill>
                      <a:srgbClr val="14B2A8"/>
                    </a:solidFill>
                  </a:tcPr>
                </a:tc>
                <a:tc>
                  <a:txBody>
                    <a:bodyPr/>
                    <a:lstStyle/>
                    <a:p>
                      <a:pPr algn="ct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Je neemt de dag door met de vrijwilligers die helpen uitdelen, legt bomen klaar en zet de route uit voor de ophalers. </a:t>
                      </a:r>
                    </a:p>
                  </a:txBody>
                  <a:tcPr>
                    <a:solidFill>
                      <a:srgbClr val="14B2A8"/>
                    </a:solidFill>
                  </a:tcPr>
                </a:tc>
                <a:extLst>
                  <a:ext uri="{0D108BD9-81ED-4DB2-BD59-A6C34878D82A}">
                    <a16:rowId xmlns:a16="http://schemas.microsoft.com/office/drawing/2014/main" val="3964031615"/>
                  </a:ext>
                </a:extLst>
              </a:tr>
              <a:tr h="503803">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09.45 </a:t>
                      </a:r>
                    </a:p>
                  </a:txBody>
                  <a:tcPr/>
                </a:tc>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De vrijwilligers nemen hun positie in met taken. </a:t>
                      </a:r>
                    </a:p>
                  </a:txBody>
                  <a:tcPr/>
                </a:tc>
                <a:extLst>
                  <a:ext uri="{0D108BD9-81ED-4DB2-BD59-A6C34878D82A}">
                    <a16:rowId xmlns:a16="http://schemas.microsoft.com/office/drawing/2014/main" val="3119085618"/>
                  </a:ext>
                </a:extLst>
              </a:tr>
              <a:tr h="826238">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10.00 - 12.00 </a:t>
                      </a:r>
                    </a:p>
                  </a:txBody>
                  <a:tcPr/>
                </a:tc>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Op de bomenplanner kan je ervoor kiezen je dag op te delen in tijdsloten van een half uur. Je kiest zelf een aantal ophalers. Als je de bomen van tevoren afstemt met locaties en klaarlegt, hoef je voor grote locaties niet per se meer tijd in te ruimen dan voor kleine. Dit hangt af van de voorbereiding. </a:t>
                      </a:r>
                    </a:p>
                  </a:txBody>
                  <a:tcPr/>
                </a:tc>
                <a:extLst>
                  <a:ext uri="{0D108BD9-81ED-4DB2-BD59-A6C34878D82A}">
                    <a16:rowId xmlns:a16="http://schemas.microsoft.com/office/drawing/2014/main" val="3944509436"/>
                  </a:ext>
                </a:extLst>
              </a:tr>
              <a:tr h="665021">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12.00- 12.30 </a:t>
                      </a:r>
                    </a:p>
                  </a:txBody>
                  <a:tcPr/>
                </a:tc>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Pauze, koffie, lunch d.m.v. roulatie in taken van vrijwilligers of aanpassing van de taken aanvankelijk van hoe het gaat. </a:t>
                      </a:r>
                    </a:p>
                  </a:txBody>
                  <a:tcPr/>
                </a:tc>
                <a:extLst>
                  <a:ext uri="{0D108BD9-81ED-4DB2-BD59-A6C34878D82A}">
                    <a16:rowId xmlns:a16="http://schemas.microsoft.com/office/drawing/2014/main" val="2384859219"/>
                  </a:ext>
                </a:extLst>
              </a:tr>
              <a:tr h="503803">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12.30 - 14.00 </a:t>
                      </a:r>
                    </a:p>
                  </a:txBody>
                  <a:tcPr/>
                </a:tc>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Volgende ronde aan tijdslots. Je kunt zelf kiezen hoelang het duurt, dus dit kan ook het einde zijn. </a:t>
                      </a:r>
                    </a:p>
                  </a:txBody>
                  <a:tcPr/>
                </a:tc>
                <a:extLst>
                  <a:ext uri="{0D108BD9-81ED-4DB2-BD59-A6C34878D82A}">
                    <a16:rowId xmlns:a16="http://schemas.microsoft.com/office/drawing/2014/main" val="3211133485"/>
                  </a:ext>
                </a:extLst>
              </a:tr>
              <a:tr h="1148673">
                <a:tc>
                  <a:txBody>
                    <a:bodyPr/>
                    <a:lstStyle/>
                    <a:p>
                      <a:pPr fontAlgn="t"/>
                      <a:endParaRPr lang="nl-NL" sz="1100" b="1" i="0">
                        <a:effectLst/>
                        <a:latin typeface="Arial" panose="020B0604020202020204" pitchFamily="34" charset="0"/>
                        <a:cs typeface="Arial" panose="020B0604020202020204" pitchFamily="34" charset="0"/>
                      </a:endParaRPr>
                    </a:p>
                    <a:p>
                      <a:pPr algn="l" rtl="0" fontAlgn="base"/>
                      <a:r>
                        <a:rPr lang="nl-NL" sz="1100" b="1" i="0">
                          <a:effectLst/>
                          <a:latin typeface="Arial" panose="020B0604020202020204" pitchFamily="34" charset="0"/>
                          <a:cs typeface="Arial" panose="020B0604020202020204" pitchFamily="34" charset="0"/>
                        </a:rPr>
                        <a:t>14.00 - 14.30 </a:t>
                      </a:r>
                    </a:p>
                  </a:txBody>
                  <a:tcPr/>
                </a:tc>
                <a:tc>
                  <a:txBody>
                    <a:bodyPr/>
                    <a:lstStyle/>
                    <a:p>
                      <a:pPr fontAlgn="t"/>
                      <a:endParaRPr lang="nl-NL" sz="1100" b="1" i="0" dirty="0">
                        <a:effectLst/>
                        <a:latin typeface="Arial" panose="020B0604020202020204" pitchFamily="34" charset="0"/>
                        <a:cs typeface="Arial" panose="020B0604020202020204" pitchFamily="34" charset="0"/>
                      </a:endParaRPr>
                    </a:p>
                    <a:p>
                      <a:pPr algn="l" rtl="0" fontAlgn="base"/>
                      <a:r>
                        <a:rPr lang="nl-NL" sz="1100" b="1" i="0" dirty="0">
                          <a:effectLst/>
                          <a:latin typeface="Arial" panose="020B0604020202020204" pitchFamily="34" charset="0"/>
                          <a:cs typeface="Arial" panose="020B0604020202020204" pitchFamily="34" charset="0"/>
                        </a:rPr>
                        <a:t>Afronding, opruimen wat toch niet is opgehaald. Je kunt er ook voor kiezen om locaties die te laat zijn/niet zijn gekomen, na te bellen.  </a:t>
                      </a:r>
                    </a:p>
                    <a:p>
                      <a:pPr algn="l" rtl="0" fontAlgn="base"/>
                      <a:r>
                        <a:rPr lang="nl-NL" sz="1100" b="1" i="0" dirty="0">
                          <a:effectLst/>
                          <a:latin typeface="Arial" panose="020B0604020202020204" pitchFamily="34" charset="0"/>
                          <a:cs typeface="Arial" panose="020B0604020202020204" pitchFamily="34" charset="0"/>
                        </a:rPr>
                        <a:t> </a:t>
                      </a:r>
                    </a:p>
                    <a:p>
                      <a:pPr algn="l" rtl="0" fontAlgn="base"/>
                      <a:r>
                        <a:rPr lang="nl-NL" sz="1100" b="1" i="0" dirty="0">
                          <a:effectLst/>
                          <a:latin typeface="Arial" panose="020B0604020202020204" pitchFamily="34" charset="0"/>
                          <a:cs typeface="Arial" panose="020B0604020202020204" pitchFamily="34" charset="0"/>
                        </a:rPr>
                        <a:t>Eventueel kan je je voorraad natellen om te checken of het registreren per app wat er weg is goed is gegaan.  </a:t>
                      </a:r>
                    </a:p>
                  </a:txBody>
                  <a:tcPr/>
                </a:tc>
                <a:extLst>
                  <a:ext uri="{0D108BD9-81ED-4DB2-BD59-A6C34878D82A}">
                    <a16:rowId xmlns:a16="http://schemas.microsoft.com/office/drawing/2014/main" val="1135145235"/>
                  </a:ext>
                </a:extLst>
              </a:tr>
            </a:tbl>
          </a:graphicData>
        </a:graphic>
      </p:graphicFrame>
    </p:spTree>
    <p:extLst>
      <p:ext uri="{BB962C8B-B14F-4D97-AF65-F5344CB8AC3E}">
        <p14:creationId xmlns:p14="http://schemas.microsoft.com/office/powerpoint/2010/main" val="2831307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p:txBody>
          <a:bodyPr/>
          <a:lstStyle/>
          <a:p>
            <a:r>
              <a:rPr lang="nl-NL" dirty="0">
                <a:solidFill>
                  <a:srgbClr val="14B2A8"/>
                </a:solidFill>
                <a:latin typeface="Impact" panose="020B0806030902050204" pitchFamily="34" charset="0"/>
                <a:ea typeface="+mj-lt"/>
                <a:cs typeface="+mj-lt"/>
              </a:rPr>
              <a:t>MET 3 STICHTINGEN </a:t>
            </a:r>
            <a:br>
              <a:rPr lang="nl-NL" dirty="0">
                <a:latin typeface="Impact" panose="020B0806030902050204" pitchFamily="34" charset="0"/>
                <a:ea typeface="+mj-lt"/>
                <a:cs typeface="+mj-lt"/>
              </a:rPr>
            </a:br>
            <a:r>
              <a:rPr lang="nl-NL" dirty="0">
                <a:solidFill>
                  <a:srgbClr val="F49D2E"/>
                </a:solidFill>
                <a:latin typeface="Impact" panose="020B0806030902050204" pitchFamily="34" charset="0"/>
                <a:ea typeface="+mj-lt"/>
                <a:cs typeface="+mj-lt"/>
              </a:rPr>
              <a:t>DE HANDEN UIT DE MOUWEN</a:t>
            </a:r>
            <a:endParaRPr lang="nl-NL" dirty="0">
              <a:solidFill>
                <a:srgbClr val="F49D2E"/>
              </a:solidFill>
              <a:latin typeface="Impact" panose="020B0806030902050204" pitchFamily="34" charset="0"/>
            </a:endParaRPr>
          </a:p>
        </p:txBody>
      </p:sp>
      <p:pic>
        <p:nvPicPr>
          <p:cNvPr id="5" name="Afbeelding 5">
            <a:extLst>
              <a:ext uri="{FF2B5EF4-FFF2-40B4-BE49-F238E27FC236}">
                <a16:creationId xmlns:a16="http://schemas.microsoft.com/office/drawing/2014/main" id="{AC53677B-2308-BA4A-D2C3-088698B6B122}"/>
              </a:ext>
            </a:extLst>
          </p:cNvPr>
          <p:cNvPicPr>
            <a:picLocks noChangeAspect="1"/>
          </p:cNvPicPr>
          <p:nvPr/>
        </p:nvPicPr>
        <p:blipFill>
          <a:blip r:embed="rId3"/>
          <a:stretch>
            <a:fillRect/>
          </a:stretch>
        </p:blipFill>
        <p:spPr>
          <a:xfrm>
            <a:off x="936120" y="1994353"/>
            <a:ext cx="2314575" cy="1200150"/>
          </a:xfrm>
          <a:prstGeom prst="rect">
            <a:avLst/>
          </a:prstGeom>
        </p:spPr>
      </p:pic>
      <p:pic>
        <p:nvPicPr>
          <p:cNvPr id="7" name="Afbeelding 7">
            <a:extLst>
              <a:ext uri="{FF2B5EF4-FFF2-40B4-BE49-F238E27FC236}">
                <a16:creationId xmlns:a16="http://schemas.microsoft.com/office/drawing/2014/main" id="{39E39664-027C-34C8-A2B7-9C8310F475B0}"/>
              </a:ext>
            </a:extLst>
          </p:cNvPr>
          <p:cNvPicPr>
            <a:picLocks noChangeAspect="1"/>
          </p:cNvPicPr>
          <p:nvPr/>
        </p:nvPicPr>
        <p:blipFill>
          <a:blip r:embed="rId4"/>
          <a:stretch>
            <a:fillRect/>
          </a:stretch>
        </p:blipFill>
        <p:spPr>
          <a:xfrm>
            <a:off x="928585" y="3183453"/>
            <a:ext cx="2447925" cy="1143000"/>
          </a:xfrm>
          <a:prstGeom prst="rect">
            <a:avLst/>
          </a:prstGeom>
        </p:spPr>
      </p:pic>
      <p:pic>
        <p:nvPicPr>
          <p:cNvPr id="9" name="Afbeelding 6" descr="Afbeelding met tekst&#10;&#10;Automatisch gegenereerde beschrijving">
            <a:extLst>
              <a:ext uri="{FF2B5EF4-FFF2-40B4-BE49-F238E27FC236}">
                <a16:creationId xmlns:a16="http://schemas.microsoft.com/office/drawing/2014/main" id="{5CAF388C-1AC2-22D1-E97A-613A498A22F4}"/>
              </a:ext>
            </a:extLst>
          </p:cNvPr>
          <p:cNvPicPr>
            <a:picLocks noChangeAspect="1"/>
          </p:cNvPicPr>
          <p:nvPr/>
        </p:nvPicPr>
        <p:blipFill>
          <a:blip r:embed="rId5"/>
          <a:stretch>
            <a:fillRect/>
          </a:stretch>
        </p:blipFill>
        <p:spPr>
          <a:xfrm>
            <a:off x="1040895" y="4494695"/>
            <a:ext cx="2209800" cy="1076325"/>
          </a:xfrm>
          <a:prstGeom prst="rect">
            <a:avLst/>
          </a:prstGeom>
        </p:spPr>
      </p:pic>
      <p:sp>
        <p:nvSpPr>
          <p:cNvPr id="11" name="Tekstvak 10">
            <a:extLst>
              <a:ext uri="{FF2B5EF4-FFF2-40B4-BE49-F238E27FC236}">
                <a16:creationId xmlns:a16="http://schemas.microsoft.com/office/drawing/2014/main" id="{BACF0C2C-0FD3-45F4-AE6E-F8732EA60F0F}"/>
              </a:ext>
            </a:extLst>
          </p:cNvPr>
          <p:cNvSpPr txBox="1"/>
          <p:nvPr/>
        </p:nvSpPr>
        <p:spPr>
          <a:xfrm>
            <a:off x="3537915" y="2368880"/>
            <a:ext cx="2616359" cy="584775"/>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Organisatie en communicatie</a:t>
            </a:r>
          </a:p>
        </p:txBody>
      </p:sp>
      <p:pic>
        <p:nvPicPr>
          <p:cNvPr id="13" name="Onlinemedia 3" title="Boeren planten 50.000 bomen">
            <a:hlinkClick r:id="" action="ppaction://media"/>
            <a:extLst>
              <a:ext uri="{FF2B5EF4-FFF2-40B4-BE49-F238E27FC236}">
                <a16:creationId xmlns:a16="http://schemas.microsoft.com/office/drawing/2014/main" id="{50C17084-6882-2471-5B76-09711EF8939F}"/>
              </a:ext>
            </a:extLst>
          </p:cNvPr>
          <p:cNvPicPr>
            <a:picLocks noRot="1" noChangeAspect="1"/>
          </p:cNvPicPr>
          <p:nvPr>
            <a:videoFile r:link="rId1"/>
          </p:nvPr>
        </p:nvPicPr>
        <p:blipFill>
          <a:blip r:embed="rId6"/>
          <a:stretch>
            <a:fillRect/>
          </a:stretch>
        </p:blipFill>
        <p:spPr>
          <a:xfrm>
            <a:off x="6319811" y="2056383"/>
            <a:ext cx="4603502" cy="3184383"/>
          </a:xfrm>
          <a:prstGeom prst="rect">
            <a:avLst/>
          </a:prstGeom>
        </p:spPr>
      </p:pic>
      <p:sp>
        <p:nvSpPr>
          <p:cNvPr id="17" name="Tekstvak 16">
            <a:extLst>
              <a:ext uri="{FF2B5EF4-FFF2-40B4-BE49-F238E27FC236}">
                <a16:creationId xmlns:a16="http://schemas.microsoft.com/office/drawing/2014/main" id="{FAC41044-5D85-C3D2-5F96-AA8A750C3F00}"/>
              </a:ext>
            </a:extLst>
          </p:cNvPr>
          <p:cNvSpPr txBox="1"/>
          <p:nvPr/>
        </p:nvSpPr>
        <p:spPr>
          <a:xfrm>
            <a:off x="6284548" y="5292830"/>
            <a:ext cx="4028536" cy="338554"/>
          </a:xfrm>
          <a:prstGeom prst="rect">
            <a:avLst/>
          </a:prstGeom>
          <a:noFill/>
        </p:spPr>
        <p:txBody>
          <a:bodyPr wrap="square" rtlCol="0">
            <a:spAutoFit/>
          </a:bodyPr>
          <a:lstStyle/>
          <a:p>
            <a:r>
              <a:rPr lang="nl-NL" sz="1600" dirty="0">
                <a:latin typeface="Arial" panose="020B0604020202020204" pitchFamily="34" charset="0"/>
                <a:cs typeface="Arial" panose="020B0604020202020204" pitchFamily="34" charset="0"/>
              </a:rPr>
              <a:t>Maart 2020, zo begon het… </a:t>
            </a:r>
          </a:p>
        </p:txBody>
      </p:sp>
      <p:sp>
        <p:nvSpPr>
          <p:cNvPr id="3" name="Tekstvak 2">
            <a:extLst>
              <a:ext uri="{FF2B5EF4-FFF2-40B4-BE49-F238E27FC236}">
                <a16:creationId xmlns:a16="http://schemas.microsoft.com/office/drawing/2014/main" id="{D69261C2-AF4E-C5FC-39E1-30E3C2CA9B82}"/>
              </a:ext>
            </a:extLst>
          </p:cNvPr>
          <p:cNvSpPr txBox="1"/>
          <p:nvPr/>
        </p:nvSpPr>
        <p:spPr>
          <a:xfrm>
            <a:off x="3537915" y="3570287"/>
            <a:ext cx="2616359" cy="338554"/>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De bedenker en aanjager</a:t>
            </a:r>
          </a:p>
        </p:txBody>
      </p:sp>
      <p:sp>
        <p:nvSpPr>
          <p:cNvPr id="4" name="Tekstvak 3">
            <a:extLst>
              <a:ext uri="{FF2B5EF4-FFF2-40B4-BE49-F238E27FC236}">
                <a16:creationId xmlns:a16="http://schemas.microsoft.com/office/drawing/2014/main" id="{B0AE5B96-17A1-4413-0D53-F574D20A0C3C}"/>
              </a:ext>
            </a:extLst>
          </p:cNvPr>
          <p:cNvSpPr txBox="1"/>
          <p:nvPr/>
        </p:nvSpPr>
        <p:spPr>
          <a:xfrm>
            <a:off x="3537915" y="4647690"/>
            <a:ext cx="2616359" cy="584775"/>
          </a:xfrm>
          <a:prstGeom prst="rect">
            <a:avLst/>
          </a:prstGeom>
          <a:noFill/>
        </p:spPr>
        <p:txBody>
          <a:bodyPr wrap="square" lIns="91440" tIns="45720" rIns="91440" bIns="45720" rtlCol="0" anchor="t">
            <a:spAutoFit/>
          </a:bodyPr>
          <a:lstStyle/>
          <a:p>
            <a:r>
              <a:rPr lang="nl-NL" sz="1600" dirty="0">
                <a:latin typeface="TT Chocolates" panose="02000503020000020003" pitchFamily="2" charset="77"/>
              </a:rPr>
              <a:t>300boeren met wens om biodiversiteit te verhogen</a:t>
            </a:r>
          </a:p>
        </p:txBody>
      </p:sp>
    </p:spTree>
    <p:extLst>
      <p:ext uri="{BB962C8B-B14F-4D97-AF65-F5344CB8AC3E}">
        <p14:creationId xmlns:p14="http://schemas.microsoft.com/office/powerpoint/2010/main" val="321056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1143000" y="454374"/>
            <a:ext cx="4953000" cy="1382156"/>
          </a:xfrm>
        </p:spPr>
        <p:txBody>
          <a:bodyPr/>
          <a:lstStyle/>
          <a:p>
            <a:r>
              <a:rPr lang="nl-NL" dirty="0">
                <a:solidFill>
                  <a:srgbClr val="14B2A8"/>
                </a:solidFill>
              </a:rPr>
              <a:t>Communicatie voor je </a:t>
            </a:r>
            <a:r>
              <a:rPr lang="nl-NL" dirty="0" err="1">
                <a:solidFill>
                  <a:srgbClr val="14B2A8"/>
                </a:solidFill>
              </a:rPr>
              <a:t>uitdeeldag</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1143000" y="1925561"/>
            <a:ext cx="5269675" cy="4024424"/>
          </a:xfrm>
        </p:spPr>
        <p:txBody>
          <a:bodyPr vert="horz" lIns="91440" tIns="45720" rIns="91440" bIns="45720" rtlCol="0" anchor="t">
            <a:normAutofit/>
          </a:bodyPr>
          <a:lstStyle/>
          <a:p>
            <a:pPr marL="0" indent="0">
              <a:buNone/>
            </a:pPr>
            <a:r>
              <a:rPr lang="nl-NL" sz="2000" dirty="0">
                <a:latin typeface="Arial" panose="020B0604020202020204" pitchFamily="34" charset="0"/>
                <a:cs typeface="Arial" panose="020B0604020202020204" pitchFamily="34" charset="0"/>
              </a:rPr>
              <a:t>Van brochures tot flyers tot </a:t>
            </a:r>
            <a:r>
              <a:rPr lang="nl-NL" sz="2000" dirty="0" err="1">
                <a:latin typeface="Arial" panose="020B0604020202020204" pitchFamily="34" charset="0"/>
                <a:cs typeface="Arial" panose="020B0604020202020204" pitchFamily="34" charset="0"/>
              </a:rPr>
              <a:t>social</a:t>
            </a:r>
            <a:r>
              <a:rPr lang="nl-NL" sz="2000" dirty="0">
                <a:latin typeface="Arial" panose="020B0604020202020204" pitchFamily="34" charset="0"/>
                <a:cs typeface="Arial" panose="020B0604020202020204" pitchFamily="34" charset="0"/>
              </a:rPr>
              <a:t> </a:t>
            </a:r>
            <a:r>
              <a:rPr lang="nl-NL" sz="2000" dirty="0" err="1">
                <a:latin typeface="Arial" panose="020B0604020202020204" pitchFamily="34" charset="0"/>
                <a:cs typeface="Arial" panose="020B0604020202020204" pitchFamily="34" charset="0"/>
              </a:rPr>
              <a:t>posts</a:t>
            </a:r>
            <a:r>
              <a:rPr lang="nl-NL" sz="2000" dirty="0">
                <a:latin typeface="Arial" panose="020B0604020202020204" pitchFamily="34" charset="0"/>
                <a:cs typeface="Arial" panose="020B0604020202020204" pitchFamily="34" charset="0"/>
              </a:rPr>
              <a:t>, bekijk het via </a:t>
            </a:r>
            <a:r>
              <a:rPr lang="nl-NL" sz="2000" dirty="0" err="1">
                <a:latin typeface="Arial" panose="020B0604020202020204" pitchFamily="34" charset="0"/>
                <a:cs typeface="Arial" panose="020B0604020202020204" pitchFamily="34" charset="0"/>
              </a:rPr>
              <a:t>meerbomen.nu</a:t>
            </a:r>
            <a:r>
              <a:rPr lang="nl-NL" sz="2000" dirty="0">
                <a:latin typeface="Arial" panose="020B0604020202020204" pitchFamily="34" charset="0"/>
                <a:cs typeface="Arial" panose="020B0604020202020204" pitchFamily="34" charset="0"/>
              </a:rPr>
              <a:t>/communicatietoolkit</a:t>
            </a:r>
          </a:p>
        </p:txBody>
      </p:sp>
      <p:grpSp>
        <p:nvGrpSpPr>
          <p:cNvPr id="16" name="Groep 15">
            <a:extLst>
              <a:ext uri="{FF2B5EF4-FFF2-40B4-BE49-F238E27FC236}">
                <a16:creationId xmlns:a16="http://schemas.microsoft.com/office/drawing/2014/main" id="{9A0729DE-D7BA-D99B-BA75-AF23634CDDF0}"/>
              </a:ext>
            </a:extLst>
          </p:cNvPr>
          <p:cNvGrpSpPr/>
          <p:nvPr/>
        </p:nvGrpSpPr>
        <p:grpSpPr>
          <a:xfrm>
            <a:off x="531102" y="3776353"/>
            <a:ext cx="3272734" cy="2766319"/>
            <a:chOff x="506179" y="3053226"/>
            <a:chExt cx="3999832" cy="3380908"/>
          </a:xfrm>
        </p:grpSpPr>
        <p:pic>
          <p:nvPicPr>
            <p:cNvPr id="11" name="Afbeelding 10">
              <a:extLst>
                <a:ext uri="{FF2B5EF4-FFF2-40B4-BE49-F238E27FC236}">
                  <a16:creationId xmlns:a16="http://schemas.microsoft.com/office/drawing/2014/main" id="{79B47657-0BA8-F5DA-BCA0-E43C40610C2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335605">
              <a:off x="2437770" y="3504125"/>
              <a:ext cx="2068241" cy="2930009"/>
            </a:xfrm>
            <a:prstGeom prst="rect">
              <a:avLst/>
            </a:prstGeom>
            <a:solidFill>
              <a:schemeClr val="bg1"/>
            </a:solidFill>
            <a:effectLst>
              <a:outerShdw blurRad="115160" dist="15826" dir="5400000" algn="ctr" rotWithShape="0">
                <a:schemeClr val="tx1">
                  <a:alpha val="68000"/>
                </a:schemeClr>
              </a:outerShdw>
            </a:effectLst>
          </p:spPr>
        </p:pic>
        <p:pic>
          <p:nvPicPr>
            <p:cNvPr id="6" name="Afbeelding 5">
              <a:extLst>
                <a:ext uri="{FF2B5EF4-FFF2-40B4-BE49-F238E27FC236}">
                  <a16:creationId xmlns:a16="http://schemas.microsoft.com/office/drawing/2014/main" id="{1095C0FA-E3E6-77E0-D7FD-0A0B496E0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79404">
              <a:off x="506179" y="3053226"/>
              <a:ext cx="2071949" cy="2935261"/>
            </a:xfrm>
            <a:prstGeom prst="rect">
              <a:avLst/>
            </a:prstGeom>
            <a:effectLst>
              <a:outerShdw blurRad="115160" dist="15826" dir="5400000" algn="ctr" rotWithShape="0">
                <a:schemeClr val="tx1">
                  <a:alpha val="68000"/>
                </a:schemeClr>
              </a:outerShdw>
            </a:effectLst>
          </p:spPr>
        </p:pic>
      </p:grpSp>
      <p:pic>
        <p:nvPicPr>
          <p:cNvPr id="13" name="Afbeelding 12">
            <a:extLst>
              <a:ext uri="{FF2B5EF4-FFF2-40B4-BE49-F238E27FC236}">
                <a16:creationId xmlns:a16="http://schemas.microsoft.com/office/drawing/2014/main" id="{580AA2BA-D6D4-4649-17D4-EF59BCFCC9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39831" y="4213100"/>
            <a:ext cx="1628270" cy="1628270"/>
          </a:xfrm>
          <a:prstGeom prst="rect">
            <a:avLst/>
          </a:prstGeom>
        </p:spPr>
      </p:pic>
      <p:pic>
        <p:nvPicPr>
          <p:cNvPr id="14" name="Afbeelding 13">
            <a:extLst>
              <a:ext uri="{FF2B5EF4-FFF2-40B4-BE49-F238E27FC236}">
                <a16:creationId xmlns:a16="http://schemas.microsoft.com/office/drawing/2014/main" id="{AB41EB24-69A3-F315-FEE4-2189149B23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25097" y="4189191"/>
            <a:ext cx="1628270" cy="1628270"/>
          </a:xfrm>
          <a:prstGeom prst="rect">
            <a:avLst/>
          </a:prstGeom>
        </p:spPr>
      </p:pic>
      <p:pic>
        <p:nvPicPr>
          <p:cNvPr id="15" name="Afbeelding 14">
            <a:extLst>
              <a:ext uri="{FF2B5EF4-FFF2-40B4-BE49-F238E27FC236}">
                <a16:creationId xmlns:a16="http://schemas.microsoft.com/office/drawing/2014/main" id="{78CE1ADE-92EE-CBAC-0C1B-1216B555B8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7730" y="4213100"/>
            <a:ext cx="1628270" cy="1628270"/>
          </a:xfrm>
          <a:prstGeom prst="rect">
            <a:avLst/>
          </a:prstGeom>
        </p:spPr>
      </p:pic>
      <p:sp>
        <p:nvSpPr>
          <p:cNvPr id="17" name="Tijdelijke aanduiding voor inhoud 2">
            <a:extLst>
              <a:ext uri="{FF2B5EF4-FFF2-40B4-BE49-F238E27FC236}">
                <a16:creationId xmlns:a16="http://schemas.microsoft.com/office/drawing/2014/main" id="{0BC2AA26-7447-2B27-AAC0-3D02B0634806}"/>
              </a:ext>
            </a:extLst>
          </p:cNvPr>
          <p:cNvSpPr txBox="1">
            <a:spLocks/>
          </p:cNvSpPr>
          <p:nvPr/>
        </p:nvSpPr>
        <p:spPr>
          <a:xfrm>
            <a:off x="1026876" y="6326058"/>
            <a:ext cx="816429"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t>Flyers</a:t>
            </a:r>
          </a:p>
        </p:txBody>
      </p:sp>
      <p:sp>
        <p:nvSpPr>
          <p:cNvPr id="18" name="Tijdelijke aanduiding voor inhoud 2">
            <a:extLst>
              <a:ext uri="{FF2B5EF4-FFF2-40B4-BE49-F238E27FC236}">
                <a16:creationId xmlns:a16="http://schemas.microsoft.com/office/drawing/2014/main" id="{0B6F7ADA-5C53-8284-71D8-D4ADA74C8C14}"/>
              </a:ext>
            </a:extLst>
          </p:cNvPr>
          <p:cNvSpPr txBox="1">
            <a:spLocks/>
          </p:cNvSpPr>
          <p:nvPr/>
        </p:nvSpPr>
        <p:spPr>
          <a:xfrm>
            <a:off x="5581063" y="6017605"/>
            <a:ext cx="3645724" cy="35450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t>Diverse templates voor </a:t>
            </a:r>
            <a:r>
              <a:rPr lang="nl-NL" sz="1600" dirty="0" err="1"/>
              <a:t>social</a:t>
            </a:r>
            <a:r>
              <a:rPr lang="nl-NL" sz="1600" dirty="0"/>
              <a:t> </a:t>
            </a:r>
            <a:r>
              <a:rPr lang="nl-NL" sz="1600" dirty="0" err="1"/>
              <a:t>posts</a:t>
            </a:r>
            <a:endParaRPr lang="nl-NL" sz="1600" dirty="0"/>
          </a:p>
        </p:txBody>
      </p:sp>
      <p:sp>
        <p:nvSpPr>
          <p:cNvPr id="20" name="Tijdelijke aanduiding voor inhoud 2">
            <a:extLst>
              <a:ext uri="{FF2B5EF4-FFF2-40B4-BE49-F238E27FC236}">
                <a16:creationId xmlns:a16="http://schemas.microsoft.com/office/drawing/2014/main" id="{C991E4A4-504F-71D4-5327-A5EC7BF62C21}"/>
              </a:ext>
            </a:extLst>
          </p:cNvPr>
          <p:cNvSpPr txBox="1">
            <a:spLocks/>
          </p:cNvSpPr>
          <p:nvPr/>
        </p:nvSpPr>
        <p:spPr>
          <a:xfrm>
            <a:off x="7403925" y="3357227"/>
            <a:ext cx="1075057" cy="41912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rgbClr val="14B2A8"/>
              </a:buClr>
              <a:buSzPct val="100000"/>
              <a:buFont typeface="Arial" panose="020B0604020202020204" pitchFamily="34" charset="0"/>
              <a:buChar char="•"/>
              <a:defRPr sz="2400" b="0" i="0" kern="1200">
                <a:solidFill>
                  <a:schemeClr val="tx2"/>
                </a:solidFill>
                <a:latin typeface="TT Chocolates" panose="02000503020000020003" pitchFamily="2" charset="77"/>
                <a:ea typeface="+mn-ea"/>
                <a:cs typeface="+mn-cs"/>
              </a:defRPr>
            </a:lvl1pPr>
            <a:lvl2pPr marL="6858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2000" b="0" i="0" kern="1200">
                <a:solidFill>
                  <a:schemeClr val="tx2"/>
                </a:solidFill>
                <a:latin typeface="TT Chocolates" panose="02000503020000020003" pitchFamily="2" charset="77"/>
                <a:ea typeface="+mn-ea"/>
                <a:cs typeface="+mn-cs"/>
              </a:defRPr>
            </a:lvl2pPr>
            <a:lvl3pPr marL="11430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800" b="0" i="0" kern="1200">
                <a:solidFill>
                  <a:schemeClr val="tx2"/>
                </a:solidFill>
                <a:latin typeface="TT Chocolates" panose="02000503020000020003" pitchFamily="2" charset="77"/>
                <a:ea typeface="+mn-ea"/>
                <a:cs typeface="+mn-cs"/>
              </a:defRPr>
            </a:lvl3pPr>
            <a:lvl4pPr marL="16002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4pPr>
            <a:lvl5pPr marL="2057400" indent="-228600" algn="l" defTabSz="914400" rtl="0" eaLnBrk="1" latinLnBrk="0" hangingPunct="1">
              <a:lnSpc>
                <a:spcPct val="100000"/>
              </a:lnSpc>
              <a:spcBef>
                <a:spcPts val="500"/>
              </a:spcBef>
              <a:buClr>
                <a:srgbClr val="14B2A8"/>
              </a:buClr>
              <a:buSzPct val="100000"/>
              <a:buFont typeface="Arial" panose="020B0604020202020204" pitchFamily="34" charset="0"/>
              <a:buChar char="•"/>
              <a:defRPr sz="1600" b="0" i="0" kern="1200">
                <a:solidFill>
                  <a:schemeClr val="tx2"/>
                </a:solidFill>
                <a:latin typeface="TT Chocolates" panose="02000503020000020003"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600" dirty="0"/>
              <a:t>Brochures</a:t>
            </a:r>
          </a:p>
        </p:txBody>
      </p:sp>
      <p:pic>
        <p:nvPicPr>
          <p:cNvPr id="21" name="Afbeelding 20">
            <a:extLst>
              <a:ext uri="{FF2B5EF4-FFF2-40B4-BE49-F238E27FC236}">
                <a16:creationId xmlns:a16="http://schemas.microsoft.com/office/drawing/2014/main" id="{3C7F7B97-9655-1F5A-87AE-B4BF5FBE800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182464" y="4213100"/>
            <a:ext cx="1628270" cy="1628270"/>
          </a:xfrm>
          <a:prstGeom prst="rect">
            <a:avLst/>
          </a:prstGeom>
        </p:spPr>
      </p:pic>
      <p:pic>
        <p:nvPicPr>
          <p:cNvPr id="26" name="Afbeelding 25" descr="Afbeelding met persoon, kunst&#10;&#10;Automatisch gegenereerde beschrijving">
            <a:extLst>
              <a:ext uri="{FF2B5EF4-FFF2-40B4-BE49-F238E27FC236}">
                <a16:creationId xmlns:a16="http://schemas.microsoft.com/office/drawing/2014/main" id="{4ED8D8D5-1958-138D-FCD5-5D76F7427A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6060" y="-93509"/>
            <a:ext cx="5032137" cy="3774103"/>
          </a:xfrm>
          <a:prstGeom prst="rect">
            <a:avLst/>
          </a:prstGeom>
        </p:spPr>
      </p:pic>
      <p:pic>
        <p:nvPicPr>
          <p:cNvPr id="27" name="Afbeelding 26">
            <a:extLst>
              <a:ext uri="{FF2B5EF4-FFF2-40B4-BE49-F238E27FC236}">
                <a16:creationId xmlns:a16="http://schemas.microsoft.com/office/drawing/2014/main" id="{F3196866-25AD-331C-DA61-74653C36258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955864" y="-213756"/>
            <a:ext cx="6167934" cy="4625949"/>
          </a:xfrm>
          <a:prstGeom prst="rect">
            <a:avLst/>
          </a:prstGeom>
        </p:spPr>
      </p:pic>
    </p:spTree>
    <p:extLst>
      <p:ext uri="{BB962C8B-B14F-4D97-AF65-F5344CB8AC3E}">
        <p14:creationId xmlns:p14="http://schemas.microsoft.com/office/powerpoint/2010/main" val="3752242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32194B3-395A-6933-47CD-DC6DAA09331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92324FAF-1BD3-2705-C5A4-1A956BA77F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0817" y="-1385246"/>
            <a:ext cx="14745627" cy="8325134"/>
          </a:xfrm>
          <a:prstGeom prst="rect">
            <a:avLst/>
          </a:prstGeom>
        </p:spPr>
      </p:pic>
      <p:pic>
        <p:nvPicPr>
          <p:cNvPr id="6" name="Graphic 5">
            <a:extLst>
              <a:ext uri="{FF2B5EF4-FFF2-40B4-BE49-F238E27FC236}">
                <a16:creationId xmlns:a16="http://schemas.microsoft.com/office/drawing/2014/main" id="{8827E65E-B7E5-DBE3-89A1-0CB772A34E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4352" y="6175420"/>
            <a:ext cx="2275499" cy="406020"/>
          </a:xfrm>
          <a:prstGeom prst="rect">
            <a:avLst/>
          </a:prstGeom>
        </p:spPr>
      </p:pic>
      <p:sp>
        <p:nvSpPr>
          <p:cNvPr id="8" name="Titel 1">
            <a:extLst>
              <a:ext uri="{FF2B5EF4-FFF2-40B4-BE49-F238E27FC236}">
                <a16:creationId xmlns:a16="http://schemas.microsoft.com/office/drawing/2014/main" id="{EAA3A903-8039-3CBC-A84F-69E7803ADE81}"/>
              </a:ext>
            </a:extLst>
          </p:cNvPr>
          <p:cNvSpPr txBox="1">
            <a:spLocks/>
          </p:cNvSpPr>
          <p:nvPr/>
        </p:nvSpPr>
        <p:spPr>
          <a:xfrm>
            <a:off x="1524000" y="2540206"/>
            <a:ext cx="9144000" cy="302530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pPr algn="ctr"/>
            <a:r>
              <a:rPr lang="nl-NL" sz="5200" dirty="0">
                <a:solidFill>
                  <a:schemeClr val="bg1"/>
                </a:solidFill>
                <a:latin typeface="Impact" panose="020B0806030902050204" pitchFamily="34" charset="0"/>
              </a:rPr>
              <a:t>buitenonderdeel</a:t>
            </a:r>
            <a:br>
              <a:rPr lang="nl-NL" sz="9600" dirty="0">
                <a:solidFill>
                  <a:schemeClr val="bg1"/>
                </a:solidFill>
                <a:latin typeface="Impact" panose="020B0806030902050204" pitchFamily="34" charset="0"/>
              </a:rPr>
            </a:br>
            <a:r>
              <a:rPr lang="nl-NL" sz="9600" dirty="0">
                <a:solidFill>
                  <a:schemeClr val="bg1"/>
                </a:solidFill>
                <a:latin typeface="Impact" panose="020B0806030902050204" pitchFamily="34" charset="0"/>
              </a:rPr>
              <a:t>kijken op een </a:t>
            </a:r>
            <a:r>
              <a:rPr lang="nl-NL" sz="9600" dirty="0" err="1">
                <a:solidFill>
                  <a:schemeClr val="bg1"/>
                </a:solidFill>
                <a:latin typeface="Impact" panose="020B0806030902050204" pitchFamily="34" charset="0"/>
              </a:rPr>
              <a:t>bomenhub</a:t>
            </a:r>
            <a:endParaRPr lang="nl-NL" sz="9600" dirty="0">
              <a:solidFill>
                <a:schemeClr val="bg1"/>
              </a:solidFill>
              <a:latin typeface="Impact" panose="020B0806030902050204" pitchFamily="34" charset="0"/>
            </a:endParaRPr>
          </a:p>
        </p:txBody>
      </p:sp>
    </p:spTree>
    <p:extLst>
      <p:ext uri="{BB962C8B-B14F-4D97-AF65-F5344CB8AC3E}">
        <p14:creationId xmlns:p14="http://schemas.microsoft.com/office/powerpoint/2010/main" val="822451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16CF71-84F9-CCC4-EDFF-7ED4C39A1F99}"/>
              </a:ext>
            </a:extLst>
          </p:cNvPr>
          <p:cNvSpPr>
            <a:spLocks noGrp="1"/>
          </p:cNvSpPr>
          <p:nvPr>
            <p:ph type="title"/>
          </p:nvPr>
        </p:nvSpPr>
        <p:spPr>
          <a:xfrm>
            <a:off x="6783858" y="533401"/>
            <a:ext cx="4265141" cy="1382156"/>
          </a:xfrm>
        </p:spPr>
        <p:txBody>
          <a:bodyPr/>
          <a:lstStyle/>
          <a:p>
            <a:r>
              <a:rPr lang="nl-NL" dirty="0">
                <a:solidFill>
                  <a:srgbClr val="14B2A8"/>
                </a:solidFill>
              </a:rPr>
              <a:t>Planten</a:t>
            </a:r>
          </a:p>
        </p:txBody>
      </p:sp>
      <p:sp>
        <p:nvSpPr>
          <p:cNvPr id="3" name="Tijdelijke aanduiding voor inhoud 2">
            <a:extLst>
              <a:ext uri="{FF2B5EF4-FFF2-40B4-BE49-F238E27FC236}">
                <a16:creationId xmlns:a16="http://schemas.microsoft.com/office/drawing/2014/main" id="{8251795D-EB58-1A07-694C-D350A7445967}"/>
              </a:ext>
            </a:extLst>
          </p:cNvPr>
          <p:cNvSpPr>
            <a:spLocks noGrp="1"/>
          </p:cNvSpPr>
          <p:nvPr>
            <p:ph idx="1"/>
          </p:nvPr>
        </p:nvSpPr>
        <p:spPr>
          <a:xfrm>
            <a:off x="6783857" y="2009554"/>
            <a:ext cx="4489567" cy="4024424"/>
          </a:xfrm>
        </p:spPr>
        <p:txBody>
          <a:bodyPr vert="horz" lIns="91440" tIns="45720" rIns="91440" bIns="45720" rtlCol="0" anchor="t">
            <a:noAutofit/>
          </a:bodyPr>
          <a:lstStyle/>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1/3 </a:t>
            </a:r>
            <a:r>
              <a:rPr lang="en-US" sz="2000" dirty="0" err="1">
                <a:solidFill>
                  <a:schemeClr val="tx2"/>
                </a:solidFill>
                <a:latin typeface="Arial" panose="020B0604020202020204" pitchFamily="34" charset="0"/>
                <a:cs typeface="Arial" panose="020B0604020202020204" pitchFamily="34" charset="0"/>
              </a:rPr>
              <a:t>boer</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voedselbos</a:t>
            </a:r>
            <a:r>
              <a:rPr lang="en-US" sz="2000" dirty="0">
                <a:solidFill>
                  <a:schemeClr val="tx2"/>
                </a:solidFill>
                <a:latin typeface="Arial" panose="020B0604020202020204" pitchFamily="34" charset="0"/>
                <a:cs typeface="Arial" panose="020B0604020202020204" pitchFamily="34" charset="0"/>
              </a:rPr>
              <a:t>, 1/3 </a:t>
            </a:r>
            <a:r>
              <a:rPr lang="en-US" sz="2000" dirty="0" err="1">
                <a:solidFill>
                  <a:schemeClr val="tx2"/>
                </a:solidFill>
                <a:latin typeface="Arial" panose="020B0604020202020204" pitchFamily="34" charset="0"/>
                <a:cs typeface="Arial" panose="020B0604020202020204" pitchFamily="34" charset="0"/>
              </a:rPr>
              <a:t>stedelijk</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ingewikkelde</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contracten</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Plant </a:t>
            </a:r>
            <a:r>
              <a:rPr lang="en-US" sz="2000" dirty="0" err="1">
                <a:solidFill>
                  <a:schemeClr val="tx2"/>
                </a:solidFill>
                <a:latin typeface="Arial" panose="020B0604020202020204" pitchFamily="34" charset="0"/>
                <a:cs typeface="Arial" panose="020B0604020202020204" pitchFamily="34" charset="0"/>
              </a:rPr>
              <a:t>advies</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Geven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altijd</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een</a:t>
            </a:r>
            <a:r>
              <a:rPr lang="en-US" sz="2000" dirty="0">
                <a:solidFill>
                  <a:schemeClr val="tx2"/>
                </a:solidFill>
                <a:latin typeface="Arial" panose="020B0604020202020204" pitchFamily="34" charset="0"/>
                <a:cs typeface="Arial" panose="020B0604020202020204" pitchFamily="34" charset="0"/>
              </a:rPr>
              <a:t> mix mee</a:t>
            </a:r>
          </a:p>
          <a:p>
            <a:pPr indent="-228600">
              <a:spcBef>
                <a:spcPts val="0"/>
              </a:spcBef>
              <a:spcAft>
                <a:spcPts val="600"/>
              </a:spcAft>
              <a:buSzPct val="120000"/>
              <a:buFont typeface="Arial" panose="020B0604020202020204" pitchFamily="34" charset="0"/>
              <a:buChar char="•"/>
            </a:pPr>
            <a:r>
              <a:rPr lang="en-US" sz="2000" dirty="0">
                <a:solidFill>
                  <a:schemeClr val="tx2"/>
                </a:solidFill>
                <a:latin typeface="Arial" panose="020B0604020202020204" pitchFamily="34" charset="0"/>
                <a:cs typeface="Arial" panose="020B0604020202020204" pitchFamily="34" charset="0"/>
              </a:rPr>
              <a:t>Wie </a:t>
            </a:r>
            <a:r>
              <a:rPr lang="en-US" sz="2000" dirty="0" err="1">
                <a:solidFill>
                  <a:schemeClr val="tx2"/>
                </a:solidFill>
                <a:latin typeface="Arial" panose="020B0604020202020204" pitchFamily="34" charset="0"/>
                <a:cs typeface="Arial" panose="020B0604020202020204" pitchFamily="34" charset="0"/>
              </a:rPr>
              <a:t>meehelpt</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krijgt</a:t>
            </a:r>
            <a:r>
              <a:rPr lang="en-US" sz="2000" dirty="0">
                <a:solidFill>
                  <a:schemeClr val="tx2"/>
                </a:solidFill>
                <a:latin typeface="Arial" panose="020B0604020202020204" pitchFamily="34" charset="0"/>
                <a:cs typeface="Arial" panose="020B0604020202020204" pitchFamily="34" charset="0"/>
              </a:rPr>
              <a:t> de </a:t>
            </a:r>
            <a:r>
              <a:rPr lang="en-US" sz="2000" dirty="0" err="1">
                <a:solidFill>
                  <a:schemeClr val="tx2"/>
                </a:solidFill>
                <a:latin typeface="Arial" panose="020B0604020202020204" pitchFamily="34" charset="0"/>
                <a:cs typeface="Arial" panose="020B0604020202020204" pitchFamily="34" charset="0"/>
              </a:rPr>
              <a:t>mooiste</a:t>
            </a:r>
            <a:r>
              <a:rPr lang="en-US" sz="2000" dirty="0">
                <a:solidFill>
                  <a:schemeClr val="tx2"/>
                </a:solidFill>
                <a:latin typeface="Arial" panose="020B0604020202020204" pitchFamily="34" charset="0"/>
                <a:cs typeface="Arial" panose="020B0604020202020204" pitchFamily="34" charset="0"/>
              </a:rPr>
              <a:t> mix</a:t>
            </a: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Ook</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plantlocaties</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kunnen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hulptroepen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inroepen</a:t>
            </a:r>
            <a:r>
              <a:rPr lang="en-US" sz="2000" dirty="0">
                <a:solidFill>
                  <a:schemeClr val="tx2"/>
                </a:solidFill>
                <a:latin typeface="Arial" panose="020B0604020202020204" pitchFamily="34" charset="0"/>
                <a:cs typeface="Arial" panose="020B0604020202020204" pitchFamily="34" charset="0"/>
              </a:rPr>
              <a:t> in de </a:t>
            </a:r>
            <a:r>
              <a:rPr lang="en-US" sz="2000" dirty="0" err="1">
                <a:solidFill>
                  <a:schemeClr val="tx2"/>
                </a:solidFill>
                <a:latin typeface="Arial" panose="020B0604020202020204" pitchFamily="34" charset="0"/>
                <a:cs typeface="Arial" panose="020B0604020202020204" pitchFamily="34" charset="0"/>
              </a:rPr>
              <a:t>bomenplanner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r>
              <a:rPr lang="en-US" sz="2000" dirty="0" err="1">
                <a:solidFill>
                  <a:schemeClr val="tx2"/>
                </a:solidFill>
                <a:latin typeface="Arial" panose="020B0604020202020204" pitchFamily="34" charset="0"/>
                <a:cs typeface="Arial" panose="020B0604020202020204" pitchFamily="34" charset="0"/>
              </a:rPr>
              <a:t>Planten</a:t>
            </a:r>
            <a:r>
              <a:rPr lang="en-US" sz="2000" dirty="0">
                <a:solidFill>
                  <a:schemeClr val="tx2"/>
                </a:solidFill>
                <a:latin typeface="Arial" panose="020B0604020202020204" pitchFamily="34" charset="0"/>
                <a:cs typeface="Arial" panose="020B0604020202020204" pitchFamily="34" charset="0"/>
              </a:rPr>
              <a:t> met </a:t>
            </a:r>
            <a:r>
              <a:rPr lang="en-US" sz="2000" dirty="0" err="1">
                <a:solidFill>
                  <a:schemeClr val="tx2"/>
                </a:solidFill>
                <a:latin typeface="Arial" panose="020B0604020202020204" pitchFamily="34" charset="0"/>
                <a:cs typeface="Arial" panose="020B0604020202020204" pitchFamily="34" charset="0"/>
              </a:rPr>
              <a:t>bedrijven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scholen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en</a:t>
            </a:r>
            <a:r>
              <a:rPr lang="en-US" sz="2000" dirty="0">
                <a:solidFill>
                  <a:schemeClr val="tx2"/>
                </a:solidFill>
                <a:latin typeface="Arial" panose="020B0604020202020204" pitchFamily="34" charset="0"/>
                <a:cs typeface="Arial" panose="020B0604020202020204" pitchFamily="34" charset="0"/>
              </a:rPr>
              <a:t> </a:t>
            </a:r>
            <a:r>
              <a:rPr lang="en-US" sz="2000" dirty="0" err="1">
                <a:solidFill>
                  <a:schemeClr val="tx2"/>
                </a:solidFill>
                <a:latin typeface="Arial" panose="020B0604020202020204" pitchFamily="34" charset="0"/>
                <a:cs typeface="Arial" panose="020B0604020202020204" pitchFamily="34" charset="0"/>
              </a:rPr>
              <a:t>meer</a:t>
            </a:r>
            <a:endParaRPr lang="en-US" sz="2000" dirty="0">
              <a:solidFill>
                <a:schemeClr val="tx2"/>
              </a:solidFill>
              <a:latin typeface="Arial" panose="020B0604020202020204" pitchFamily="34" charset="0"/>
              <a:cs typeface="Arial" panose="020B0604020202020204" pitchFamily="34" charset="0"/>
            </a:endParaRPr>
          </a:p>
          <a:p>
            <a:pPr indent="-228600">
              <a:spcBef>
                <a:spcPts val="0"/>
              </a:spcBef>
              <a:spcAft>
                <a:spcPts val="600"/>
              </a:spcAft>
              <a:buSzPct val="120000"/>
              <a:buFont typeface="Arial" panose="020B0604020202020204" pitchFamily="34" charset="0"/>
              <a:buChar char="•"/>
            </a:pPr>
            <a:endParaRPr lang="en-US" sz="2000" dirty="0">
              <a:solidFill>
                <a:schemeClr val="tx2"/>
              </a:solidFill>
              <a:latin typeface="Arial" panose="020B0604020202020204" pitchFamily="34" charset="0"/>
              <a:ea typeface="+mn-lt"/>
              <a:cs typeface="Arial" panose="020B0604020202020204" pitchFamily="34" charset="0"/>
            </a:endParaRPr>
          </a:p>
        </p:txBody>
      </p:sp>
      <p:pic>
        <p:nvPicPr>
          <p:cNvPr id="4" name="Afbeelding 3" descr="Afbeelding met kleding, persoon, buitenshuis, glimlach&#10;&#10;Automatisch gegenereerde beschrijving">
            <a:extLst>
              <a:ext uri="{FF2B5EF4-FFF2-40B4-BE49-F238E27FC236}">
                <a16:creationId xmlns:a16="http://schemas.microsoft.com/office/drawing/2014/main" id="{F913F1B7-4835-3893-2905-801592FE5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Tree>
    <p:extLst>
      <p:ext uri="{BB962C8B-B14F-4D97-AF65-F5344CB8AC3E}">
        <p14:creationId xmlns:p14="http://schemas.microsoft.com/office/powerpoint/2010/main" val="3117241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00817" y="-1385246"/>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a:effectLst>
            <a:outerShdw blurRad="170251" dir="5400000" algn="ctr" rotWithShape="0">
              <a:schemeClr val="tx1">
                <a:alpha val="50000"/>
              </a:schemeClr>
            </a:outerShdw>
          </a:effectLst>
        </p:spPr>
        <p:txBody>
          <a:bodyPr/>
          <a:lstStyle/>
          <a:p>
            <a:pPr algn="ctr"/>
            <a:r>
              <a:rPr lang="nl-NL" dirty="0">
                <a:solidFill>
                  <a:schemeClr val="bg1"/>
                </a:solidFill>
              </a:rPr>
              <a:t>Bomen en struiken boeren en stad</a:t>
            </a:r>
          </a:p>
        </p:txBody>
      </p:sp>
    </p:spTree>
    <p:extLst>
      <p:ext uri="{BB962C8B-B14F-4D97-AF65-F5344CB8AC3E}">
        <p14:creationId xmlns:p14="http://schemas.microsoft.com/office/powerpoint/2010/main" val="539790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1CFE795-8E95-C7B1-5266-6393BB545D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7690" y="-1206807"/>
            <a:ext cx="14745627" cy="8325134"/>
          </a:xfrm>
          <a:prstGeom prst="rect">
            <a:avLst/>
          </a:prstGeom>
        </p:spPr>
      </p:pic>
      <p:pic>
        <p:nvPicPr>
          <p:cNvPr id="7" name="Afbeelding 6">
            <a:extLst>
              <a:ext uri="{FF2B5EF4-FFF2-40B4-BE49-F238E27FC236}">
                <a16:creationId xmlns:a16="http://schemas.microsoft.com/office/drawing/2014/main" id="{DF3BC10A-3568-4ED7-B57A-F17E428337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 y="0"/>
            <a:ext cx="12185650" cy="6858000"/>
          </a:xfrm>
          <a:prstGeom prst="rect">
            <a:avLst/>
          </a:prstGeom>
        </p:spPr>
      </p:pic>
      <p:sp>
        <p:nvSpPr>
          <p:cNvPr id="5" name="Titel 4">
            <a:extLst>
              <a:ext uri="{FF2B5EF4-FFF2-40B4-BE49-F238E27FC236}">
                <a16:creationId xmlns:a16="http://schemas.microsoft.com/office/drawing/2014/main" id="{51EC5361-3263-DEF2-3F16-4A108D26C676}"/>
              </a:ext>
            </a:extLst>
          </p:cNvPr>
          <p:cNvSpPr>
            <a:spLocks noGrp="1"/>
          </p:cNvSpPr>
          <p:nvPr>
            <p:ph type="title"/>
          </p:nvPr>
        </p:nvSpPr>
        <p:spPr>
          <a:xfrm>
            <a:off x="1143000" y="2955760"/>
            <a:ext cx="9906000" cy="1382156"/>
          </a:xfrm>
        </p:spPr>
        <p:txBody>
          <a:bodyPr/>
          <a:lstStyle/>
          <a:p>
            <a:pPr algn="ctr"/>
            <a:r>
              <a:rPr lang="nl-NL" dirty="0">
                <a:solidFill>
                  <a:schemeClr val="bg1"/>
                </a:solidFill>
              </a:rPr>
              <a:t>Terug naar het platteland van vroeger?</a:t>
            </a:r>
          </a:p>
        </p:txBody>
      </p:sp>
    </p:spTree>
    <p:extLst>
      <p:ext uri="{BB962C8B-B14F-4D97-AF65-F5344CB8AC3E}">
        <p14:creationId xmlns:p14="http://schemas.microsoft.com/office/powerpoint/2010/main" val="3449088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C01E002E-2DBD-214F-0702-056F68C8C92E}"/>
              </a:ext>
            </a:extLst>
          </p:cNvPr>
          <p:cNvSpPr txBox="1"/>
          <p:nvPr/>
        </p:nvSpPr>
        <p:spPr>
          <a:xfrm>
            <a:off x="4988096" y="886599"/>
            <a:ext cx="3309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dirty="0" err="1">
                <a:latin typeface="Arial" panose="020B0604020202020204" pitchFamily="34" charset="0"/>
                <a:cs typeface="Arial" panose="020B0604020202020204" pitchFamily="34" charset="0"/>
              </a:rPr>
              <a:t>www.meerbomen.nu</a:t>
            </a:r>
            <a:r>
              <a:rPr lang="nl-NL" dirty="0">
                <a:latin typeface="Arial" panose="020B0604020202020204" pitchFamily="34" charset="0"/>
                <a:cs typeface="Arial" panose="020B0604020202020204" pitchFamily="34" charset="0"/>
              </a:rPr>
              <a:t>/planten </a:t>
            </a:r>
          </a:p>
        </p:txBody>
      </p:sp>
      <p:sp>
        <p:nvSpPr>
          <p:cNvPr id="10" name="Titel 1">
            <a:extLst>
              <a:ext uri="{FF2B5EF4-FFF2-40B4-BE49-F238E27FC236}">
                <a16:creationId xmlns:a16="http://schemas.microsoft.com/office/drawing/2014/main" id="{6D547249-8398-BBB3-651A-B2A0296F8C91}"/>
              </a:ext>
            </a:extLst>
          </p:cNvPr>
          <p:cNvSpPr txBox="1">
            <a:spLocks/>
          </p:cNvSpPr>
          <p:nvPr/>
        </p:nvSpPr>
        <p:spPr>
          <a:xfrm>
            <a:off x="4968765" y="0"/>
            <a:ext cx="4265141" cy="13821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0" kern="1200" cap="all" baseline="0">
                <a:solidFill>
                  <a:schemeClr val="tx2"/>
                </a:solidFill>
                <a:latin typeface="Passion One" panose="02000506080000020004" pitchFamily="2" charset="77"/>
                <a:ea typeface="+mj-ea"/>
                <a:cs typeface="+mj-cs"/>
              </a:defRPr>
            </a:lvl1pPr>
          </a:lstStyle>
          <a:p>
            <a:r>
              <a:rPr lang="nl-NL" dirty="0">
                <a:solidFill>
                  <a:srgbClr val="14B2A8"/>
                </a:solidFill>
                <a:latin typeface="Impact" panose="020B0806030902050204" pitchFamily="34" charset="0"/>
              </a:rPr>
              <a:t>Hoe te </a:t>
            </a:r>
            <a:r>
              <a:rPr lang="nl-NL" dirty="0" err="1">
                <a:solidFill>
                  <a:srgbClr val="14B2A8"/>
                </a:solidFill>
                <a:latin typeface="Impact" panose="020B0806030902050204" pitchFamily="34" charset="0"/>
              </a:rPr>
              <a:t>planteN</a:t>
            </a:r>
            <a:r>
              <a:rPr lang="nl-NL" dirty="0">
                <a:solidFill>
                  <a:srgbClr val="14B2A8"/>
                </a:solidFill>
                <a:latin typeface="Impact" panose="020B0806030902050204" pitchFamily="34" charset="0"/>
              </a:rPr>
              <a:t>?</a:t>
            </a:r>
          </a:p>
        </p:txBody>
      </p:sp>
      <p:sp>
        <p:nvSpPr>
          <p:cNvPr id="11" name="Tijdelijke aanduiding voor inhoud 2">
            <a:extLst>
              <a:ext uri="{FF2B5EF4-FFF2-40B4-BE49-F238E27FC236}">
                <a16:creationId xmlns:a16="http://schemas.microsoft.com/office/drawing/2014/main" id="{ACE2EB83-96EF-3021-EA2D-3952400211B7}"/>
              </a:ext>
            </a:extLst>
          </p:cNvPr>
          <p:cNvSpPr>
            <a:spLocks noGrp="1"/>
          </p:cNvSpPr>
          <p:nvPr>
            <p:ph idx="1"/>
          </p:nvPr>
        </p:nvSpPr>
        <p:spPr>
          <a:xfrm>
            <a:off x="4968765" y="1531503"/>
            <a:ext cx="6657177" cy="5685656"/>
          </a:xfrm>
        </p:spPr>
        <p:txBody>
          <a:bodyPr vert="horz" lIns="91440" tIns="45720" rIns="91440" bIns="45720" rtlCol="0" anchor="t">
            <a:noAutofit/>
          </a:bodyPr>
          <a:lstStyle/>
          <a:p>
            <a:pPr>
              <a:spcBef>
                <a:spcPct val="20000"/>
              </a:spcBef>
              <a:buSzPct val="120000"/>
            </a:pPr>
            <a:r>
              <a:rPr lang="nl-NL" sz="2000" b="1" dirty="0">
                <a:solidFill>
                  <a:srgbClr val="000000"/>
                </a:solidFill>
                <a:latin typeface="Arial" panose="020B0604020202020204" pitchFamily="34" charset="0"/>
                <a:ea typeface="+mn-lt"/>
                <a:cs typeface="Arial" panose="020B0604020202020204" pitchFamily="34" charset="0"/>
              </a:rPr>
              <a:t>Stap 1</a:t>
            </a:r>
            <a:r>
              <a:rPr lang="nl-NL" sz="2000" dirty="0">
                <a:solidFill>
                  <a:srgbClr val="000000"/>
                </a:solidFill>
                <a:latin typeface="Arial" panose="020B0604020202020204" pitchFamily="34" charset="0"/>
                <a:ea typeface="+mn-lt"/>
                <a:cs typeface="Arial" panose="020B0604020202020204" pitchFamily="34" charset="0"/>
              </a:rPr>
              <a:t>: kies je bomen uit met de bomenvinder: </a:t>
            </a:r>
            <a:r>
              <a:rPr lang="nl-NL" sz="1600" dirty="0">
                <a:solidFill>
                  <a:srgbClr val="000000"/>
                </a:solidFill>
                <a:latin typeface="Arial" panose="020B0604020202020204" pitchFamily="34" charset="0"/>
                <a:ea typeface="+mn-lt"/>
                <a:cs typeface="Arial" panose="020B0604020202020204" pitchFamily="34" charset="0"/>
                <a:hlinkClick r:id="rId2"/>
              </a:rPr>
              <a:t>meerbomen.nu/bomenvinder</a:t>
            </a:r>
            <a:endParaRPr lang="en-US" sz="1600" dirty="0">
              <a:solidFill>
                <a:srgbClr val="000000"/>
              </a:solidFill>
              <a:latin typeface="Arial" panose="020B0604020202020204" pitchFamily="34" charset="0"/>
              <a:cs typeface="Arial" panose="020B0604020202020204" pitchFamily="34" charset="0"/>
            </a:endParaRPr>
          </a:p>
          <a:p>
            <a:pPr>
              <a:spcBef>
                <a:spcPct val="20000"/>
              </a:spcBef>
              <a:buSzPct val="120000"/>
            </a:pPr>
            <a:r>
              <a:rPr lang="nl-NL" sz="2000" b="1" dirty="0">
                <a:solidFill>
                  <a:srgbClr val="000000"/>
                </a:solidFill>
                <a:latin typeface="Arial" panose="020B0604020202020204" pitchFamily="34" charset="0"/>
                <a:cs typeface="Arial" panose="020B0604020202020204" pitchFamily="34" charset="0"/>
              </a:rPr>
              <a:t>Stap 2</a:t>
            </a:r>
            <a:r>
              <a:rPr lang="nl-NL" sz="2000" dirty="0">
                <a:solidFill>
                  <a:srgbClr val="000000"/>
                </a:solidFill>
                <a:latin typeface="Arial" panose="020B0604020202020204" pitchFamily="34" charset="0"/>
                <a:cs typeface="Arial" panose="020B0604020202020204" pitchFamily="34" charset="0"/>
              </a:rPr>
              <a:t>: Het komen aan bomen</a:t>
            </a:r>
          </a:p>
          <a:p>
            <a:pPr lvl="1">
              <a:spcBef>
                <a:spcPct val="20000"/>
              </a:spcBef>
              <a:spcAft>
                <a:spcPts val="0"/>
              </a:spcAft>
              <a:buSzPct val="120000"/>
            </a:pPr>
            <a:r>
              <a:rPr lang="nl-NL" sz="1600" dirty="0">
                <a:solidFill>
                  <a:srgbClr val="000000"/>
                </a:solidFill>
                <a:latin typeface="Arial" panose="020B0604020202020204" pitchFamily="34" charset="0"/>
                <a:cs typeface="Arial" panose="020B0604020202020204" pitchFamily="34" charset="0"/>
              </a:rPr>
              <a:t>Het aanmelden voor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Het vervoeren van bomen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Bij thuiskomst gelijk wortels beschermen!</a:t>
            </a:r>
          </a:p>
          <a:p>
            <a:pPr>
              <a:spcBef>
                <a:spcPct val="20000"/>
              </a:spcBef>
              <a:buSzPct val="120000"/>
            </a:pPr>
            <a:r>
              <a:rPr lang="nl-NL" sz="2000" b="1" dirty="0">
                <a:solidFill>
                  <a:srgbClr val="000000"/>
                </a:solidFill>
                <a:latin typeface="Arial" panose="020B0604020202020204" pitchFamily="34" charset="0"/>
                <a:cs typeface="Arial" panose="020B0604020202020204" pitchFamily="34" charset="0"/>
              </a:rPr>
              <a:t>Stap 3</a:t>
            </a:r>
            <a:r>
              <a:rPr lang="nl-NL" sz="2000" dirty="0">
                <a:solidFill>
                  <a:srgbClr val="000000"/>
                </a:solidFill>
                <a:latin typeface="Arial" panose="020B0604020202020204" pitchFamily="34" charset="0"/>
                <a:cs typeface="Arial" panose="020B0604020202020204" pitchFamily="34" charset="0"/>
              </a:rPr>
              <a:t>: Het planten van je bomen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Kies waar je je boom plant</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gaten graven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De boom in het gat zetten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Het gat opvullen</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Optioneel: ondersteuning</a:t>
            </a:r>
          </a:p>
          <a:p>
            <a:pPr>
              <a:spcBef>
                <a:spcPct val="20000"/>
              </a:spcBef>
              <a:buSzPct val="120000"/>
            </a:pPr>
            <a:r>
              <a:rPr lang="nl-NL" sz="2000" b="1" dirty="0">
                <a:solidFill>
                  <a:srgbClr val="000000"/>
                </a:solidFill>
                <a:latin typeface="Arial" panose="020B0604020202020204" pitchFamily="34" charset="0"/>
                <a:cs typeface="Arial" panose="020B0604020202020204" pitchFamily="34" charset="0"/>
              </a:rPr>
              <a:t>Stap 4</a:t>
            </a:r>
            <a:r>
              <a:rPr lang="nl-NL" sz="2000" dirty="0">
                <a:solidFill>
                  <a:srgbClr val="000000"/>
                </a:solidFill>
                <a:latin typeface="Arial" panose="020B0604020202020204" pitchFamily="34" charset="0"/>
                <a:cs typeface="Arial" panose="020B0604020202020204" pitchFamily="34" charset="0"/>
              </a:rPr>
              <a:t>: Het verzorgen van je bomen en struiken </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Water</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Tijd</a:t>
            </a:r>
          </a:p>
          <a:p>
            <a:pPr lvl="1">
              <a:spcBef>
                <a:spcPct val="20000"/>
              </a:spcBef>
              <a:buSzPct val="120000"/>
            </a:pPr>
            <a:r>
              <a:rPr lang="nl-NL" sz="1600" dirty="0">
                <a:solidFill>
                  <a:srgbClr val="000000"/>
                </a:solidFill>
                <a:latin typeface="Arial" panose="020B0604020202020204" pitchFamily="34" charset="0"/>
                <a:cs typeface="Arial" panose="020B0604020202020204" pitchFamily="34" charset="0"/>
              </a:rPr>
              <a:t>Terugsnoeien</a:t>
            </a:r>
          </a:p>
        </p:txBody>
      </p:sp>
      <p:pic>
        <p:nvPicPr>
          <p:cNvPr id="13" name="Afbeelding 12" descr="Afbeelding met buitenshuis, kleding, schoeisel, persoon&#10;&#10;Automatisch gegenereerde beschrijving">
            <a:extLst>
              <a:ext uri="{FF2B5EF4-FFF2-40B4-BE49-F238E27FC236}">
                <a16:creationId xmlns:a16="http://schemas.microsoft.com/office/drawing/2014/main" id="{4B141CAE-0EFA-9A7B-2856-A82D9430F11B}"/>
              </a:ext>
            </a:extLst>
          </p:cNvPr>
          <p:cNvPicPr>
            <a:picLocks noChangeAspect="1"/>
          </p:cNvPicPr>
          <p:nvPr/>
        </p:nvPicPr>
        <p:blipFill rotWithShape="1">
          <a:blip r:embed="rId3">
            <a:extLst>
              <a:ext uri="{28A0092B-C50C-407E-A947-70E740481C1C}">
                <a14:useLocalDpi xmlns:a14="http://schemas.microsoft.com/office/drawing/2010/main" val="0"/>
              </a:ext>
            </a:extLst>
          </a:blip>
          <a:srcRect l="16011"/>
          <a:stretch/>
        </p:blipFill>
        <p:spPr>
          <a:xfrm>
            <a:off x="0" y="528087"/>
            <a:ext cx="4821300" cy="6413500"/>
          </a:xfrm>
          <a:prstGeom prst="rect">
            <a:avLst/>
          </a:prstGeom>
        </p:spPr>
      </p:pic>
    </p:spTree>
    <p:extLst>
      <p:ext uri="{BB962C8B-B14F-4D97-AF65-F5344CB8AC3E}">
        <p14:creationId xmlns:p14="http://schemas.microsoft.com/office/powerpoint/2010/main" val="3523921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9906000" cy="1382156"/>
          </a:xfrm>
        </p:spPr>
        <p:txBody>
          <a:bodyPr/>
          <a:lstStyle/>
          <a:p>
            <a:r>
              <a:rPr lang="nl-NL" dirty="0">
                <a:solidFill>
                  <a:srgbClr val="14B2A8"/>
                </a:solidFill>
              </a:rPr>
              <a:t>MEEDOEN?</a:t>
            </a:r>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713995"/>
            <a:ext cx="3906047" cy="4934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Vorm een oogstgroep</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Ga oogstdagen begeleiden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Run een </a:t>
            </a:r>
            <a:r>
              <a:rPr lang="nl-NL" sz="2000" dirty="0" err="1">
                <a:latin typeface="Arial" panose="020B0604020202020204" pitchFamily="34" charset="0"/>
                <a:cs typeface="Arial" panose="020B0604020202020204" pitchFamily="34" charset="0"/>
              </a:rPr>
              <a:t>bomenhub</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dirty="0">
                <a:latin typeface="Arial" panose="020B0604020202020204" pitchFamily="34" charset="0"/>
                <a:cs typeface="Arial" panose="020B0604020202020204" pitchFamily="34" charset="0"/>
              </a:rPr>
              <a:t>organisatie en inkuilen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Schrijf gemeenten aan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Rijdt bomen rond</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Werf vrijwilligers en mobiliseer mensen</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Zet plantprojectjes op in de buurt</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 en nog veel meer</a:t>
            </a: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a:p>
            <a:pPr marL="342900" indent="-342900">
              <a:spcAft>
                <a:spcPts val="200"/>
              </a:spcAft>
              <a:buClr>
                <a:srgbClr val="14B2A8"/>
              </a:buClr>
              <a:buFont typeface="Arial" panose="020B0604020202020204" pitchFamily="34" charset="0"/>
              <a:buChar char="•"/>
            </a:pPr>
            <a:endParaRPr lang="nl-NL" sz="2400" dirty="0">
              <a:latin typeface="TT Chocolates" panose="02000503020000020003" pitchFamily="2" charset="77"/>
            </a:endParaRPr>
          </a:p>
        </p:txBody>
      </p:sp>
      <p:pic>
        <p:nvPicPr>
          <p:cNvPr id="8" name="Afbeelding 7" descr="Afbeelding met buitenshuis, hemel, boom, gras&#10;&#10;Automatisch gegenereerde beschrijving">
            <a:extLst>
              <a:ext uri="{FF2B5EF4-FFF2-40B4-BE49-F238E27FC236}">
                <a16:creationId xmlns:a16="http://schemas.microsoft.com/office/drawing/2014/main" id="{9D1EC170-2C05-048B-8A17-845B1C8192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888" y="0"/>
            <a:ext cx="5740400" cy="6413500"/>
          </a:xfrm>
          <a:prstGeom prst="rect">
            <a:avLst/>
          </a:prstGeom>
        </p:spPr>
      </p:pic>
    </p:spTree>
    <p:extLst>
      <p:ext uri="{BB962C8B-B14F-4D97-AF65-F5344CB8AC3E}">
        <p14:creationId xmlns:p14="http://schemas.microsoft.com/office/powerpoint/2010/main" val="2501702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6409528" y="533401"/>
            <a:ext cx="4491835" cy="1382156"/>
          </a:xfrm>
        </p:spPr>
        <p:txBody>
          <a:bodyPr/>
          <a:lstStyle/>
          <a:p>
            <a:r>
              <a:rPr lang="nl-NL" dirty="0">
                <a:solidFill>
                  <a:srgbClr val="14B2A8"/>
                </a:solidFill>
              </a:rPr>
              <a:t>Vind alles terug op </a:t>
            </a:r>
            <a:r>
              <a:rPr lang="nl-NL" dirty="0" err="1">
                <a:solidFill>
                  <a:srgbClr val="14B2A8"/>
                </a:solidFill>
              </a:rPr>
              <a:t>meerbomen.nu</a:t>
            </a:r>
            <a:endParaRPr lang="nl-NL" dirty="0">
              <a:solidFill>
                <a:srgbClr val="14B2A8"/>
              </a:solidFill>
            </a:endParaRPr>
          </a:p>
        </p:txBody>
      </p:sp>
      <p:pic>
        <p:nvPicPr>
          <p:cNvPr id="8" name="Afbeelding 7" descr="Afbeelding met kleding, gras, buitenshuis, persoon&#10;&#10;Automatisch gegenereerde beschrijving">
            <a:extLst>
              <a:ext uri="{FF2B5EF4-FFF2-40B4-BE49-F238E27FC236}">
                <a16:creationId xmlns:a16="http://schemas.microsoft.com/office/drawing/2014/main" id="{135EB63A-F42F-97A4-412A-4FC8982A0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5740400" cy="6413500"/>
          </a:xfrm>
          <a:prstGeom prst="rect">
            <a:avLst/>
          </a:prstGeom>
        </p:spPr>
      </p:pic>
      <p:sp>
        <p:nvSpPr>
          <p:cNvPr id="2" name="Tekstvak 1">
            <a:extLst>
              <a:ext uri="{FF2B5EF4-FFF2-40B4-BE49-F238E27FC236}">
                <a16:creationId xmlns:a16="http://schemas.microsoft.com/office/drawing/2014/main" id="{C94249FC-E7BD-8F7A-6973-DA2567E1850F}"/>
              </a:ext>
            </a:extLst>
          </p:cNvPr>
          <p:cNvSpPr txBox="1"/>
          <p:nvPr/>
        </p:nvSpPr>
        <p:spPr>
          <a:xfrm>
            <a:off x="6409528" y="2102378"/>
            <a:ext cx="5236372"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Oogst handleiding, inclusief knoppenkaart, ziektekaart, en informatie over inheems en uitheems</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3"/>
              </a:rPr>
              <a:t>meerbomen.nu/oogsthandleiding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err="1">
                <a:latin typeface="Arial" panose="020B0604020202020204" pitchFamily="34" charset="0"/>
                <a:cs typeface="Arial" panose="020B0604020202020204" pitchFamily="34" charset="0"/>
              </a:rPr>
              <a:t>Bomenhubhandleiding</a:t>
            </a:r>
            <a:r>
              <a:rPr lang="nl-NL" sz="2000" dirty="0">
                <a:latin typeface="Arial" panose="020B0604020202020204" pitchFamily="34" charset="0"/>
                <a:cs typeface="Arial" panose="020B0604020202020204" pitchFamily="34" charset="0"/>
              </a:rPr>
              <a:t>, inclusief alle informatie over bomen</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4"/>
              </a:rPr>
              <a:t>meerbomen.nu/hubhandleiding</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Planthandleiding, inclusief bomenvinder</a:t>
            </a: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5"/>
              </a:rPr>
              <a:t>meerbomen.nu/planthandleiding </a:t>
            </a:r>
            <a:endParaRPr lang="nl-NL" sz="1600" b="1" dirty="0">
              <a:latin typeface="Arial" panose="020B0604020202020204" pitchFamily="34" charset="0"/>
              <a:cs typeface="Arial" panose="020B0604020202020204" pitchFamily="34" charset="0"/>
            </a:endParaRP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Communicatie </a:t>
            </a:r>
            <a:r>
              <a:rPr lang="nl-NL" sz="2000" dirty="0" err="1">
                <a:latin typeface="Arial" panose="020B0604020202020204" pitchFamily="34" charset="0"/>
                <a:cs typeface="Arial" panose="020B0604020202020204" pitchFamily="34" charset="0"/>
              </a:rPr>
              <a:t>toolkit</a:t>
            </a:r>
            <a:endParaRPr lang="nl-NL" sz="2000" dirty="0">
              <a:latin typeface="Arial" panose="020B0604020202020204" pitchFamily="34" charset="0"/>
              <a:cs typeface="Arial" panose="020B0604020202020204" pitchFamily="34" charset="0"/>
            </a:endParaRPr>
          </a:p>
          <a:p>
            <a:pPr marL="800100" lvl="1" indent="-342900">
              <a:spcAft>
                <a:spcPts val="600"/>
              </a:spcAft>
              <a:buClr>
                <a:srgbClr val="14B2A8"/>
              </a:buClr>
              <a:buFont typeface="Arial" panose="020B0604020202020204" pitchFamily="34" charset="0"/>
              <a:buChar char="•"/>
            </a:pPr>
            <a:r>
              <a:rPr lang="nl-NL" sz="1600" b="1" dirty="0">
                <a:latin typeface="Arial" panose="020B0604020202020204" pitchFamily="34" charset="0"/>
                <a:cs typeface="Arial" panose="020B0604020202020204" pitchFamily="34" charset="0"/>
                <a:hlinkClick r:id="rId6"/>
              </a:rPr>
              <a:t>www.meerbomen.nu/communicatietoolkit</a:t>
            </a:r>
            <a:endParaRPr lang="nl-NL"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050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inhoud 2">
            <a:extLst>
              <a:ext uri="{FF2B5EF4-FFF2-40B4-BE49-F238E27FC236}">
                <a16:creationId xmlns:a16="http://schemas.microsoft.com/office/drawing/2014/main" id="{E6DC0403-5632-E4A3-5025-D544B731C2C9}"/>
              </a:ext>
            </a:extLst>
          </p:cNvPr>
          <p:cNvSpPr>
            <a:spLocks noGrp="1"/>
          </p:cNvSpPr>
          <p:nvPr/>
        </p:nvSpPr>
        <p:spPr>
          <a:xfrm>
            <a:off x="1147582" y="2102378"/>
            <a:ext cx="6238687" cy="402265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SzPct val="80000"/>
              <a:buNone/>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a:p>
            <a:pPr indent="-228600">
              <a:buClr>
                <a:srgbClr val="9E3611"/>
              </a:buClr>
              <a:buSzPct val="80000"/>
              <a:buFont typeface="Arial" panose="020B0604020202020204" pitchFamily="34" charset="0"/>
              <a:buChar char="•"/>
            </a:pPr>
            <a:endParaRPr lang="en-US" sz="1100">
              <a:solidFill>
                <a:schemeClr val="tx2"/>
              </a:solidFill>
            </a:endParaRPr>
          </a:p>
        </p:txBody>
      </p:sp>
      <p:sp>
        <p:nvSpPr>
          <p:cNvPr id="7" name="Titel 1">
            <a:extLst>
              <a:ext uri="{FF2B5EF4-FFF2-40B4-BE49-F238E27FC236}">
                <a16:creationId xmlns:a16="http://schemas.microsoft.com/office/drawing/2014/main" id="{64FB431F-35BE-C03C-BE0E-B7C95EEB4189}"/>
              </a:ext>
            </a:extLst>
          </p:cNvPr>
          <p:cNvSpPr>
            <a:spLocks noGrp="1"/>
          </p:cNvSpPr>
          <p:nvPr>
            <p:ph type="title"/>
          </p:nvPr>
        </p:nvSpPr>
        <p:spPr>
          <a:xfrm>
            <a:off x="837403" y="533401"/>
            <a:ext cx="5382424" cy="1382156"/>
          </a:xfrm>
        </p:spPr>
        <p:txBody>
          <a:bodyPr>
            <a:normAutofit fontScale="90000"/>
          </a:bodyPr>
          <a:lstStyle/>
          <a:p>
            <a:r>
              <a:rPr lang="nl-NL" dirty="0">
                <a:solidFill>
                  <a:srgbClr val="14B2A8"/>
                </a:solidFill>
              </a:rPr>
              <a:t>Algemene voorwaarden, logisch!</a:t>
            </a:r>
            <a:endParaRPr lang="nl-NL" dirty="0"/>
          </a:p>
        </p:txBody>
      </p:sp>
      <p:sp>
        <p:nvSpPr>
          <p:cNvPr id="9" name="Tekstvak 8">
            <a:extLst>
              <a:ext uri="{FF2B5EF4-FFF2-40B4-BE49-F238E27FC236}">
                <a16:creationId xmlns:a16="http://schemas.microsoft.com/office/drawing/2014/main" id="{09FDA6A3-0EC2-959C-F1D6-894BF293013E}"/>
              </a:ext>
            </a:extLst>
          </p:cNvPr>
          <p:cNvSpPr txBox="1"/>
          <p:nvPr/>
        </p:nvSpPr>
        <p:spPr>
          <a:xfrm>
            <a:off x="837403" y="1915557"/>
            <a:ext cx="5134772" cy="40164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buClr>
                <a:srgbClr val="14B2A8"/>
              </a:buClr>
            </a:pPr>
            <a:r>
              <a:rPr lang="nl-NL" sz="2000" dirty="0">
                <a:latin typeface="Arial" panose="020B0604020202020204" pitchFamily="34" charset="0"/>
                <a:cs typeface="Arial" panose="020B0604020202020204" pitchFamily="34" charset="0"/>
              </a:rPr>
              <a:t>Iedereen die zich op de website heeft gemeld heeft de algemene voorwaarden aangevinkt: </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Bomen die worden opgehaald zijn voor eigen gebruik, worden niet </a:t>
            </a:r>
            <a:r>
              <a:rPr lang="nl-NL" sz="2000" dirty="0" err="1">
                <a:latin typeface="Arial" panose="020B0604020202020204" pitchFamily="34" charset="0"/>
                <a:cs typeface="Arial" panose="020B0604020202020204" pitchFamily="34" charset="0"/>
              </a:rPr>
              <a:t>teruggeplant</a:t>
            </a:r>
            <a:r>
              <a:rPr lang="nl-NL" sz="2000" dirty="0">
                <a:latin typeface="Arial" panose="020B0604020202020204" pitchFamily="34" charset="0"/>
                <a:cs typeface="Arial" panose="020B0604020202020204" pitchFamily="34" charset="0"/>
              </a:rPr>
              <a:t> in (een ander) beschermd natuurgebied, worden niet doorverkocht; we zijn een stichting met zonder winstoogmerk</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Laten gebied mooi achter en doen alles in samenspraak met beheerder</a:t>
            </a:r>
          </a:p>
          <a:p>
            <a:pPr marL="342900" indent="-342900">
              <a:spcAft>
                <a:spcPts val="600"/>
              </a:spcAft>
              <a:buClr>
                <a:srgbClr val="14B2A8"/>
              </a:buClr>
              <a:buFont typeface="Arial" panose="020B0604020202020204" pitchFamily="34" charset="0"/>
              <a:buChar char="•"/>
            </a:pPr>
            <a:r>
              <a:rPr lang="nl-NL" sz="2000" dirty="0">
                <a:latin typeface="Arial" panose="020B0604020202020204" pitchFamily="34" charset="0"/>
                <a:cs typeface="Arial" panose="020B0604020202020204" pitchFamily="34" charset="0"/>
              </a:rPr>
              <a:t>We gaan transparant en met respect voor elkaar om</a:t>
            </a:r>
          </a:p>
        </p:txBody>
      </p:sp>
      <p:pic>
        <p:nvPicPr>
          <p:cNvPr id="8" name="Afbeelding 7" descr="Afbeelding met persoon, gras, peuter, kleding&#10;&#10;Automatisch gegenereerde beschrijving">
            <a:extLst>
              <a:ext uri="{FF2B5EF4-FFF2-40B4-BE49-F238E27FC236}">
                <a16:creationId xmlns:a16="http://schemas.microsoft.com/office/drawing/2014/main" id="{D020C15F-E0C3-EED7-ADB3-10D3AC359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600" y="0"/>
            <a:ext cx="5740400" cy="6413500"/>
          </a:xfrm>
          <a:prstGeom prst="rect">
            <a:avLst/>
          </a:prstGeom>
        </p:spPr>
      </p:pic>
    </p:spTree>
    <p:extLst>
      <p:ext uri="{BB962C8B-B14F-4D97-AF65-F5344CB8AC3E}">
        <p14:creationId xmlns:p14="http://schemas.microsoft.com/office/powerpoint/2010/main" val="1603695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F2218B9-0AB4-99AA-18F3-642F6DFDA0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D146739F-67D1-3E0C-613A-4CCE63671C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00817" y="-1385246"/>
            <a:ext cx="14745627" cy="8325134"/>
          </a:xfrm>
          <a:prstGeom prst="rect">
            <a:avLst/>
          </a:prstGeom>
        </p:spPr>
      </p:pic>
      <p:sp>
        <p:nvSpPr>
          <p:cNvPr id="2" name="Titel 1">
            <a:extLst>
              <a:ext uri="{FF2B5EF4-FFF2-40B4-BE49-F238E27FC236}">
                <a16:creationId xmlns:a16="http://schemas.microsoft.com/office/drawing/2014/main" id="{0130AEB5-9F39-FDF3-FBB7-2C91269FE14E}"/>
              </a:ext>
            </a:extLst>
          </p:cNvPr>
          <p:cNvSpPr>
            <a:spLocks noGrp="1"/>
          </p:cNvSpPr>
          <p:nvPr>
            <p:ph type="title"/>
          </p:nvPr>
        </p:nvSpPr>
        <p:spPr>
          <a:xfrm>
            <a:off x="1143000" y="3105151"/>
            <a:ext cx="9906000" cy="1382156"/>
          </a:xfrm>
        </p:spPr>
        <p:txBody>
          <a:bodyPr>
            <a:noAutofit/>
          </a:bodyPr>
          <a:lstStyle/>
          <a:p>
            <a:pPr algn="ctr"/>
            <a:r>
              <a:rPr lang="nl-NL" sz="9600" dirty="0">
                <a:solidFill>
                  <a:schemeClr val="bg1"/>
                </a:solidFill>
              </a:rPr>
              <a:t>Vragen?</a:t>
            </a:r>
          </a:p>
        </p:txBody>
      </p:sp>
      <p:pic>
        <p:nvPicPr>
          <p:cNvPr id="8" name="Graphic 7">
            <a:extLst>
              <a:ext uri="{FF2B5EF4-FFF2-40B4-BE49-F238E27FC236}">
                <a16:creationId xmlns:a16="http://schemas.microsoft.com/office/drawing/2014/main" id="{F729AAD7-45D3-6398-FEA5-8265A6E420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4352" y="6175420"/>
            <a:ext cx="2275499" cy="406020"/>
          </a:xfrm>
          <a:prstGeom prst="rect">
            <a:avLst/>
          </a:prstGeom>
        </p:spPr>
      </p:pic>
    </p:spTree>
    <p:extLst>
      <p:ext uri="{BB962C8B-B14F-4D97-AF65-F5344CB8AC3E}">
        <p14:creationId xmlns:p14="http://schemas.microsoft.com/office/powerpoint/2010/main" val="2421060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p:txBody>
          <a:bodyPr/>
          <a:lstStyle/>
          <a:p>
            <a:r>
              <a:rPr lang="nl-NL" dirty="0">
                <a:solidFill>
                  <a:srgbClr val="14B2A8"/>
                </a:solidFill>
              </a:rPr>
              <a:t>Even voorstellen</a:t>
            </a:r>
          </a:p>
        </p:txBody>
      </p:sp>
      <p:pic>
        <p:nvPicPr>
          <p:cNvPr id="7" name="Afbeelding 26" descr="Afbeelding met gras, boom, buiten, persoon&#10;&#10;Automatisch gegenereerde beschrijving">
            <a:extLst>
              <a:ext uri="{FF2B5EF4-FFF2-40B4-BE49-F238E27FC236}">
                <a16:creationId xmlns:a16="http://schemas.microsoft.com/office/drawing/2014/main" id="{1BA4E834-44A9-A31A-5A9B-EFAE9F0CC76B}"/>
              </a:ext>
            </a:extLst>
          </p:cNvPr>
          <p:cNvPicPr>
            <a:picLocks noChangeAspect="1"/>
          </p:cNvPicPr>
          <p:nvPr/>
        </p:nvPicPr>
        <p:blipFill>
          <a:blip r:embed="rId3"/>
          <a:stretch>
            <a:fillRect/>
          </a:stretch>
        </p:blipFill>
        <p:spPr>
          <a:xfrm>
            <a:off x="-19277" y="-8908"/>
            <a:ext cx="12258448" cy="3921252"/>
          </a:xfrm>
          <a:prstGeom prst="rect">
            <a:avLst/>
          </a:prstGeom>
        </p:spPr>
      </p:pic>
      <p:pic>
        <p:nvPicPr>
          <p:cNvPr id="10" name="Afbeelding 9">
            <a:extLst>
              <a:ext uri="{FF2B5EF4-FFF2-40B4-BE49-F238E27FC236}">
                <a16:creationId xmlns:a16="http://schemas.microsoft.com/office/drawing/2014/main" id="{C8A7B632-FD4E-8AA6-412C-20F27B18D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37744"/>
            <a:ext cx="12258447" cy="6895376"/>
          </a:xfrm>
          <a:prstGeom prst="rect">
            <a:avLst/>
          </a:prstGeom>
        </p:spPr>
      </p:pic>
    </p:spTree>
    <p:extLst>
      <p:ext uri="{BB962C8B-B14F-4D97-AF65-F5344CB8AC3E}">
        <p14:creationId xmlns:p14="http://schemas.microsoft.com/office/powerpoint/2010/main" val="1741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C8148-3036-A9B8-D4C6-4F0F62A9E8D0}"/>
              </a:ext>
            </a:extLst>
          </p:cNvPr>
          <p:cNvSpPr>
            <a:spLocks noGrp="1"/>
          </p:cNvSpPr>
          <p:nvPr>
            <p:ph type="title"/>
          </p:nvPr>
        </p:nvSpPr>
        <p:spPr>
          <a:xfrm>
            <a:off x="1143000" y="193306"/>
            <a:ext cx="9906000" cy="1382156"/>
          </a:xfrm>
        </p:spPr>
        <p:txBody>
          <a:bodyPr/>
          <a:lstStyle/>
          <a:p>
            <a:r>
              <a:rPr lang="nl-NL" dirty="0">
                <a:solidFill>
                  <a:srgbClr val="14B2A8"/>
                </a:solidFill>
                <a:latin typeface="Impact" panose="020B0806030902050204" pitchFamily="34" charset="0"/>
              </a:rPr>
              <a:t>De urgentie is hoog</a:t>
            </a:r>
          </a:p>
        </p:txBody>
      </p:sp>
      <p:pic>
        <p:nvPicPr>
          <p:cNvPr id="6" name="Afbeelding 5">
            <a:extLst>
              <a:ext uri="{FF2B5EF4-FFF2-40B4-BE49-F238E27FC236}">
                <a16:creationId xmlns:a16="http://schemas.microsoft.com/office/drawing/2014/main" id="{88A2AF43-F63D-0857-A263-FC491FC30441}"/>
              </a:ext>
            </a:extLst>
          </p:cNvPr>
          <p:cNvPicPr>
            <a:picLocks noChangeAspect="1"/>
          </p:cNvPicPr>
          <p:nvPr/>
        </p:nvPicPr>
        <p:blipFill rotWithShape="1">
          <a:blip r:embed="rId3"/>
          <a:srcRect l="4390" r="11489"/>
          <a:stretch/>
        </p:blipFill>
        <p:spPr>
          <a:xfrm>
            <a:off x="396366" y="1758567"/>
            <a:ext cx="5311954" cy="4215049"/>
          </a:xfrm>
          <a:prstGeom prst="rect">
            <a:avLst/>
          </a:prstGeom>
        </p:spPr>
      </p:pic>
      <p:pic>
        <p:nvPicPr>
          <p:cNvPr id="7" name="Afbeelding 4">
            <a:extLst>
              <a:ext uri="{FF2B5EF4-FFF2-40B4-BE49-F238E27FC236}">
                <a16:creationId xmlns:a16="http://schemas.microsoft.com/office/drawing/2014/main" id="{A103E157-C282-3921-44C8-41F5D9005DA9}"/>
              </a:ext>
            </a:extLst>
          </p:cNvPr>
          <p:cNvPicPr>
            <a:picLocks noGrp="1" noChangeAspect="1"/>
          </p:cNvPicPr>
          <p:nvPr>
            <p:ph idx="1"/>
          </p:nvPr>
        </p:nvPicPr>
        <p:blipFill rotWithShape="1">
          <a:blip r:embed="rId4"/>
          <a:srcRect l="15590" r="1779" b="2"/>
          <a:stretch/>
        </p:blipFill>
        <p:spPr>
          <a:xfrm>
            <a:off x="6249598" y="1720462"/>
            <a:ext cx="5166576" cy="4253154"/>
          </a:xfrm>
          <a:prstGeom prst="rect">
            <a:avLst/>
          </a:prstGeom>
        </p:spPr>
      </p:pic>
      <p:sp>
        <p:nvSpPr>
          <p:cNvPr id="8" name="Tekstvak 7">
            <a:extLst>
              <a:ext uri="{FF2B5EF4-FFF2-40B4-BE49-F238E27FC236}">
                <a16:creationId xmlns:a16="http://schemas.microsoft.com/office/drawing/2014/main" id="{53EDE558-2F32-044A-36BD-7933564AFB7B}"/>
              </a:ext>
            </a:extLst>
          </p:cNvPr>
          <p:cNvSpPr txBox="1"/>
          <p:nvPr/>
        </p:nvSpPr>
        <p:spPr>
          <a:xfrm>
            <a:off x="396366" y="6051271"/>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Klimaat</a:t>
            </a:r>
          </a:p>
        </p:txBody>
      </p:sp>
      <p:sp>
        <p:nvSpPr>
          <p:cNvPr id="9" name="Tekstvak 8">
            <a:extLst>
              <a:ext uri="{FF2B5EF4-FFF2-40B4-BE49-F238E27FC236}">
                <a16:creationId xmlns:a16="http://schemas.microsoft.com/office/drawing/2014/main" id="{971528A3-8988-528F-9B27-A50CF1787B3F}"/>
              </a:ext>
            </a:extLst>
          </p:cNvPr>
          <p:cNvSpPr txBox="1"/>
          <p:nvPr/>
        </p:nvSpPr>
        <p:spPr>
          <a:xfrm>
            <a:off x="6053638" y="5935816"/>
            <a:ext cx="4028536" cy="338554"/>
          </a:xfrm>
          <a:prstGeom prst="rect">
            <a:avLst/>
          </a:prstGeom>
          <a:noFill/>
        </p:spPr>
        <p:txBody>
          <a:bodyPr wrap="square" lIns="91440" tIns="45720" rIns="91440" bIns="45720" rtlCol="0" anchor="t">
            <a:spAutoFit/>
          </a:bodyPr>
          <a:lstStyle/>
          <a:p>
            <a:r>
              <a:rPr lang="nl-NL" sz="1600" dirty="0">
                <a:latin typeface="Arial" panose="020B0604020202020204" pitchFamily="34" charset="0"/>
                <a:cs typeface="Arial" panose="020B0604020202020204" pitchFamily="34" charset="0"/>
              </a:rPr>
              <a:t>Biodiversiteit</a:t>
            </a:r>
          </a:p>
        </p:txBody>
      </p:sp>
    </p:spTree>
    <p:extLst>
      <p:ext uri="{BB962C8B-B14F-4D97-AF65-F5344CB8AC3E}">
        <p14:creationId xmlns:p14="http://schemas.microsoft.com/office/powerpoint/2010/main" val="1471737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2467" r="16565"/>
          <a:stretch/>
        </p:blipFill>
        <p:spPr>
          <a:xfrm>
            <a:off x="6096000" y="-2"/>
            <a:ext cx="6096000" cy="6727698"/>
          </a:xfrm>
          <a:prstGeom prst="rect">
            <a:avLst/>
          </a:prstGeom>
        </p:spPr>
      </p:pic>
      <p:sp>
        <p:nvSpPr>
          <p:cNvPr id="2" name="Titel 1">
            <a:extLst>
              <a:ext uri="{FF2B5EF4-FFF2-40B4-BE49-F238E27FC236}">
                <a16:creationId xmlns:a16="http://schemas.microsoft.com/office/drawing/2014/main" id="{A787CB80-3146-9C04-96F6-669EBA1EB39D}"/>
              </a:ext>
            </a:extLst>
          </p:cNvPr>
          <p:cNvSpPr>
            <a:spLocks noGrp="1"/>
          </p:cNvSpPr>
          <p:nvPr>
            <p:ph type="title"/>
          </p:nvPr>
        </p:nvSpPr>
        <p:spPr>
          <a:xfrm>
            <a:off x="1143000" y="159640"/>
            <a:ext cx="9906000" cy="1382156"/>
          </a:xfrm>
        </p:spPr>
        <p:txBody>
          <a:bodyPr/>
          <a:lstStyle/>
          <a:p>
            <a:r>
              <a:rPr lang="nl-NL" i="0" dirty="0">
                <a:solidFill>
                  <a:srgbClr val="14B2A8"/>
                </a:solidFill>
                <a:latin typeface="Impact" panose="020B0806030902050204" pitchFamily="34" charset="0"/>
              </a:rPr>
              <a:t>Meer bomen nu</a:t>
            </a:r>
          </a:p>
        </p:txBody>
      </p:sp>
      <p:pic>
        <p:nvPicPr>
          <p:cNvPr id="4" name="Afbeelding 4">
            <a:extLst>
              <a:ext uri="{FF2B5EF4-FFF2-40B4-BE49-F238E27FC236}">
                <a16:creationId xmlns:a16="http://schemas.microsoft.com/office/drawing/2014/main" id="{9F935ECA-E3A6-3B68-4665-42D36685C8A3}"/>
              </a:ext>
            </a:extLst>
          </p:cNvPr>
          <p:cNvPicPr>
            <a:picLocks noGrp="1" noChangeAspect="1"/>
          </p:cNvPicPr>
          <p:nvPr>
            <p:ph idx="1"/>
          </p:nvPr>
        </p:nvPicPr>
        <p:blipFill>
          <a:blip r:embed="rId3"/>
          <a:stretch>
            <a:fillRect/>
          </a:stretch>
        </p:blipFill>
        <p:spPr>
          <a:xfrm>
            <a:off x="10614857" y="5476234"/>
            <a:ext cx="1580046" cy="1378359"/>
          </a:xfrm>
        </p:spPr>
      </p:pic>
      <p:pic>
        <p:nvPicPr>
          <p:cNvPr id="5" name="Afbeelding 5" descr="Afbeelding met kaart&#10;&#10;Automatisch gegenereerde beschrijving">
            <a:extLst>
              <a:ext uri="{FF2B5EF4-FFF2-40B4-BE49-F238E27FC236}">
                <a16:creationId xmlns:a16="http://schemas.microsoft.com/office/drawing/2014/main" id="{9AA857FF-8B43-9153-9287-A723CE890FCF}"/>
              </a:ext>
            </a:extLst>
          </p:cNvPr>
          <p:cNvPicPr>
            <a:picLocks noChangeAspect="1"/>
          </p:cNvPicPr>
          <p:nvPr/>
        </p:nvPicPr>
        <p:blipFill rotWithShape="1">
          <a:blip r:embed="rId4"/>
          <a:srcRect l="9500" r="4" b="4"/>
          <a:stretch/>
        </p:blipFill>
        <p:spPr>
          <a:xfrm>
            <a:off x="5897476" y="2694687"/>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pic>
        <p:nvPicPr>
          <p:cNvPr id="7" name="Afbeelding 6" descr="Afbeelding met kaart&#10;&#10;Automatisch gegenereerde beschrijving">
            <a:extLst>
              <a:ext uri="{FF2B5EF4-FFF2-40B4-BE49-F238E27FC236}">
                <a16:creationId xmlns:a16="http://schemas.microsoft.com/office/drawing/2014/main" id="{2724835E-69DB-2222-C0B0-36D4B1C96DCF}"/>
              </a:ext>
            </a:extLst>
          </p:cNvPr>
          <p:cNvPicPr>
            <a:picLocks noChangeAspect="1"/>
          </p:cNvPicPr>
          <p:nvPr/>
        </p:nvPicPr>
        <p:blipFill rotWithShape="1">
          <a:blip r:embed="rId5"/>
          <a:srcRect t="16375" r="2" b="2"/>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pic>
        <p:nvPicPr>
          <p:cNvPr id="9" name="Afbeelding 4" descr="Afbeelding met kaart&#10;&#10;Automatisch gegenereerde beschrijving">
            <a:extLst>
              <a:ext uri="{FF2B5EF4-FFF2-40B4-BE49-F238E27FC236}">
                <a16:creationId xmlns:a16="http://schemas.microsoft.com/office/drawing/2014/main" id="{0DADD43D-99FB-3A05-857F-FF660B3383C2}"/>
              </a:ext>
            </a:extLst>
          </p:cNvPr>
          <p:cNvPicPr>
            <a:picLocks noChangeAspect="1"/>
          </p:cNvPicPr>
          <p:nvPr/>
        </p:nvPicPr>
        <p:blipFill rotWithShape="1">
          <a:blip r:embed="rId6"/>
          <a:srcRect t="19592" r="-3" b="-3"/>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11" name="Tijdelijke aanduiding voor inhoud 2">
            <a:extLst>
              <a:ext uri="{FF2B5EF4-FFF2-40B4-BE49-F238E27FC236}">
                <a16:creationId xmlns:a16="http://schemas.microsoft.com/office/drawing/2014/main" id="{B29FE13E-53DD-DE72-E960-F91E481DE678}"/>
              </a:ext>
            </a:extLst>
          </p:cNvPr>
          <p:cNvSpPr txBox="1">
            <a:spLocks/>
          </p:cNvSpPr>
          <p:nvPr/>
        </p:nvSpPr>
        <p:spPr>
          <a:xfrm>
            <a:off x="1061469" y="1541796"/>
            <a:ext cx="5034531" cy="4152931"/>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bomen verplant in X seizoenen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Zaailingen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Stekken</a:t>
            </a:r>
          </a:p>
          <a:p>
            <a:pPr lvl="1">
              <a:spcAft>
                <a:spcPts val="600"/>
              </a:spcAft>
              <a:buClr>
                <a:srgbClr val="14B2A8"/>
              </a:buClr>
              <a:buSzPct val="100000"/>
            </a:pPr>
            <a:r>
              <a:rPr lang="nl-NL" dirty="0">
                <a:latin typeface="Arial" panose="020B0604020202020204" pitchFamily="34" charset="0"/>
                <a:cs typeface="Arial" panose="020B0604020202020204" pitchFamily="34" charset="0"/>
              </a:rPr>
              <a:t>Kweekoverschot</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Slagingspercentage 80%, 70% en 70% </a:t>
            </a:r>
          </a:p>
          <a:p>
            <a:pPr>
              <a:spcAft>
                <a:spcPts val="600"/>
              </a:spcAft>
              <a:buClr>
                <a:srgbClr val="14B2A8"/>
              </a:buClr>
              <a:buSzPct val="100000"/>
            </a:pP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aantal oogst- , uitdeel- en </a:t>
            </a:r>
            <a:br>
              <a:rPr lang="nl-NL" sz="2000" dirty="0">
                <a:latin typeface="Arial" panose="020B0604020202020204" pitchFamily="34" charset="0"/>
                <a:cs typeface="Arial" panose="020B0604020202020204" pitchFamily="34" charset="0"/>
              </a:rPr>
            </a:br>
            <a:r>
              <a:rPr lang="nl-NL" sz="2000" dirty="0">
                <a:latin typeface="Arial" panose="020B0604020202020204" pitchFamily="34" charset="0"/>
                <a:cs typeface="Arial" panose="020B0604020202020204" pitchFamily="34" charset="0"/>
              </a:rPr>
              <a:t>plantevents door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Meer dan </a:t>
            </a:r>
            <a:r>
              <a:rPr lang="nl-NL" sz="2000" dirty="0">
                <a:solidFill>
                  <a:srgbClr val="FF0000"/>
                </a:solidFill>
                <a:latin typeface="Arial" panose="020B0604020202020204" pitchFamily="34" charset="0"/>
                <a:cs typeface="Arial" panose="020B0604020202020204" pitchFamily="34" charset="0"/>
              </a:rPr>
              <a:t>X</a:t>
            </a:r>
            <a:r>
              <a:rPr lang="nl-NL" sz="2000" dirty="0">
                <a:latin typeface="Arial" panose="020B0604020202020204" pitchFamily="34" charset="0"/>
                <a:cs typeface="Arial" panose="020B0604020202020204" pitchFamily="34" charset="0"/>
              </a:rPr>
              <a:t> hubs door het hele land</a:t>
            </a:r>
          </a:p>
          <a:p>
            <a:pPr>
              <a:spcAft>
                <a:spcPts val="600"/>
              </a:spcAft>
              <a:buClr>
                <a:srgbClr val="14B2A8"/>
              </a:buClr>
              <a:buSzPct val="100000"/>
            </a:pPr>
            <a:r>
              <a:rPr lang="nl-NL" sz="2000" dirty="0">
                <a:latin typeface="Arial" panose="020B0604020202020204" pitchFamily="34" charset="0"/>
                <a:cs typeface="Arial" panose="020B0604020202020204" pitchFamily="34" charset="0"/>
              </a:rPr>
              <a:t>Plantlocaties: particulieren, boeren, voedselbossen, etc.</a:t>
            </a:r>
          </a:p>
          <a:p>
            <a:pPr>
              <a:spcAft>
                <a:spcPts val="600"/>
              </a:spcAft>
              <a:buClr>
                <a:srgbClr val="9E3611"/>
              </a:buClr>
            </a:pPr>
            <a:endParaRPr lang="nl-NL" sz="2000" dirty="0">
              <a:latin typeface="TT Chocolates" panose="02000503020000020003" pitchFamily="2" charset="77"/>
            </a:endParaRPr>
          </a:p>
        </p:txBody>
      </p:sp>
    </p:spTree>
    <p:extLst>
      <p:ext uri="{BB962C8B-B14F-4D97-AF65-F5344CB8AC3E}">
        <p14:creationId xmlns:p14="http://schemas.microsoft.com/office/powerpoint/2010/main" val="2800888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Afbeelding met skiën, tekenfilm, illustratie&#10;&#10;Automatisch gegenereerde beschrijving">
            <a:extLst>
              <a:ext uri="{FF2B5EF4-FFF2-40B4-BE49-F238E27FC236}">
                <a16:creationId xmlns:a16="http://schemas.microsoft.com/office/drawing/2014/main" id="{476B9BAD-8221-49BB-E778-66F3BCE5F56A}"/>
              </a:ext>
            </a:extLst>
          </p:cNvPr>
          <p:cNvPicPr>
            <a:picLocks noGrp="1" noChangeAspect="1"/>
          </p:cNvPicPr>
          <p:nvPr>
            <p:ph idx="1"/>
          </p:nvPr>
        </p:nvPicPr>
        <p:blipFill rotWithShape="1">
          <a:blip r:embed="rId2"/>
          <a:srcRect t="23298" b="3127"/>
          <a:stretch/>
        </p:blipFill>
        <p:spPr>
          <a:xfrm>
            <a:off x="-491290" y="-36576"/>
            <a:ext cx="13244841" cy="6894576"/>
          </a:xfrm>
          <a:prstGeom prst="rect">
            <a:avLst/>
          </a:prstGeom>
        </p:spPr>
      </p:pic>
    </p:spTree>
    <p:extLst>
      <p:ext uri="{BB962C8B-B14F-4D97-AF65-F5344CB8AC3E}">
        <p14:creationId xmlns:p14="http://schemas.microsoft.com/office/powerpoint/2010/main" val="228406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1" title="Meer Bomen Nu verplant eerste boom in België">
            <a:hlinkClick r:id="" action="ppaction://media"/>
            <a:extLst>
              <a:ext uri="{FF2B5EF4-FFF2-40B4-BE49-F238E27FC236}">
                <a16:creationId xmlns:a16="http://schemas.microsoft.com/office/drawing/2014/main" id="{F09E4B46-C1CF-5FB8-B363-7FD15AE12B6D}"/>
              </a:ext>
            </a:extLst>
          </p:cNvPr>
          <p:cNvPicPr>
            <a:picLocks noRot="1" noChangeAspect="1"/>
          </p:cNvPicPr>
          <p:nvPr>
            <a:videoFile r:link="rId1"/>
          </p:nvPr>
        </p:nvPicPr>
        <p:blipFill>
          <a:blip r:embed="rId3"/>
          <a:stretch>
            <a:fillRect/>
          </a:stretch>
        </p:blipFill>
        <p:spPr>
          <a:xfrm>
            <a:off x="1423358" y="788957"/>
            <a:ext cx="8695757" cy="4913103"/>
          </a:xfrm>
          <a:prstGeom prst="rect">
            <a:avLst/>
          </a:prstGeom>
        </p:spPr>
      </p:pic>
      <p:sp>
        <p:nvSpPr>
          <p:cNvPr id="9" name="Tijdelijke aanduiding voor inhoud 2">
            <a:extLst>
              <a:ext uri="{FF2B5EF4-FFF2-40B4-BE49-F238E27FC236}">
                <a16:creationId xmlns:a16="http://schemas.microsoft.com/office/drawing/2014/main" id="{A3508515-02E8-B598-E165-B490AB7A97A0}"/>
              </a:ext>
            </a:extLst>
          </p:cNvPr>
          <p:cNvSpPr txBox="1">
            <a:spLocks/>
          </p:cNvSpPr>
          <p:nvPr/>
        </p:nvSpPr>
        <p:spPr>
          <a:xfrm>
            <a:off x="1361650" y="5731121"/>
            <a:ext cx="5348962" cy="54199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9E3611"/>
              </a:buClr>
              <a:buNone/>
            </a:pPr>
            <a:r>
              <a:rPr lang="nl-NL" sz="1600" dirty="0">
                <a:latin typeface="Arial" panose="020B0604020202020204" pitchFamily="34" charset="0"/>
                <a:cs typeface="Arial" panose="020B0604020202020204" pitchFamily="34" charset="0"/>
              </a:rPr>
              <a:t>Innovatief met internationaal bereik</a:t>
            </a:r>
          </a:p>
          <a:p>
            <a:pPr>
              <a:buClr>
                <a:srgbClr val="9E3611"/>
              </a:buClr>
            </a:pPr>
            <a:endParaRPr lang="nl-NL" sz="1800" dirty="0">
              <a:latin typeface="TT Chocolates Light" panose="02000503030000020003" pitchFamily="2" charset="77"/>
            </a:endParaRPr>
          </a:p>
        </p:txBody>
      </p:sp>
    </p:spTree>
    <p:extLst>
      <p:ext uri="{BB962C8B-B14F-4D97-AF65-F5344CB8AC3E}">
        <p14:creationId xmlns:p14="http://schemas.microsoft.com/office/powerpoint/2010/main" val="18003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5D5E3D6-3E10-D279-C0FC-10EEA6F6A3A4}"/>
              </a:ext>
            </a:extLst>
          </p:cNvPr>
          <p:cNvPicPr>
            <a:picLocks noChangeAspect="1"/>
          </p:cNvPicPr>
          <p:nvPr/>
        </p:nvPicPr>
        <p:blipFill rotWithShape="1">
          <a:blip r:embed="rId2">
            <a:extLst>
              <a:ext uri="{28A0092B-C50C-407E-A947-70E740481C1C}">
                <a14:useLocalDpi xmlns:a14="http://schemas.microsoft.com/office/drawing/2010/main" val="0"/>
              </a:ext>
            </a:extLst>
          </a:blip>
          <a:srcRect l="34061" r="16564"/>
          <a:stretch/>
        </p:blipFill>
        <p:spPr>
          <a:xfrm>
            <a:off x="6286500" y="-2"/>
            <a:ext cx="5905500" cy="6727698"/>
          </a:xfrm>
          <a:prstGeom prst="rect">
            <a:avLst/>
          </a:prstGeom>
        </p:spPr>
      </p:pic>
      <p:pic>
        <p:nvPicPr>
          <p:cNvPr id="13" name="Afbeelding 4" descr="Afbeelding met tekst, gras, buiten, teken&#10;&#10;Automatisch gegenereerde beschrijving">
            <a:extLst>
              <a:ext uri="{FF2B5EF4-FFF2-40B4-BE49-F238E27FC236}">
                <a16:creationId xmlns:a16="http://schemas.microsoft.com/office/drawing/2014/main" id="{98DF5E3E-5067-E94B-CAA0-E9781279C8D9}"/>
              </a:ext>
            </a:extLst>
          </p:cNvPr>
          <p:cNvPicPr>
            <a:picLocks noGrp="1" noChangeAspect="1"/>
          </p:cNvPicPr>
          <p:nvPr>
            <p:ph idx="1"/>
          </p:nvPr>
        </p:nvPicPr>
        <p:blipFill>
          <a:blip r:embed="rId3"/>
          <a:stretch>
            <a:fillRect/>
          </a:stretch>
        </p:blipFill>
        <p:spPr>
          <a:xfrm>
            <a:off x="532756" y="652951"/>
            <a:ext cx="6542602" cy="5021446"/>
          </a:xfrm>
          <a:prstGeom prst="rect">
            <a:avLst/>
          </a:prstGeom>
        </p:spPr>
      </p:pic>
      <p:sp>
        <p:nvSpPr>
          <p:cNvPr id="14" name="Tijdelijke aanduiding voor inhoud 2">
            <a:extLst>
              <a:ext uri="{FF2B5EF4-FFF2-40B4-BE49-F238E27FC236}">
                <a16:creationId xmlns:a16="http://schemas.microsoft.com/office/drawing/2014/main" id="{3C581DC5-0906-2F63-C465-B6F198CC4CB2}"/>
              </a:ext>
            </a:extLst>
          </p:cNvPr>
          <p:cNvSpPr txBox="1">
            <a:spLocks/>
          </p:cNvSpPr>
          <p:nvPr/>
        </p:nvSpPr>
        <p:spPr>
          <a:xfrm>
            <a:off x="7737423" y="1091587"/>
            <a:ext cx="3792512" cy="414417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Alle oogst- hub- en plantlocaties in één 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Registreren welke boom naar welke locatie zich verplaatst </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Vrijwilligers met en zonder account kunnen zich op events van deze locaties opschrijven</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Chatsysteem</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Een app</a:t>
            </a:r>
          </a:p>
          <a:p>
            <a:pPr>
              <a:buClr>
                <a:schemeClr val="bg1"/>
              </a:buClr>
              <a:buSzPct val="100000"/>
            </a:pPr>
            <a:r>
              <a:rPr lang="nl-NL" sz="2000" dirty="0">
                <a:solidFill>
                  <a:schemeClr val="bg1"/>
                </a:solidFill>
                <a:latin typeface="Arial" panose="020B0604020202020204" pitchFamily="34" charset="0"/>
                <a:cs typeface="Arial" panose="020B0604020202020204" pitchFamily="34" charset="0"/>
              </a:rPr>
              <a:t>We ontwikkelen door</a:t>
            </a:r>
          </a:p>
        </p:txBody>
      </p:sp>
    </p:spTree>
    <p:extLst>
      <p:ext uri="{BB962C8B-B14F-4D97-AF65-F5344CB8AC3E}">
        <p14:creationId xmlns:p14="http://schemas.microsoft.com/office/powerpoint/2010/main" val="3023613323"/>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49087347CF6C41B51F4452E14EE8DA" ma:contentTypeVersion="17" ma:contentTypeDescription="Een nieuw document maken." ma:contentTypeScope="" ma:versionID="1fa196d35a74d6e1e4bacf2e2c6964ad">
  <xsd:schema xmlns:xsd="http://www.w3.org/2001/XMLSchema" xmlns:xs="http://www.w3.org/2001/XMLSchema" xmlns:p="http://schemas.microsoft.com/office/2006/metadata/properties" xmlns:ns2="617e5126-95ed-4b84-b2de-31e85270f00c" xmlns:ns3="7bb9da7a-83f6-46e5-8b87-fdf6771eb1f6" targetNamespace="http://schemas.microsoft.com/office/2006/metadata/properties" ma:root="true" ma:fieldsID="5ed07bb2e283bbc0628efa40de61a19e" ns2:_="" ns3:_="">
    <xsd:import namespace="617e5126-95ed-4b84-b2de-31e85270f00c"/>
    <xsd:import namespace="7bb9da7a-83f6-46e5-8b87-fdf6771eb1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MediaServiceOCR"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7e5126-95ed-4b84-b2de-31e85270f0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3f8e4072-601e-4909-a9d4-1ba0b6864e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b9da7a-83f6-46e5-8b87-fdf6771eb1f6"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fab7b9f7-fb2b-4cee-b3b4-b51af94d87ff}" ma:internalName="TaxCatchAll" ma:showField="CatchAllData" ma:web="7bb9da7a-83f6-46e5-8b87-fdf6771eb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17e5126-95ed-4b84-b2de-31e85270f00c">
      <Terms xmlns="http://schemas.microsoft.com/office/infopath/2007/PartnerControls"/>
    </lcf76f155ced4ddcb4097134ff3c332f>
    <TaxCatchAll xmlns="7bb9da7a-83f6-46e5-8b87-fdf6771eb1f6" xsi:nil="true"/>
    <SharedWithUsers xmlns="7bb9da7a-83f6-46e5-8b87-fdf6771eb1f6">
      <UserInfo>
        <DisplayName>Josephine Schuurman | Urgenda</DisplayName>
        <AccountId>13</AccountId>
        <AccountType/>
      </UserInfo>
    </SharedWithUsers>
  </documentManagement>
</p:properties>
</file>

<file path=customXml/itemProps1.xml><?xml version="1.0" encoding="utf-8"?>
<ds:datastoreItem xmlns:ds="http://schemas.openxmlformats.org/officeDocument/2006/customXml" ds:itemID="{C39A1C8B-F7A0-4BEF-AB30-ECC4A82F944E}">
  <ds:schemaRefs>
    <ds:schemaRef ds:uri="http://schemas.microsoft.com/sharepoint/v3/contenttype/forms"/>
  </ds:schemaRefs>
</ds:datastoreItem>
</file>

<file path=customXml/itemProps2.xml><?xml version="1.0" encoding="utf-8"?>
<ds:datastoreItem xmlns:ds="http://schemas.openxmlformats.org/officeDocument/2006/customXml" ds:itemID="{4B7CF0D7-DF88-4AE4-9BF5-D92B9AF3F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7e5126-95ed-4b84-b2de-31e85270f00c"/>
    <ds:schemaRef ds:uri="7bb9da7a-83f6-46e5-8b87-fdf6771eb1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7C236C-DFB7-4A96-B608-2AE24839FBDB}">
  <ds:schemaRefs>
    <ds:schemaRef ds:uri="http://purl.org/dc/terms/"/>
    <ds:schemaRef ds:uri="http://purl.org/dc/elements/1.1/"/>
    <ds:schemaRef ds:uri="http://www.w3.org/XML/1998/namespace"/>
    <ds:schemaRef ds:uri="617e5126-95ed-4b84-b2de-31e85270f00c"/>
    <ds:schemaRef ds:uri="http://schemas.microsoft.com/office/infopath/2007/PartnerControls"/>
    <ds:schemaRef ds:uri="http://schemas.microsoft.com/office/2006/documentManagement/types"/>
    <ds:schemaRef ds:uri="http://schemas.openxmlformats.org/package/2006/metadata/core-properties"/>
    <ds:schemaRef ds:uri="7bb9da7a-83f6-46e5-8b87-fdf6771eb1f6"/>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3984</TotalTime>
  <Words>1570</Words>
  <Application>Microsoft Macintosh PowerPoint</Application>
  <PresentationFormat>Widescreen</PresentationFormat>
  <Paragraphs>293</Paragraphs>
  <Slides>39</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Impact</vt:lpstr>
      <vt:lpstr>TT Chocolates</vt:lpstr>
      <vt:lpstr>TT Chocolates Light</vt:lpstr>
      <vt:lpstr>Univers Condensed Light</vt:lpstr>
      <vt:lpstr>Wingdings</vt:lpstr>
      <vt:lpstr>AngleLinesVTI</vt:lpstr>
      <vt:lpstr>PowerPoint Presentation</vt:lpstr>
      <vt:lpstr>Even voorstellen</vt:lpstr>
      <vt:lpstr>MET 3 STICHTINGEN  DE HANDEN UIT DE MOUWEN</vt:lpstr>
      <vt:lpstr>Even voorstellen</vt:lpstr>
      <vt:lpstr>De urgentie is hoog</vt:lpstr>
      <vt:lpstr>Meer bomen nu</vt:lpstr>
      <vt:lpstr>PowerPoint Presentation</vt:lpstr>
      <vt:lpstr>PowerPoint Presentation</vt:lpstr>
      <vt:lpstr>PowerPoint Presentation</vt:lpstr>
      <vt:lpstr>PowerPoint Presentation</vt:lpstr>
      <vt:lpstr>DOWNLOAD THE APP</vt:lpstr>
      <vt:lpstr>PowerPoint Presentation</vt:lpstr>
      <vt:lpstr>PowerPoint Presentation</vt:lpstr>
      <vt:lpstr>PowerPoint Presentation</vt:lpstr>
      <vt:lpstr>PowerPoint Presentation</vt:lpstr>
      <vt:lpstr>Een standaard dag</vt:lpstr>
      <vt:lpstr>PowerPoint Presentation</vt:lpstr>
      <vt:lpstr>Boomziektes die goed zijn om  kennis van te nemen</vt:lpstr>
      <vt:lpstr>Veilig vervoeren</vt:lpstr>
      <vt:lpstr> De buitenlucht in</vt:lpstr>
      <vt:lpstr>Bomenhubs Hoe te starten?</vt:lpstr>
      <vt:lpstr>Wat doet een bomenhub?</vt:lpstr>
      <vt:lpstr>aanvoeren</vt:lpstr>
      <vt:lpstr>Sorteren, bundelen, registreren</vt:lpstr>
      <vt:lpstr>Registreren wat er in  je hub staat</vt:lpstr>
      <vt:lpstr>uitdelen</vt:lpstr>
      <vt:lpstr>PowerPoint Presentation</vt:lpstr>
      <vt:lpstr>Richt je bomenhub in voor een soepel verlopende dag</vt:lpstr>
      <vt:lpstr>Hoe ziet een uitdeeldag eruit?</vt:lpstr>
      <vt:lpstr>Communicatie voor je uitdeeldag</vt:lpstr>
      <vt:lpstr>PowerPoint Presentation</vt:lpstr>
      <vt:lpstr>Planten</vt:lpstr>
      <vt:lpstr>Bomen en struiken boeren en stad</vt:lpstr>
      <vt:lpstr>Terug naar het platteland van vroeger?</vt:lpstr>
      <vt:lpstr>PowerPoint Presentation</vt:lpstr>
      <vt:lpstr>MEEDOEN?</vt:lpstr>
      <vt:lpstr>Vind alles terug op meerbomen.nu</vt:lpstr>
      <vt:lpstr>Algemene voorwaarden, logisch!</vt:lpstr>
      <vt:lpstr>Vragen?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Lorenzo Balzi (Student)</cp:lastModifiedBy>
  <cp:revision>782</cp:revision>
  <dcterms:created xsi:type="dcterms:W3CDTF">2022-09-15T12:40:37Z</dcterms:created>
  <dcterms:modified xsi:type="dcterms:W3CDTF">2023-12-18T14:26:49Z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0x010100B749087347CF6C41B51F4452E14EE8DA</vt:lpwstr>
  </property>
  <property fmtid="{D5CDD505-2E9C-101B-9397-08002B2CF9AE}" pid="3" name="MediaServiceImageTags">
    <vt:lpwstr/>
  </property>
</Properties>
</file>