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8.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18_B04FBA8B.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Lst>
  <p:notesMasterIdLst>
    <p:notesMasterId r:id="rId45"/>
  </p:notesMasterIdLst>
  <p:sldIdLst>
    <p:sldId id="292" r:id="rId5"/>
    <p:sldId id="282" r:id="rId6"/>
    <p:sldId id="257" r:id="rId7"/>
    <p:sldId id="293" r:id="rId8"/>
    <p:sldId id="317" r:id="rId9"/>
    <p:sldId id="318" r:id="rId10"/>
    <p:sldId id="319" r:id="rId11"/>
    <p:sldId id="320" r:id="rId12"/>
    <p:sldId id="321" r:id="rId13"/>
    <p:sldId id="327" r:id="rId14"/>
    <p:sldId id="328" r:id="rId15"/>
    <p:sldId id="322" r:id="rId16"/>
    <p:sldId id="323" r:id="rId17"/>
    <p:sldId id="324" r:id="rId18"/>
    <p:sldId id="325" r:id="rId19"/>
    <p:sldId id="326" r:id="rId20"/>
    <p:sldId id="329" r:id="rId21"/>
    <p:sldId id="294" r:id="rId22"/>
    <p:sldId id="330" r:id="rId23"/>
    <p:sldId id="331" r:id="rId24"/>
    <p:sldId id="332" r:id="rId25"/>
    <p:sldId id="295" r:id="rId26"/>
    <p:sldId id="258" r:id="rId27"/>
    <p:sldId id="333" r:id="rId28"/>
    <p:sldId id="296" r:id="rId29"/>
    <p:sldId id="297" r:id="rId30"/>
    <p:sldId id="267" r:id="rId31"/>
    <p:sldId id="280" r:id="rId32"/>
    <p:sldId id="334" r:id="rId33"/>
    <p:sldId id="335" r:id="rId34"/>
    <p:sldId id="336" r:id="rId35"/>
    <p:sldId id="337" r:id="rId36"/>
    <p:sldId id="303" r:id="rId37"/>
    <p:sldId id="307" r:id="rId38"/>
    <p:sldId id="304" r:id="rId39"/>
    <p:sldId id="309" r:id="rId40"/>
    <p:sldId id="308" r:id="rId41"/>
    <p:sldId id="315" r:id="rId42"/>
    <p:sldId id="310" r:id="rId43"/>
    <p:sldId id="316" r:id="rId4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0CE821-BC95-3C9C-6B34-67D95DF4CAB2}" name="Martijn de Kruijf | Urgenda" initials="Md" userId="S::tinus.de.Kruijf@urgenda.nl::b23d6d97-3e6d-43dd-923b-e164abf9ed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4B2A8"/>
    <a:srgbClr val="F49D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50C44-431E-49EF-BA19-A47CD8FD90C3}" v="423" dt="2023-09-13T11:00:07.683"/>
    <p1510:client id="{553CC90B-E07B-4340-8329-B1BD4DCF81A0}" v="5" dt="2023-09-14T10:18:16.992"/>
    <p1510:client id="{65E4DC2F-7320-030C-224B-BE51F641313F}" v="43" dt="2023-09-13T11:31:42.722"/>
    <p1510:client id="{E61B8654-B9DE-0217-8AD7-A1FB26413CC5}" v="64" dt="2023-09-27T15:47:16.24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48" autoAdjust="0"/>
    <p:restoredTop sz="83097"/>
  </p:normalViewPr>
  <p:slideViewPr>
    <p:cSldViewPr snapToGrid="0">
      <p:cViewPr varScale="1">
        <p:scale>
          <a:sx n="100" d="100"/>
          <a:sy n="100" d="100"/>
        </p:scale>
        <p:origin x="1184" y="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2" d="100"/>
          <a:sy n="122" d="100"/>
        </p:scale>
        <p:origin x="327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18_B04FBA8B.xml><?xml version="1.0" encoding="utf-8"?>
<p188:cmLst xmlns:a="http://schemas.openxmlformats.org/drawingml/2006/main" xmlns:r="http://schemas.openxmlformats.org/officeDocument/2006/relationships" xmlns:p188="http://schemas.microsoft.com/office/powerpoint/2018/8/main">
  <p188:cm id="{066A9FE8-CF35-E645-B8F4-B5138ED632BB}" authorId="{C00CE821-BC95-3C9C-6B34-67D95DF4CAB2}" created="2023-09-18T14:20:42.634">
    <pc:sldMkLst xmlns:pc="http://schemas.microsoft.com/office/powerpoint/2013/main/command">
      <pc:docMk/>
      <pc:sldMk cId="2958015115" sldId="280"/>
    </pc:sldMkLst>
    <p188:txBody>
      <a:bodyPr/>
      <a:lstStyle/>
      <a:p>
        <a:r>
          <a:rPr lang="nl-NL"/>
          <a:t>Telefoonbeelden vervangen als er beeldmateriaal van de app beschikbaar is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869E9-60B8-414D-BF7D-5AAD1FCC10BE}" type="datetimeFigureOut">
              <a:t>27-9-2023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5E12C3-CA09-4917-83DD-924AADEAA1AC}" type="slidenum">
              <a:t>‹nr.›</a:t>
            </a:fld>
            <a:endParaRPr lang="nl-NL"/>
          </a:p>
        </p:txBody>
      </p:sp>
    </p:spTree>
    <p:extLst>
      <p:ext uri="{BB962C8B-B14F-4D97-AF65-F5344CB8AC3E}">
        <p14:creationId xmlns:p14="http://schemas.microsoft.com/office/powerpoint/2010/main" val="546448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zesgraden.n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zesgraden.n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a:t>
            </a:fld>
            <a:endParaRPr lang="nl-NL"/>
          </a:p>
        </p:txBody>
      </p:sp>
    </p:spTree>
    <p:extLst>
      <p:ext uri="{BB962C8B-B14F-4D97-AF65-F5344CB8AC3E}">
        <p14:creationId xmlns:p14="http://schemas.microsoft.com/office/powerpoint/2010/main" val="1657567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12</a:t>
            </a:fld>
            <a:endParaRPr lang="nl-NL"/>
          </a:p>
        </p:txBody>
      </p:sp>
    </p:spTree>
    <p:extLst>
      <p:ext uri="{BB962C8B-B14F-4D97-AF65-F5344CB8AC3E}">
        <p14:creationId xmlns:p14="http://schemas.microsoft.com/office/powerpoint/2010/main" val="2548538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13</a:t>
            </a:fld>
            <a:endParaRPr lang="nl-NL"/>
          </a:p>
        </p:txBody>
      </p:sp>
    </p:spTree>
    <p:extLst>
      <p:ext uri="{BB962C8B-B14F-4D97-AF65-F5344CB8AC3E}">
        <p14:creationId xmlns:p14="http://schemas.microsoft.com/office/powerpoint/2010/main" val="4287091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14</a:t>
            </a:fld>
            <a:endParaRPr lang="nl-NL"/>
          </a:p>
        </p:txBody>
      </p:sp>
    </p:spTree>
    <p:extLst>
      <p:ext uri="{BB962C8B-B14F-4D97-AF65-F5344CB8AC3E}">
        <p14:creationId xmlns:p14="http://schemas.microsoft.com/office/powerpoint/2010/main" val="2188448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15</a:t>
            </a:fld>
            <a:endParaRPr lang="nl-NL"/>
          </a:p>
        </p:txBody>
      </p:sp>
    </p:spTree>
    <p:extLst>
      <p:ext uri="{BB962C8B-B14F-4D97-AF65-F5344CB8AC3E}">
        <p14:creationId xmlns:p14="http://schemas.microsoft.com/office/powerpoint/2010/main" val="484292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55E12C3-CA09-4917-83DD-924AADEAA1AC}" type="slidenum">
              <a:rPr lang="en-NL" smtClean="0"/>
              <a:t>16</a:t>
            </a:fld>
            <a:endParaRPr lang="en-NL"/>
          </a:p>
        </p:txBody>
      </p:sp>
    </p:spTree>
    <p:extLst>
      <p:ext uri="{BB962C8B-B14F-4D97-AF65-F5344CB8AC3E}">
        <p14:creationId xmlns:p14="http://schemas.microsoft.com/office/powerpoint/2010/main" val="2776930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17</a:t>
            </a:fld>
            <a:endParaRPr lang="nl-NL"/>
          </a:p>
        </p:txBody>
      </p:sp>
    </p:spTree>
    <p:extLst>
      <p:ext uri="{BB962C8B-B14F-4D97-AF65-F5344CB8AC3E}">
        <p14:creationId xmlns:p14="http://schemas.microsoft.com/office/powerpoint/2010/main" val="1926529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18</a:t>
            </a:fld>
            <a:endParaRPr lang="nl-NL"/>
          </a:p>
        </p:txBody>
      </p:sp>
    </p:spTree>
    <p:extLst>
      <p:ext uri="{BB962C8B-B14F-4D97-AF65-F5344CB8AC3E}">
        <p14:creationId xmlns:p14="http://schemas.microsoft.com/office/powerpoint/2010/main" val="862473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19</a:t>
            </a:fld>
            <a:endParaRPr lang="nl-NL"/>
          </a:p>
        </p:txBody>
      </p:sp>
    </p:spTree>
    <p:extLst>
      <p:ext uri="{BB962C8B-B14F-4D97-AF65-F5344CB8AC3E}">
        <p14:creationId xmlns:p14="http://schemas.microsoft.com/office/powerpoint/2010/main" val="2469217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20</a:t>
            </a:fld>
            <a:endParaRPr lang="nl-NL"/>
          </a:p>
        </p:txBody>
      </p:sp>
    </p:spTree>
    <p:extLst>
      <p:ext uri="{BB962C8B-B14F-4D97-AF65-F5344CB8AC3E}">
        <p14:creationId xmlns:p14="http://schemas.microsoft.com/office/powerpoint/2010/main" val="1605235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21</a:t>
            </a:fld>
            <a:endParaRPr lang="nl-NL"/>
          </a:p>
        </p:txBody>
      </p:sp>
    </p:spTree>
    <p:extLst>
      <p:ext uri="{BB962C8B-B14F-4D97-AF65-F5344CB8AC3E}">
        <p14:creationId xmlns:p14="http://schemas.microsoft.com/office/powerpoint/2010/main" val="2627326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a:t>
            </a:fld>
            <a:endParaRPr lang="nl-NL"/>
          </a:p>
        </p:txBody>
      </p:sp>
    </p:spTree>
    <p:extLst>
      <p:ext uri="{BB962C8B-B14F-4D97-AF65-F5344CB8AC3E}">
        <p14:creationId xmlns:p14="http://schemas.microsoft.com/office/powerpoint/2010/main" val="3033845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24</a:t>
            </a:fld>
            <a:endParaRPr lang="nl-NL"/>
          </a:p>
        </p:txBody>
      </p:sp>
    </p:spTree>
    <p:extLst>
      <p:ext uri="{BB962C8B-B14F-4D97-AF65-F5344CB8AC3E}">
        <p14:creationId xmlns:p14="http://schemas.microsoft.com/office/powerpoint/2010/main" val="581539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VUL HIER RECENT BOMENPLANNER BEELD IN</a:t>
            </a:r>
          </a:p>
        </p:txBody>
      </p:sp>
      <p:sp>
        <p:nvSpPr>
          <p:cNvPr id="4" name="Slide Number Placeholder 3"/>
          <p:cNvSpPr>
            <a:spLocks noGrp="1"/>
          </p:cNvSpPr>
          <p:nvPr>
            <p:ph type="sldNum" sz="quarter" idx="5"/>
          </p:nvPr>
        </p:nvSpPr>
        <p:spPr/>
        <p:txBody>
          <a:bodyPr/>
          <a:lstStyle/>
          <a:p>
            <a:fld id="{C55E12C3-CA09-4917-83DD-924AADEAA1AC}" type="slidenum">
              <a:rPr lang="en-NL" smtClean="0"/>
              <a:t>26</a:t>
            </a:fld>
            <a:endParaRPr lang="en-NL"/>
          </a:p>
        </p:txBody>
      </p:sp>
    </p:spTree>
    <p:extLst>
      <p:ext uri="{BB962C8B-B14F-4D97-AF65-F5344CB8AC3E}">
        <p14:creationId xmlns:p14="http://schemas.microsoft.com/office/powerpoint/2010/main" val="3544187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55E12C3-CA09-4917-83DD-924AADEAA1AC}" type="slidenum">
              <a:rPr lang="en-NL" smtClean="0"/>
              <a:t>28</a:t>
            </a:fld>
            <a:endParaRPr lang="en-NL"/>
          </a:p>
        </p:txBody>
      </p:sp>
    </p:spTree>
    <p:extLst>
      <p:ext uri="{BB962C8B-B14F-4D97-AF65-F5344CB8AC3E}">
        <p14:creationId xmlns:p14="http://schemas.microsoft.com/office/powerpoint/2010/main" val="3252607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29</a:t>
            </a:fld>
            <a:endParaRPr lang="nl-NL"/>
          </a:p>
        </p:txBody>
      </p:sp>
    </p:spTree>
    <p:extLst>
      <p:ext uri="{BB962C8B-B14F-4D97-AF65-F5344CB8AC3E}">
        <p14:creationId xmlns:p14="http://schemas.microsoft.com/office/powerpoint/2010/main" val="1179010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30</a:t>
            </a:fld>
            <a:endParaRPr lang="nl-NL"/>
          </a:p>
        </p:txBody>
      </p:sp>
    </p:spTree>
    <p:extLst>
      <p:ext uri="{BB962C8B-B14F-4D97-AF65-F5344CB8AC3E}">
        <p14:creationId xmlns:p14="http://schemas.microsoft.com/office/powerpoint/2010/main" val="4171927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31</a:t>
            </a:fld>
            <a:endParaRPr lang="nl-NL"/>
          </a:p>
        </p:txBody>
      </p:sp>
    </p:spTree>
    <p:extLst>
      <p:ext uri="{BB962C8B-B14F-4D97-AF65-F5344CB8AC3E}">
        <p14:creationId xmlns:p14="http://schemas.microsoft.com/office/powerpoint/2010/main" val="2772865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32</a:t>
            </a:fld>
            <a:endParaRPr lang="nl-NL"/>
          </a:p>
        </p:txBody>
      </p:sp>
    </p:spTree>
    <p:extLst>
      <p:ext uri="{BB962C8B-B14F-4D97-AF65-F5344CB8AC3E}">
        <p14:creationId xmlns:p14="http://schemas.microsoft.com/office/powerpoint/2010/main" val="3603896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39</a:t>
            </a:fld>
            <a:endParaRPr lang="nl-NL"/>
          </a:p>
        </p:txBody>
      </p:sp>
    </p:spTree>
    <p:extLst>
      <p:ext uri="{BB962C8B-B14F-4D97-AF65-F5344CB8AC3E}">
        <p14:creationId xmlns:p14="http://schemas.microsoft.com/office/powerpoint/2010/main" val="3795461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40</a:t>
            </a:fld>
            <a:endParaRPr lang="nl-NL"/>
          </a:p>
        </p:txBody>
      </p:sp>
    </p:spTree>
    <p:extLst>
      <p:ext uri="{BB962C8B-B14F-4D97-AF65-F5344CB8AC3E}">
        <p14:creationId xmlns:p14="http://schemas.microsoft.com/office/powerpoint/2010/main" val="74225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5</a:t>
            </a:fld>
            <a:endParaRPr lang="nl-NL"/>
          </a:p>
        </p:txBody>
      </p:sp>
    </p:spTree>
    <p:extLst>
      <p:ext uri="{BB962C8B-B14F-4D97-AF65-F5344CB8AC3E}">
        <p14:creationId xmlns:p14="http://schemas.microsoft.com/office/powerpoint/2010/main" val="554745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6</a:t>
            </a:fld>
            <a:endParaRPr lang="nl-NL"/>
          </a:p>
        </p:txBody>
      </p:sp>
    </p:spTree>
    <p:extLst>
      <p:ext uri="{BB962C8B-B14F-4D97-AF65-F5344CB8AC3E}">
        <p14:creationId xmlns:p14="http://schemas.microsoft.com/office/powerpoint/2010/main" val="3031385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7</a:t>
            </a:fld>
            <a:endParaRPr lang="nl-NL"/>
          </a:p>
        </p:txBody>
      </p:sp>
    </p:spTree>
    <p:extLst>
      <p:ext uri="{BB962C8B-B14F-4D97-AF65-F5344CB8AC3E}">
        <p14:creationId xmlns:p14="http://schemas.microsoft.com/office/powerpoint/2010/main" val="2352405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8</a:t>
            </a:fld>
            <a:endParaRPr lang="nl-NL"/>
          </a:p>
        </p:txBody>
      </p:sp>
    </p:spTree>
    <p:extLst>
      <p:ext uri="{BB962C8B-B14F-4D97-AF65-F5344CB8AC3E}">
        <p14:creationId xmlns:p14="http://schemas.microsoft.com/office/powerpoint/2010/main" val="3545003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9</a:t>
            </a:fld>
            <a:endParaRPr lang="nl-NL"/>
          </a:p>
        </p:txBody>
      </p:sp>
    </p:spTree>
    <p:extLst>
      <p:ext uri="{BB962C8B-B14F-4D97-AF65-F5344CB8AC3E}">
        <p14:creationId xmlns:p14="http://schemas.microsoft.com/office/powerpoint/2010/main" val="228679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hlinkClick r:id="rId3"/>
              </a:rPr>
              <a:t>https://www.zesgraden.nu/</a:t>
            </a:r>
            <a:r>
              <a:rPr lang="en-US" dirty="0"/>
              <a:t> </a:t>
            </a:r>
            <a:endParaRPr lang="nl-NL" dirty="0"/>
          </a:p>
        </p:txBody>
      </p:sp>
      <p:sp>
        <p:nvSpPr>
          <p:cNvPr id="4" name="Tijdelijke aanduiding voor dianummer 3"/>
          <p:cNvSpPr>
            <a:spLocks noGrp="1"/>
          </p:cNvSpPr>
          <p:nvPr>
            <p:ph type="sldNum" sz="quarter" idx="5"/>
          </p:nvPr>
        </p:nvSpPr>
        <p:spPr/>
        <p:txBody>
          <a:bodyPr/>
          <a:lstStyle/>
          <a:p>
            <a:fld id="{6E63C5AD-A3EE-4F50-BA14-17C0307FD424}" type="slidenum">
              <a:t>10</a:t>
            </a:fld>
            <a:endParaRPr lang="nl-NL"/>
          </a:p>
        </p:txBody>
      </p:sp>
    </p:spTree>
    <p:extLst>
      <p:ext uri="{BB962C8B-B14F-4D97-AF65-F5344CB8AC3E}">
        <p14:creationId xmlns:p14="http://schemas.microsoft.com/office/powerpoint/2010/main" val="2825675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hlinkClick r:id="rId3"/>
              </a:rPr>
              <a:t>https://www.zesgraden.nu/</a:t>
            </a:r>
            <a:r>
              <a:rPr lang="en-US" dirty="0"/>
              <a:t> </a:t>
            </a:r>
            <a:endParaRPr lang="nl-NL" dirty="0"/>
          </a:p>
        </p:txBody>
      </p:sp>
      <p:sp>
        <p:nvSpPr>
          <p:cNvPr id="4" name="Tijdelijke aanduiding voor dianummer 3"/>
          <p:cNvSpPr>
            <a:spLocks noGrp="1"/>
          </p:cNvSpPr>
          <p:nvPr>
            <p:ph type="sldNum" sz="quarter" idx="5"/>
          </p:nvPr>
        </p:nvSpPr>
        <p:spPr/>
        <p:txBody>
          <a:bodyPr/>
          <a:lstStyle/>
          <a:p>
            <a:fld id="{6E63C5AD-A3EE-4F50-BA14-17C0307FD424}" type="slidenum">
              <a:t>11</a:t>
            </a:fld>
            <a:endParaRPr lang="nl-NL"/>
          </a:p>
        </p:txBody>
      </p:sp>
    </p:spTree>
    <p:extLst>
      <p:ext uri="{BB962C8B-B14F-4D97-AF65-F5344CB8AC3E}">
        <p14:creationId xmlns:p14="http://schemas.microsoft.com/office/powerpoint/2010/main" val="1139498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lvl1pPr>
              <a:defRPr b="0" i="0">
                <a:latin typeface="TT Chocolates Light" panose="02000503030000020003" pitchFamily="2" charset="77"/>
              </a:defRPr>
            </a:lvl1pPr>
          </a:lstStyle>
          <a:p>
            <a:fld id="{11EAACC7-3B3F-47D1-959A-EF58926E955E}" type="datetimeFigureOut">
              <a:rPr lang="en-US" smtClean="0"/>
              <a:pPr/>
              <a:t>9/27/2023</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lvl1pPr>
              <a:defRPr b="0" i="0">
                <a:latin typeface="TT Chocolates Light" panose="02000503030000020003" pitchFamily="2" charset="77"/>
              </a:defRPr>
            </a:lvl1pPr>
          </a:lstStyle>
          <a:p>
            <a:fld id="{312CC964-A50B-4C29-B4E4-2C30BB34CCF3}" type="slidenum">
              <a:rPr lang="en-US" smtClean="0"/>
              <a:pPr/>
              <a:t>‹nr.›</a:t>
            </a:fld>
            <a:endParaRPr lang="en-US"/>
          </a:p>
        </p:txBody>
      </p:sp>
    </p:spTree>
    <p:extLst>
      <p:ext uri="{BB962C8B-B14F-4D97-AF65-F5344CB8AC3E}">
        <p14:creationId xmlns:p14="http://schemas.microsoft.com/office/powerpoint/2010/main" val="410836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991974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413919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buClr>
                <a:srgbClr val="14B2A8"/>
              </a:buClr>
              <a:buSzPct val="100000"/>
              <a:defRPr/>
            </a:lvl1pPr>
            <a:lvl2pPr>
              <a:lnSpc>
                <a:spcPct val="100000"/>
              </a:lnSpc>
              <a:buClr>
                <a:srgbClr val="14B2A8"/>
              </a:buClr>
              <a:buSzPct val="100000"/>
              <a:defRPr/>
            </a:lvl2pPr>
            <a:lvl3pPr>
              <a:lnSpc>
                <a:spcPct val="100000"/>
              </a:lnSpc>
              <a:buClr>
                <a:srgbClr val="14B2A8"/>
              </a:buClr>
              <a:buSzPct val="100000"/>
              <a:defRPr/>
            </a:lvl3pPr>
            <a:lvl4pPr>
              <a:lnSpc>
                <a:spcPct val="100000"/>
              </a:lnSpc>
              <a:buClr>
                <a:srgbClr val="14B2A8"/>
              </a:buClr>
              <a:buSzPct val="100000"/>
              <a:defRPr/>
            </a:lvl4pPr>
            <a:lvl5pPr>
              <a:lnSpc>
                <a:spcPct val="100000"/>
              </a:lnSpc>
              <a:buClr>
                <a:srgbClr val="14B2A8"/>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9/27/2023</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66827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024415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593769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36368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951038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2542979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3771377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9/27/2023</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‹nr.›</a:t>
            </a:fld>
            <a:endParaRPr lang="en-US"/>
          </a:p>
        </p:txBody>
      </p:sp>
    </p:spTree>
    <p:extLst>
      <p:ext uri="{BB962C8B-B14F-4D97-AF65-F5344CB8AC3E}">
        <p14:creationId xmlns:p14="http://schemas.microsoft.com/office/powerpoint/2010/main" val="190917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73DC96F-D444-F578-BCC2-AC74017BF87D}"/>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00817" y="-1385246"/>
            <a:ext cx="14745627" cy="8325134"/>
          </a:xfrm>
          <a:prstGeom prst="rect">
            <a:avLst/>
          </a:prstGeom>
        </p:spPr>
      </p:pic>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9/27/2023</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0" i="0" spc="30" baseline="0">
                <a:solidFill>
                  <a:schemeClr val="tx2"/>
                </a:solidFill>
                <a:latin typeface="TT Chocolates Light" panose="02000503030000020003" pitchFamily="2" charset="77"/>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‹nr.›</a:t>
            </a:fld>
            <a:endParaRPr lang="en-US"/>
          </a:p>
        </p:txBody>
      </p:sp>
      <p:pic>
        <p:nvPicPr>
          <p:cNvPr id="10" name="Graphic 9">
            <a:extLst>
              <a:ext uri="{FF2B5EF4-FFF2-40B4-BE49-F238E27FC236}">
                <a16:creationId xmlns:a16="http://schemas.microsoft.com/office/drawing/2014/main" id="{4863FF72-F51D-5BC2-25C2-3269CA4CAC61}"/>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674352" y="6175420"/>
            <a:ext cx="2275499" cy="406020"/>
          </a:xfrm>
          <a:prstGeom prst="rect">
            <a:avLst/>
          </a:prstGeom>
        </p:spPr>
      </p:pic>
    </p:spTree>
    <p:extLst>
      <p:ext uri="{BB962C8B-B14F-4D97-AF65-F5344CB8AC3E}">
        <p14:creationId xmlns:p14="http://schemas.microsoft.com/office/powerpoint/2010/main" val="162055711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CYt7rxPrizo?start=612&amp;feature=oembed" TargetMode="External"/><Relationship Id="rId6" Type="http://schemas.openxmlformats.org/officeDocument/2006/relationships/image" Target="../media/image31.jpeg"/><Relationship Id="rId5" Type="http://schemas.openxmlformats.org/officeDocument/2006/relationships/image" Target="../media/image26.emf"/><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GlWNuzrqe7U?feature=oembed" TargetMode="External"/><Relationship Id="rId1" Type="http://schemas.openxmlformats.org/officeDocument/2006/relationships/video" Target="https://www.youtube.com/embed/2Jq23mSDh9U?feature=oembed" TargetMode="Externa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video" Target="https://www.youtube.com/embed/AjNm0u9T_Xk?feature=oembed" TargetMode="External"/></Relationships>
</file>

<file path=ppt/slides/_rels/slide28.xml.rels><?xml version="1.0" encoding="UTF-8" standalone="yes"?>
<Relationships xmlns="http://schemas.openxmlformats.org/package/2006/relationships"><Relationship Id="rId3" Type="http://schemas.microsoft.com/office/2018/10/relationships/comments" Target="../comments/modernComment_118_B04FBA8B.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aFoTa6AMfLo?start=19&amp;feature=oembed" TargetMode="Externa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meerbomen.nu/over-de-actie/oogsten/" TargetMode="External"/><Relationship Id="rId5" Type="http://schemas.openxmlformats.org/officeDocument/2006/relationships/image" Target="../media/image52.sv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hyperlink" Target="https://meerbomen.nu/over-de-actie/oogsten/"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hyperlink" Target="https://meerbomen.nu/over-de-actie/bomenhubs/" TargetMode="External"/><Relationship Id="rId4" Type="http://schemas.openxmlformats.org/officeDocument/2006/relationships/image" Target="../media/image52.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meerbomen.nu/oogsthandleiding" TargetMode="External"/><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meerbomen.nu/communicatietoolkit" TargetMode="External"/><Relationship Id="rId5" Type="http://schemas.openxmlformats.org/officeDocument/2006/relationships/hyperlink" Target="https://www.meerbomen.nu/planthandleiding" TargetMode="External"/><Relationship Id="rId4" Type="http://schemas.openxmlformats.org/officeDocument/2006/relationships/hyperlink" Target="https://www.meerbomen.nu/hubhandleid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4.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persoon, kleding, buitenshuis, boom&#10;&#10;Automatisch gegenereerde beschrijving">
            <a:extLst>
              <a:ext uri="{FF2B5EF4-FFF2-40B4-BE49-F238E27FC236}">
                <a16:creationId xmlns:a16="http://schemas.microsoft.com/office/drawing/2014/main" id="{0DF43EA9-D7A5-ED9C-D720-734363D79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3E5C4A6C-F090-66DC-C224-E8F773747D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4207" y="5276972"/>
            <a:ext cx="7103583" cy="1267501"/>
          </a:xfrm>
          <a:prstGeom prst="rect">
            <a:avLst/>
          </a:prstGeom>
        </p:spPr>
      </p:pic>
      <p:pic>
        <p:nvPicPr>
          <p:cNvPr id="11" name="Graphic 10">
            <a:extLst>
              <a:ext uri="{FF2B5EF4-FFF2-40B4-BE49-F238E27FC236}">
                <a16:creationId xmlns:a16="http://schemas.microsoft.com/office/drawing/2014/main" id="{FD6A5E4F-A70A-85F8-BA2F-D6180D99D8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425" y="1218864"/>
            <a:ext cx="7228602" cy="4081148"/>
          </a:xfrm>
          <a:prstGeom prst="rect">
            <a:avLst/>
          </a:prstGeom>
        </p:spPr>
      </p:pic>
    </p:spTree>
    <p:extLst>
      <p:ext uri="{BB962C8B-B14F-4D97-AF65-F5344CB8AC3E}">
        <p14:creationId xmlns:p14="http://schemas.microsoft.com/office/powerpoint/2010/main" val="548648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64FD4FC-395C-408A-F584-6BCEDF1A42E4}"/>
              </a:ext>
            </a:extLst>
          </p:cNvPr>
          <p:cNvSpPr>
            <a:spLocks noGrp="1"/>
          </p:cNvSpPr>
          <p:nvPr>
            <p:ph idx="1"/>
          </p:nvPr>
        </p:nvSpPr>
        <p:spPr>
          <a:xfrm>
            <a:off x="12740134" y="1227202"/>
            <a:ext cx="4495800" cy="4024424"/>
          </a:xfrm>
        </p:spPr>
        <p:txBody>
          <a:bodyPr vert="horz" lIns="91440" tIns="45720" rIns="91440" bIns="45720" rtlCol="0" anchor="t">
            <a:normAutofit/>
          </a:bodyPr>
          <a:lstStyle/>
          <a:p>
            <a:r>
              <a:rPr lang="nl-NL" sz="1400" dirty="0">
                <a:solidFill>
                  <a:srgbClr val="000000"/>
                </a:solidFill>
                <a:ea typeface="+mn-lt"/>
                <a:cs typeface="+mn-lt"/>
              </a:rPr>
              <a:t>Houden we de opwarming van de aarde onder de 1,5°C, dan zal het noordpoolgebied waarschijnlijk ten minste een deel van zijn </a:t>
            </a:r>
            <a:r>
              <a:rPr lang="nl-NL" sz="1400" dirty="0" err="1">
                <a:solidFill>
                  <a:srgbClr val="000000"/>
                </a:solidFill>
                <a:ea typeface="+mn-lt"/>
                <a:cs typeface="+mn-lt"/>
              </a:rPr>
              <a:t>ijsdek</a:t>
            </a:r>
            <a:r>
              <a:rPr lang="nl-NL" sz="1400" dirty="0">
                <a:solidFill>
                  <a:srgbClr val="000000"/>
                </a:solidFill>
                <a:ea typeface="+mn-lt"/>
                <a:cs typeface="+mn-lt"/>
              </a:rPr>
              <a:t> behouden, en daarmee zijn belangrijke rol in het afkoelen van het noordelijk halfrond.</a:t>
            </a:r>
            <a:endParaRPr lang="nl-NL" dirty="0">
              <a:solidFill>
                <a:srgbClr val="001E2E"/>
              </a:solidFill>
              <a:ea typeface="+mn-lt"/>
              <a:cs typeface="+mn-lt"/>
            </a:endParaRPr>
          </a:p>
          <a:p>
            <a:r>
              <a:rPr lang="nl-NL" sz="1400" dirty="0">
                <a:solidFill>
                  <a:srgbClr val="000000"/>
                </a:solidFill>
              </a:rPr>
              <a:t>De regio in sub-</a:t>
            </a:r>
            <a:r>
              <a:rPr lang="nl-NL" sz="1400" dirty="0" err="1">
                <a:solidFill>
                  <a:srgbClr val="000000"/>
                </a:solidFill>
              </a:rPr>
              <a:t>sahara</a:t>
            </a:r>
            <a:r>
              <a:rPr lang="nl-NL" sz="1400" dirty="0">
                <a:solidFill>
                  <a:srgbClr val="000000"/>
                </a:solidFill>
              </a:rPr>
              <a:t> is nog nét leefbaar</a:t>
            </a:r>
          </a:p>
          <a:p>
            <a:r>
              <a:rPr lang="nl-NL" sz="1400" dirty="0">
                <a:solidFill>
                  <a:srgbClr val="000000"/>
                </a:solidFill>
              </a:rPr>
              <a:t>Koraalrif sterft tot 50% af en daarmee de biodiversiteit op zee, en de voedsel die men mogelijk uit de oceaan kan halen. Een ecosysteem sterft ten delen af. </a:t>
            </a:r>
          </a:p>
          <a:p>
            <a:endParaRPr lang="nl-NL" sz="1400" dirty="0">
              <a:solidFill>
                <a:srgbClr val="000000"/>
              </a:solidFill>
              <a:ea typeface="+mn-lt"/>
              <a:cs typeface="+mn-lt"/>
            </a:endParaRPr>
          </a:p>
        </p:txBody>
      </p:sp>
      <p:pic>
        <p:nvPicPr>
          <p:cNvPr id="4" name="Afbeelding 3">
            <a:extLst>
              <a:ext uri="{FF2B5EF4-FFF2-40B4-BE49-F238E27FC236}">
                <a16:creationId xmlns:a16="http://schemas.microsoft.com/office/drawing/2014/main" id="{C15FC54F-245F-1529-1988-96C57EA4C039}"/>
              </a:ext>
            </a:extLst>
          </p:cNvPr>
          <p:cNvPicPr>
            <a:picLocks noChangeAspect="1"/>
          </p:cNvPicPr>
          <p:nvPr/>
        </p:nvPicPr>
        <p:blipFill>
          <a:blip r:embed="rId3"/>
          <a:stretch>
            <a:fillRect/>
          </a:stretch>
        </p:blipFill>
        <p:spPr>
          <a:xfrm>
            <a:off x="7741661" y="1067359"/>
            <a:ext cx="1587502" cy="4823564"/>
          </a:xfrm>
          <a:prstGeom prst="rect">
            <a:avLst/>
          </a:prstGeom>
        </p:spPr>
      </p:pic>
      <p:pic>
        <p:nvPicPr>
          <p:cNvPr id="6" name="Afbeelding 5">
            <a:extLst>
              <a:ext uri="{FF2B5EF4-FFF2-40B4-BE49-F238E27FC236}">
                <a16:creationId xmlns:a16="http://schemas.microsoft.com/office/drawing/2014/main" id="{446C99BE-3E05-E649-B103-14033CC8CAA0}"/>
              </a:ext>
            </a:extLst>
          </p:cNvPr>
          <p:cNvPicPr>
            <a:picLocks noChangeAspect="1"/>
          </p:cNvPicPr>
          <p:nvPr/>
        </p:nvPicPr>
        <p:blipFill>
          <a:blip r:embed="rId4"/>
          <a:stretch>
            <a:fillRect/>
          </a:stretch>
        </p:blipFill>
        <p:spPr>
          <a:xfrm>
            <a:off x="9936986" y="1067359"/>
            <a:ext cx="1587502" cy="4823564"/>
          </a:xfrm>
          <a:prstGeom prst="rect">
            <a:avLst/>
          </a:prstGeom>
        </p:spPr>
      </p:pic>
      <p:sp>
        <p:nvSpPr>
          <p:cNvPr id="8" name="Tijdelijke aanduiding voor inhoud 2">
            <a:extLst>
              <a:ext uri="{FF2B5EF4-FFF2-40B4-BE49-F238E27FC236}">
                <a16:creationId xmlns:a16="http://schemas.microsoft.com/office/drawing/2014/main" id="{716E131C-8168-3104-4B0B-7FB0DF697324}"/>
              </a:ext>
            </a:extLst>
          </p:cNvPr>
          <p:cNvSpPr txBox="1">
            <a:spLocks/>
          </p:cNvSpPr>
          <p:nvPr/>
        </p:nvSpPr>
        <p:spPr>
          <a:xfrm>
            <a:off x="945708" y="1631172"/>
            <a:ext cx="6625586" cy="5284657"/>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nl-NL" sz="1800" dirty="0">
                <a:latin typeface="Arial" panose="020B0604020202020204" pitchFamily="34" charset="0"/>
                <a:cs typeface="Arial" panose="020B0604020202020204" pitchFamily="34" charset="0"/>
              </a:rPr>
              <a:t>Houden we de opwarming van de aarde onder de 1,5°C, dan zal het noordpoolgebied waarschijnlijk ten minste een deel van zijn </a:t>
            </a:r>
            <a:r>
              <a:rPr lang="nl-NL" sz="1800" dirty="0" err="1">
                <a:latin typeface="Arial" panose="020B0604020202020204" pitchFamily="34" charset="0"/>
                <a:cs typeface="Arial" panose="020B0604020202020204" pitchFamily="34" charset="0"/>
              </a:rPr>
              <a:t>ijsdek</a:t>
            </a:r>
            <a:r>
              <a:rPr lang="nl-NL" sz="1800" dirty="0">
                <a:latin typeface="Arial" panose="020B0604020202020204" pitchFamily="34" charset="0"/>
                <a:cs typeface="Arial" panose="020B0604020202020204" pitchFamily="34" charset="0"/>
              </a:rPr>
              <a:t> behouden, en daarmee zijn belangrijke rol in het afkoelen van het noordelijk halfrond.</a:t>
            </a:r>
          </a:p>
          <a:p>
            <a:pPr>
              <a:spcBef>
                <a:spcPts val="1800"/>
              </a:spcBef>
            </a:pPr>
            <a:r>
              <a:rPr lang="nl-NL" sz="1800" dirty="0">
                <a:latin typeface="Arial" panose="020B0604020202020204" pitchFamily="34" charset="0"/>
                <a:cs typeface="Arial" panose="020B0604020202020204" pitchFamily="34" charset="0"/>
              </a:rPr>
              <a:t>De regio in sub-</a:t>
            </a:r>
            <a:r>
              <a:rPr lang="nl-NL" sz="1800" dirty="0" err="1">
                <a:latin typeface="Arial" panose="020B0604020202020204" pitchFamily="34" charset="0"/>
                <a:cs typeface="Arial" panose="020B0604020202020204" pitchFamily="34" charset="0"/>
              </a:rPr>
              <a:t>sahara</a:t>
            </a:r>
            <a:r>
              <a:rPr lang="nl-NL" sz="1800" dirty="0">
                <a:latin typeface="Arial" panose="020B0604020202020204" pitchFamily="34" charset="0"/>
                <a:cs typeface="Arial" panose="020B0604020202020204" pitchFamily="34" charset="0"/>
              </a:rPr>
              <a:t> is nog nét leefbaar</a:t>
            </a:r>
          </a:p>
          <a:p>
            <a:pPr>
              <a:spcBef>
                <a:spcPts val="1800"/>
              </a:spcBef>
            </a:pPr>
            <a:r>
              <a:rPr lang="nl-NL" sz="1800" dirty="0">
                <a:latin typeface="Arial" panose="020B0604020202020204" pitchFamily="34" charset="0"/>
                <a:cs typeface="Arial" panose="020B0604020202020204" pitchFamily="34" charset="0"/>
              </a:rPr>
              <a:t>Koraalrif sterft tot 50% af en daarmee de biodiversiteit op zee, en de voedsel die men mogelijk uit de oceaan kan halen. Een ecosysteem sterft ten delen af. </a:t>
            </a:r>
          </a:p>
          <a:p>
            <a:pPr>
              <a:spcBef>
                <a:spcPts val="1800"/>
              </a:spcBef>
            </a:pPr>
            <a:r>
              <a:rPr lang="nl-NL" sz="1800" dirty="0">
                <a:latin typeface="Arial" panose="020B0604020202020204" pitchFamily="34" charset="0"/>
                <a:cs typeface="Arial" panose="020B0604020202020204" pitchFamily="34" charset="0"/>
              </a:rPr>
              <a:t>Laten we de temperatuur daarentegen tot 2°C oplopen, dan zal de zee rond de Noordpool om de paar jaar vrijwel geheel ijsvrij worden. Er wordt extra zonne-energie zal opgenomen door het dronkere </a:t>
            </a:r>
            <a:r>
              <a:rPr lang="nl-NL" sz="1800" dirty="0" err="1">
                <a:latin typeface="Arial" panose="020B0604020202020204" pitchFamily="34" charset="0"/>
                <a:cs typeface="Arial" panose="020B0604020202020204" pitchFamily="34" charset="0"/>
              </a:rPr>
              <a:t>zeebed</a:t>
            </a:r>
            <a:r>
              <a:rPr lang="nl-NL" sz="1800" dirty="0">
                <a:latin typeface="Arial" panose="020B0604020202020204" pitchFamily="34" charset="0"/>
                <a:cs typeface="Arial" panose="020B0604020202020204" pitchFamily="34" charset="0"/>
              </a:rPr>
              <a:t> van de oceaan. Dit zorgt voor versnelde opwarming naar 3 </a:t>
            </a:r>
            <a:r>
              <a:rPr lang="nl-NL" sz="1800" dirty="0" err="1">
                <a:latin typeface="Arial" panose="020B0604020202020204" pitchFamily="34" charset="0"/>
                <a:cs typeface="Arial" panose="020B0604020202020204" pitchFamily="34" charset="0"/>
              </a:rPr>
              <a:t>graden.Tipping</a:t>
            </a:r>
            <a:r>
              <a:rPr lang="nl-NL" sz="1800" dirty="0">
                <a:latin typeface="Arial" panose="020B0604020202020204" pitchFamily="34" charset="0"/>
                <a:cs typeface="Arial" panose="020B0604020202020204" pitchFamily="34" charset="0"/>
              </a:rPr>
              <a:t> point!</a:t>
            </a:r>
          </a:p>
        </p:txBody>
      </p:sp>
      <p:sp>
        <p:nvSpPr>
          <p:cNvPr id="10" name="Titel 1">
            <a:extLst>
              <a:ext uri="{FF2B5EF4-FFF2-40B4-BE49-F238E27FC236}">
                <a16:creationId xmlns:a16="http://schemas.microsoft.com/office/drawing/2014/main" id="{FAC9068E-773D-3A07-0A22-672CEFF328D9}"/>
              </a:ext>
            </a:extLst>
          </p:cNvPr>
          <p:cNvSpPr txBox="1">
            <a:spLocks/>
          </p:cNvSpPr>
          <p:nvPr/>
        </p:nvSpPr>
        <p:spPr>
          <a:xfrm>
            <a:off x="904924" y="635855"/>
            <a:ext cx="4800600" cy="6640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rgbClr val="14B2A8"/>
                </a:solidFill>
              </a:rPr>
              <a:t>Het verschil tussen 1.5 en 2</a:t>
            </a:r>
          </a:p>
        </p:txBody>
      </p:sp>
    </p:spTree>
    <p:extLst>
      <p:ext uri="{BB962C8B-B14F-4D97-AF65-F5344CB8AC3E}">
        <p14:creationId xmlns:p14="http://schemas.microsoft.com/office/powerpoint/2010/main" val="1141230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jdelijke aanduiding voor inhoud 2">
            <a:extLst>
              <a:ext uri="{FF2B5EF4-FFF2-40B4-BE49-F238E27FC236}">
                <a16:creationId xmlns:a16="http://schemas.microsoft.com/office/drawing/2014/main" id="{2C9C5F75-2DC0-9E65-BC23-D099F92F610F}"/>
              </a:ext>
            </a:extLst>
          </p:cNvPr>
          <p:cNvSpPr txBox="1">
            <a:spLocks/>
          </p:cNvSpPr>
          <p:nvPr/>
        </p:nvSpPr>
        <p:spPr>
          <a:xfrm>
            <a:off x="945708" y="540308"/>
            <a:ext cx="4827216" cy="6117166"/>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nl-NL" sz="1800" dirty="0">
                <a:latin typeface="Arial" panose="020B0604020202020204" pitchFamily="34" charset="0"/>
                <a:cs typeface="Arial" panose="020B0604020202020204" pitchFamily="34" charset="0"/>
              </a:rPr>
              <a:t>Koraalrif sterft 99% af, zo goed als dood. Biodiversiteit in de zee, en daarmee de mogelijkheid om voedsel uit de oceanen te halen, staat sterk onder druk. </a:t>
            </a:r>
          </a:p>
          <a:p>
            <a:pPr>
              <a:spcBef>
                <a:spcPts val="1800"/>
              </a:spcBef>
            </a:pPr>
            <a:r>
              <a:rPr lang="nl-NL" sz="1800" dirty="0">
                <a:latin typeface="Arial" panose="020B0604020202020204" pitchFamily="34" charset="0"/>
                <a:cs typeface="Arial" panose="020B0604020202020204" pitchFamily="34" charset="0"/>
              </a:rPr>
              <a:t>Bij 2°C lopen 136 megakuststeden kans onder water te lopen, met rond 2100 een jaarlijkse schade van 1,4 biljoen dollar.</a:t>
            </a:r>
          </a:p>
          <a:p>
            <a:pPr>
              <a:spcBef>
                <a:spcPts val="1800"/>
              </a:spcBef>
            </a:pPr>
            <a:r>
              <a:rPr lang="nl-NL" sz="1800" dirty="0">
                <a:latin typeface="Arial" panose="020B0604020202020204" pitchFamily="34" charset="0"/>
                <a:cs typeface="Arial" panose="020B0604020202020204" pitchFamily="34" charset="0"/>
              </a:rPr>
              <a:t>Een groot deel van de wereld krijgt last van lagere oogsten van maïs, rijst, tarwe en andere basale voedselgewassen leidt, waardoor het heel moeilijk wordt de verwachte wereldbevolking van 9,5 miljard mensen te voeden en de kans op massale hongersnood stijgt.</a:t>
            </a:r>
          </a:p>
          <a:p>
            <a:pPr>
              <a:spcBef>
                <a:spcPts val="1800"/>
              </a:spcBef>
            </a:pPr>
            <a:r>
              <a:rPr lang="nl-NL" sz="1800" dirty="0">
                <a:latin typeface="Arial" panose="020B0604020202020204" pitchFamily="34" charset="0"/>
                <a:cs typeface="Arial" panose="020B0604020202020204" pitchFamily="34" charset="0"/>
              </a:rPr>
              <a:t>Meer dan 1,7 miljard mensen met ernstige hittegolven te kampen zullen krijgen, 420 miljoen met extreme hittegolven en 65 miljoen met uitzonderlijke – dat wil zeggen, dodelijke – hitte-omstandigheden.</a:t>
            </a:r>
          </a:p>
        </p:txBody>
      </p:sp>
      <p:grpSp>
        <p:nvGrpSpPr>
          <p:cNvPr id="18" name="Groep 17">
            <a:extLst>
              <a:ext uri="{FF2B5EF4-FFF2-40B4-BE49-F238E27FC236}">
                <a16:creationId xmlns:a16="http://schemas.microsoft.com/office/drawing/2014/main" id="{A54F1E3A-B4A5-D08F-243C-AA8B1124B632}"/>
              </a:ext>
            </a:extLst>
          </p:cNvPr>
          <p:cNvGrpSpPr/>
          <p:nvPr/>
        </p:nvGrpSpPr>
        <p:grpSpPr>
          <a:xfrm>
            <a:off x="5885780" y="0"/>
            <a:ext cx="6306220" cy="6858000"/>
            <a:chOff x="6419077" y="0"/>
            <a:chExt cx="5118988" cy="5566888"/>
          </a:xfrm>
        </p:grpSpPr>
        <p:pic>
          <p:nvPicPr>
            <p:cNvPr id="19" name="Afbeelding 7" descr="Afbeelding met hemel, buitenshuis, plant, kleding&#10;&#10;Automatisch gegenereerde beschrijving">
              <a:extLst>
                <a:ext uri="{FF2B5EF4-FFF2-40B4-BE49-F238E27FC236}">
                  <a16:creationId xmlns:a16="http://schemas.microsoft.com/office/drawing/2014/main" id="{412BB3B2-8B8E-3483-F3DA-C54D3BDCFD24}"/>
                </a:ext>
              </a:extLst>
            </p:cNvPr>
            <p:cNvPicPr>
              <a:picLocks noChangeAspect="1"/>
            </p:cNvPicPr>
            <p:nvPr/>
          </p:nvPicPr>
          <p:blipFill rotWithShape="1">
            <a:blip r:embed="rId3"/>
            <a:srcRect r="35006" b="50761"/>
            <a:stretch/>
          </p:blipFill>
          <p:spPr>
            <a:xfrm>
              <a:off x="6419077" y="0"/>
              <a:ext cx="5118988" cy="1858488"/>
            </a:xfrm>
            <a:prstGeom prst="rect">
              <a:avLst/>
            </a:prstGeom>
          </p:spPr>
        </p:pic>
        <p:pic>
          <p:nvPicPr>
            <p:cNvPr id="20" name="Afbeelding 7" descr="Afbeelding met hemel, buitenshuis, plant, kleding&#10;&#10;Automatisch gegenereerde beschrijving">
              <a:extLst>
                <a:ext uri="{FF2B5EF4-FFF2-40B4-BE49-F238E27FC236}">
                  <a16:creationId xmlns:a16="http://schemas.microsoft.com/office/drawing/2014/main" id="{4917E3E0-62F9-81DC-C46B-39319B001074}"/>
                </a:ext>
              </a:extLst>
            </p:cNvPr>
            <p:cNvPicPr>
              <a:picLocks noChangeAspect="1"/>
            </p:cNvPicPr>
            <p:nvPr/>
          </p:nvPicPr>
          <p:blipFill rotWithShape="1">
            <a:blip r:embed="rId3"/>
            <a:srcRect l="67503" r="453" b="50761"/>
            <a:stretch/>
          </p:blipFill>
          <p:spPr>
            <a:xfrm>
              <a:off x="6419077" y="1849636"/>
              <a:ext cx="2523755" cy="1858488"/>
            </a:xfrm>
            <a:prstGeom prst="rect">
              <a:avLst/>
            </a:prstGeom>
          </p:spPr>
        </p:pic>
        <p:pic>
          <p:nvPicPr>
            <p:cNvPr id="21" name="Afbeelding 7" descr="Afbeelding met hemel, buitenshuis, plant, kleding&#10;&#10;Automatisch gegenereerde beschrijving">
              <a:extLst>
                <a:ext uri="{FF2B5EF4-FFF2-40B4-BE49-F238E27FC236}">
                  <a16:creationId xmlns:a16="http://schemas.microsoft.com/office/drawing/2014/main" id="{A0D35CFB-74CD-331A-36A8-E20A63C2675C}"/>
                </a:ext>
              </a:extLst>
            </p:cNvPr>
            <p:cNvPicPr>
              <a:picLocks noChangeAspect="1"/>
            </p:cNvPicPr>
            <p:nvPr/>
          </p:nvPicPr>
          <p:blipFill rotWithShape="1">
            <a:blip r:embed="rId3"/>
            <a:srcRect l="-112" t="50732" r="68164" b="1697"/>
            <a:stretch/>
          </p:blipFill>
          <p:spPr>
            <a:xfrm>
              <a:off x="8933677" y="1849636"/>
              <a:ext cx="2604388" cy="1858488"/>
            </a:xfrm>
            <a:prstGeom prst="rect">
              <a:avLst/>
            </a:prstGeom>
          </p:spPr>
        </p:pic>
        <p:pic>
          <p:nvPicPr>
            <p:cNvPr id="22" name="Afbeelding 7" descr="Afbeelding met hemel, buitenshuis, plant, kleding&#10;&#10;Automatisch gegenereerde beschrijving">
              <a:extLst>
                <a:ext uri="{FF2B5EF4-FFF2-40B4-BE49-F238E27FC236}">
                  <a16:creationId xmlns:a16="http://schemas.microsoft.com/office/drawing/2014/main" id="{7CDD8D37-40FC-3D8D-CEC8-450367365DAD}"/>
                </a:ext>
              </a:extLst>
            </p:cNvPr>
            <p:cNvPicPr>
              <a:picLocks noChangeAspect="1"/>
            </p:cNvPicPr>
            <p:nvPr/>
          </p:nvPicPr>
          <p:blipFill rotWithShape="1">
            <a:blip r:embed="rId3"/>
            <a:srcRect l="32942" t="49949" r="2064" b="812"/>
            <a:stretch/>
          </p:blipFill>
          <p:spPr>
            <a:xfrm>
              <a:off x="6419077" y="3708400"/>
              <a:ext cx="5118988" cy="1858488"/>
            </a:xfrm>
            <a:prstGeom prst="rect">
              <a:avLst/>
            </a:prstGeom>
          </p:spPr>
        </p:pic>
      </p:grpSp>
    </p:spTree>
    <p:extLst>
      <p:ext uri="{BB962C8B-B14F-4D97-AF65-F5344CB8AC3E}">
        <p14:creationId xmlns:p14="http://schemas.microsoft.com/office/powerpoint/2010/main" val="2915537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355600" y="193306"/>
            <a:ext cx="9906000" cy="1382156"/>
          </a:xfrm>
        </p:spPr>
        <p:txBody>
          <a:bodyPr/>
          <a:lstStyle/>
          <a:p>
            <a:r>
              <a:rPr lang="nl-NL" dirty="0">
                <a:solidFill>
                  <a:schemeClr val="bg1"/>
                </a:solidFill>
                <a:latin typeface="Impact" panose="020B0806030902050204" pitchFamily="34" charset="0"/>
              </a:rPr>
              <a:t>De urgentie is hoog</a:t>
            </a:r>
          </a:p>
        </p:txBody>
      </p:sp>
      <p:sp>
        <p:nvSpPr>
          <p:cNvPr id="3" name="Titel 1">
            <a:extLst>
              <a:ext uri="{FF2B5EF4-FFF2-40B4-BE49-F238E27FC236}">
                <a16:creationId xmlns:a16="http://schemas.microsoft.com/office/drawing/2014/main" id="{501F912E-C5E0-89F2-E9B1-87240C3D7E61}"/>
              </a:ext>
            </a:extLst>
          </p:cNvPr>
          <p:cNvSpPr txBox="1">
            <a:spLocks/>
          </p:cNvSpPr>
          <p:nvPr/>
        </p:nvSpPr>
        <p:spPr>
          <a:xfrm>
            <a:off x="6813884" y="622961"/>
            <a:ext cx="4800600" cy="2755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rgbClr val="14B2A8"/>
                </a:solidFill>
              </a:rPr>
              <a:t>als we doorgaan zoals we nu doen – wanneer bereiken we de 1.5 graden opwarming?</a:t>
            </a:r>
          </a:p>
        </p:txBody>
      </p:sp>
      <p:sp>
        <p:nvSpPr>
          <p:cNvPr id="6" name="Tijdelijke aanduiding voor inhoud 2">
            <a:extLst>
              <a:ext uri="{FF2B5EF4-FFF2-40B4-BE49-F238E27FC236}">
                <a16:creationId xmlns:a16="http://schemas.microsoft.com/office/drawing/2014/main" id="{27E3FA47-4AD6-9F36-F6D5-F5C292BFA7BC}"/>
              </a:ext>
            </a:extLst>
          </p:cNvPr>
          <p:cNvSpPr txBox="1">
            <a:spLocks/>
          </p:cNvSpPr>
          <p:nvPr/>
        </p:nvSpPr>
        <p:spPr>
          <a:xfrm>
            <a:off x="6813884" y="3149600"/>
            <a:ext cx="2908301" cy="486092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A: In 14 jaar</a:t>
            </a:r>
          </a:p>
          <a:p>
            <a:pPr marL="0" indent="0">
              <a:spcBef>
                <a:spcPts val="600"/>
              </a:spcBef>
              <a:buFont typeface="Arial" panose="020B0604020202020204" pitchFamily="34" charset="0"/>
              <a:buNone/>
            </a:pPr>
            <a:endParaRPr lang="nl-NL" sz="2000" dirty="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B: In  30 jaar</a:t>
            </a:r>
          </a:p>
          <a:p>
            <a:pPr marL="0" indent="0">
              <a:spcBef>
                <a:spcPts val="600"/>
              </a:spcBef>
              <a:buFont typeface="Arial" panose="020B0604020202020204" pitchFamily="34" charset="0"/>
              <a:buNone/>
            </a:pPr>
            <a:endParaRPr lang="nl-NL" sz="2000" dirty="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C: In 8 jaar</a:t>
            </a:r>
          </a:p>
        </p:txBody>
      </p:sp>
      <p:pic>
        <p:nvPicPr>
          <p:cNvPr id="11" name="Afbeelding 10">
            <a:extLst>
              <a:ext uri="{FF2B5EF4-FFF2-40B4-BE49-F238E27FC236}">
                <a16:creationId xmlns:a16="http://schemas.microsoft.com/office/drawing/2014/main" id="{8F4B798F-3C70-9528-BB86-4C277466B9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503" y="453386"/>
            <a:ext cx="5724446" cy="6413500"/>
          </a:xfrm>
          <a:prstGeom prst="rect">
            <a:avLst/>
          </a:prstGeom>
        </p:spPr>
      </p:pic>
    </p:spTree>
    <p:extLst>
      <p:ext uri="{BB962C8B-B14F-4D97-AF65-F5344CB8AC3E}">
        <p14:creationId xmlns:p14="http://schemas.microsoft.com/office/powerpoint/2010/main" val="95460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809D6EF-50F0-E17D-A265-C754283DACC5}"/>
              </a:ext>
            </a:extLst>
          </p:cNvPr>
          <p:cNvPicPr>
            <a:picLocks noChangeAspect="1"/>
          </p:cNvPicPr>
          <p:nvPr/>
        </p:nvPicPr>
        <p:blipFill rotWithShape="1">
          <a:blip r:embed="rId3">
            <a:extLst>
              <a:ext uri="{28A0092B-C50C-407E-A947-70E740481C1C}">
                <a14:useLocalDpi xmlns:a14="http://schemas.microsoft.com/office/drawing/2010/main" val="0"/>
              </a:ext>
            </a:extLst>
          </a:blip>
          <a:srcRect l="32467" r="16565"/>
          <a:stretch/>
        </p:blipFill>
        <p:spPr>
          <a:xfrm flipH="1">
            <a:off x="0" y="-2"/>
            <a:ext cx="7226300" cy="6726374"/>
          </a:xfrm>
          <a:prstGeom prst="rect">
            <a:avLst/>
          </a:prstGeom>
        </p:spPr>
      </p:pic>
      <p:sp>
        <p:nvSpPr>
          <p:cNvPr id="3" name="Titel 1">
            <a:extLst>
              <a:ext uri="{FF2B5EF4-FFF2-40B4-BE49-F238E27FC236}">
                <a16:creationId xmlns:a16="http://schemas.microsoft.com/office/drawing/2014/main" id="{501F912E-C5E0-89F2-E9B1-87240C3D7E61}"/>
              </a:ext>
            </a:extLst>
          </p:cNvPr>
          <p:cNvSpPr txBox="1">
            <a:spLocks/>
          </p:cNvSpPr>
          <p:nvPr/>
        </p:nvSpPr>
        <p:spPr>
          <a:xfrm>
            <a:off x="590549" y="534445"/>
            <a:ext cx="5880102" cy="18281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chemeClr val="bg1"/>
                </a:solidFill>
              </a:rPr>
              <a:t>ALS DE CO2-UITSTOOT NIET GAAT DALEN, BEREIKEN WE OVER NEGEN  JAAR 1,5 GRAAD OPWARMING EN OVER 30 JAAR TWEE GRADEN OPWARMING (KNMI, 2022)</a:t>
            </a:r>
          </a:p>
        </p:txBody>
      </p:sp>
      <p:sp>
        <p:nvSpPr>
          <p:cNvPr id="6" name="Tijdelijke aanduiding voor inhoud 2">
            <a:extLst>
              <a:ext uri="{FF2B5EF4-FFF2-40B4-BE49-F238E27FC236}">
                <a16:creationId xmlns:a16="http://schemas.microsoft.com/office/drawing/2014/main" id="{27E3FA47-4AD6-9F36-F6D5-F5C292BFA7BC}"/>
              </a:ext>
            </a:extLst>
          </p:cNvPr>
          <p:cNvSpPr txBox="1">
            <a:spLocks/>
          </p:cNvSpPr>
          <p:nvPr/>
        </p:nvSpPr>
        <p:spPr>
          <a:xfrm>
            <a:off x="590549" y="2527960"/>
            <a:ext cx="5016500" cy="486092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b="1" dirty="0">
                <a:solidFill>
                  <a:schemeClr val="bg1"/>
                </a:solidFill>
                <a:latin typeface="Arial" panose="020B0604020202020204" pitchFamily="34" charset="0"/>
                <a:cs typeface="Arial" panose="020B0604020202020204" pitchFamily="34" charset="0"/>
              </a:rPr>
              <a:t>HOE SNEL MOET DE UITSTOOT OMLAAG OM ONDER TWEE GRADEN OPWARMING TE BLIJVEN? </a:t>
            </a:r>
          </a:p>
          <a:p>
            <a:pPr marL="0" indent="0">
              <a:spcBef>
                <a:spcPts val="600"/>
              </a:spcBef>
              <a:buFont typeface="Arial" panose="020B0604020202020204" pitchFamily="34" charset="0"/>
              <a:buNone/>
            </a:pPr>
            <a:endParaRPr lang="nl-NL" sz="2000" dirty="0">
              <a:solidFill>
                <a:schemeClr val="bg1"/>
              </a:solidFill>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r>
              <a:rPr lang="nl-NL" sz="2000" dirty="0">
                <a:solidFill>
                  <a:schemeClr val="bg1"/>
                </a:solidFill>
                <a:latin typeface="Arial" panose="020B0604020202020204" pitchFamily="34" charset="0"/>
                <a:cs typeface="Arial" panose="020B0604020202020204" pitchFamily="34" charset="0"/>
              </a:rPr>
              <a:t>We moeten "</a:t>
            </a:r>
            <a:r>
              <a:rPr lang="nl-NL" sz="2000" dirty="0" err="1">
                <a:solidFill>
                  <a:schemeClr val="bg1"/>
                </a:solidFill>
                <a:latin typeface="Arial" panose="020B0604020202020204" pitchFamily="34" charset="0"/>
                <a:cs typeface="Arial" panose="020B0604020202020204" pitchFamily="34" charset="0"/>
              </a:rPr>
              <a:t>planetary-scale</a:t>
            </a:r>
            <a:r>
              <a:rPr lang="nl-NL" sz="2000" dirty="0">
                <a:solidFill>
                  <a:schemeClr val="bg1"/>
                </a:solidFill>
                <a:latin typeface="Arial" panose="020B0604020202020204" pitchFamily="34" charset="0"/>
                <a:cs typeface="Arial" panose="020B0604020202020204" pitchFamily="34" charset="0"/>
              </a:rPr>
              <a:t> carbon dioxide </a:t>
            </a:r>
            <a:r>
              <a:rPr lang="nl-NL" sz="2000" dirty="0" err="1">
                <a:solidFill>
                  <a:schemeClr val="bg1"/>
                </a:solidFill>
                <a:latin typeface="Arial" panose="020B0604020202020204" pitchFamily="34" charset="0"/>
                <a:cs typeface="Arial" panose="020B0604020202020204" pitchFamily="34" charset="0"/>
              </a:rPr>
              <a:t>removal</a:t>
            </a:r>
            <a:r>
              <a:rPr lang="nl-NL" sz="2000" dirty="0">
                <a:solidFill>
                  <a:schemeClr val="bg1"/>
                </a:solidFill>
                <a:latin typeface="Arial" panose="020B0604020202020204" pitchFamily="34" charset="0"/>
                <a:cs typeface="Arial" panose="020B0604020202020204" pitchFamily="34" charset="0"/>
              </a:rPr>
              <a:t>" starten. Oftewel, negatieve emissies: we moeten naast het reduceren van de uitstoot, uitstoot gaan vastleggen. </a:t>
            </a:r>
          </a:p>
          <a:p>
            <a:pPr marL="0" indent="0">
              <a:spcBef>
                <a:spcPts val="600"/>
              </a:spcBef>
              <a:buFont typeface="Arial" panose="020B0604020202020204" pitchFamily="34" charset="0"/>
              <a:buNone/>
            </a:pPr>
            <a:endParaRPr lang="nl-NL" sz="2000" dirty="0">
              <a:solidFill>
                <a:schemeClr val="bg1"/>
              </a:solidFill>
              <a:latin typeface="Arial" panose="020B0604020202020204" pitchFamily="34" charset="0"/>
              <a:cs typeface="Arial" panose="020B0604020202020204" pitchFamily="34" charset="0"/>
            </a:endParaRPr>
          </a:p>
        </p:txBody>
      </p:sp>
      <p:pic>
        <p:nvPicPr>
          <p:cNvPr id="10" name="Afbeelding 6" descr="Afbeelding met tekst, diagram, schermopname, Perceel&#10;&#10;Automatisch gegenereerde beschrijving">
            <a:extLst>
              <a:ext uri="{FF2B5EF4-FFF2-40B4-BE49-F238E27FC236}">
                <a16:creationId xmlns:a16="http://schemas.microsoft.com/office/drawing/2014/main" id="{4AD62720-A17E-363B-FCCB-FCD38EBEEEB6}"/>
              </a:ext>
            </a:extLst>
          </p:cNvPr>
          <p:cNvPicPr>
            <a:picLocks noChangeAspect="1"/>
          </p:cNvPicPr>
          <p:nvPr/>
        </p:nvPicPr>
        <p:blipFill>
          <a:blip r:embed="rId4"/>
          <a:stretch>
            <a:fillRect/>
          </a:stretch>
        </p:blipFill>
        <p:spPr>
          <a:xfrm>
            <a:off x="7226300" y="185375"/>
            <a:ext cx="4813300" cy="2732261"/>
          </a:xfrm>
          <a:prstGeom prst="rect">
            <a:avLst/>
          </a:prstGeom>
        </p:spPr>
      </p:pic>
      <p:pic>
        <p:nvPicPr>
          <p:cNvPr id="11" name="Afbeelding 5" descr="Afbeelding met tekst, schermopname, diagram, Lettertype&#10;&#10;Automatisch gegenereerde beschrijving">
            <a:extLst>
              <a:ext uri="{FF2B5EF4-FFF2-40B4-BE49-F238E27FC236}">
                <a16:creationId xmlns:a16="http://schemas.microsoft.com/office/drawing/2014/main" id="{BEC53388-8782-736C-8077-C7204529999F}"/>
              </a:ext>
            </a:extLst>
          </p:cNvPr>
          <p:cNvPicPr>
            <a:picLocks noChangeAspect="1"/>
          </p:cNvPicPr>
          <p:nvPr/>
        </p:nvPicPr>
        <p:blipFill>
          <a:blip r:embed="rId5"/>
          <a:stretch>
            <a:fillRect/>
          </a:stretch>
        </p:blipFill>
        <p:spPr>
          <a:xfrm>
            <a:off x="7226300" y="3103012"/>
            <a:ext cx="4536049" cy="3051312"/>
          </a:xfrm>
          <a:prstGeom prst="rect">
            <a:avLst/>
          </a:prstGeom>
        </p:spPr>
      </p:pic>
    </p:spTree>
    <p:extLst>
      <p:ext uri="{BB962C8B-B14F-4D97-AF65-F5344CB8AC3E}">
        <p14:creationId xmlns:p14="http://schemas.microsoft.com/office/powerpoint/2010/main" val="1738919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39096775-9CF9-A083-FA70-6F37917868B4}"/>
              </a:ext>
            </a:extLst>
          </p:cNvPr>
          <p:cNvSpPr txBox="1">
            <a:spLocks/>
          </p:cNvSpPr>
          <p:nvPr/>
        </p:nvSpPr>
        <p:spPr>
          <a:xfrm>
            <a:off x="696420" y="882244"/>
            <a:ext cx="4698374"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Negatieve emissies in bomen</a:t>
            </a:r>
          </a:p>
        </p:txBody>
      </p:sp>
      <p:pic>
        <p:nvPicPr>
          <p:cNvPr id="12" name="Afbeelding 11">
            <a:extLst>
              <a:ext uri="{FF2B5EF4-FFF2-40B4-BE49-F238E27FC236}">
                <a16:creationId xmlns:a16="http://schemas.microsoft.com/office/drawing/2014/main" id="{7A91F352-CE0B-5C3B-3E25-9BB9FD7AF7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6096000" y="453386"/>
            <a:ext cx="6096000" cy="6413500"/>
          </a:xfrm>
          <a:prstGeom prst="rect">
            <a:avLst/>
          </a:prstGeom>
        </p:spPr>
      </p:pic>
      <p:sp>
        <p:nvSpPr>
          <p:cNvPr id="2" name="Tijdelijke aanduiding voor inhoud 2">
            <a:extLst>
              <a:ext uri="{FF2B5EF4-FFF2-40B4-BE49-F238E27FC236}">
                <a16:creationId xmlns:a16="http://schemas.microsoft.com/office/drawing/2014/main" id="{27085DCA-CD23-5CFA-67AA-27928D30D1C4}"/>
              </a:ext>
            </a:extLst>
          </p:cNvPr>
          <p:cNvSpPr txBox="1">
            <a:spLocks/>
          </p:cNvSpPr>
          <p:nvPr/>
        </p:nvSpPr>
        <p:spPr>
          <a:xfrm>
            <a:off x="696420" y="2527960"/>
            <a:ext cx="5016500" cy="4860920"/>
          </a:xfrm>
          <a:prstGeom prst="rect">
            <a:avLst/>
          </a:prstGeom>
          <a:noFill/>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dirty="0">
                <a:solidFill>
                  <a:schemeClr val="tx1"/>
                </a:solidFill>
                <a:latin typeface="Arial" panose="020B0604020202020204" pitchFamily="34" charset="0"/>
                <a:cs typeface="Arial" panose="020B0604020202020204" pitchFamily="34" charset="0"/>
              </a:rPr>
              <a:t>Grootschalige wereldwijde herbebossing kan 10 jaar van uitstoot compenseren. Behalve tegen klimaatverandering zijn bomen om vele andere redenen onmisbaar: ze leveren zuurstof, werken als natuurlijke airco’s, filteren fijnstof, huisvesten vele diersoorten en zijn goed voor onze (mentale) gezondheid. Steeds meer burgers zijn hiervan doordrongen</a:t>
            </a:r>
          </a:p>
          <a:p>
            <a:pPr marL="0" indent="0">
              <a:spcBef>
                <a:spcPts val="600"/>
              </a:spcBef>
              <a:buFont typeface="Arial" panose="020B0604020202020204" pitchFamily="34" charset="0"/>
              <a:buNone/>
            </a:pPr>
            <a:endParaRPr lang="nl-NL" sz="2000" dirty="0">
              <a:solidFill>
                <a:schemeClr val="tx1"/>
              </a:solidFill>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endParaRPr lang="nl-NL" sz="2000" dirty="0">
              <a:solidFill>
                <a:schemeClr val="tx1"/>
              </a:solidFill>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endParaRPr lang="nl-NL" sz="2000" dirty="0" err="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6433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schermopname, diagram, Perceel&#10;&#10;Automatisch gegenereerde beschrijving">
            <a:extLst>
              <a:ext uri="{FF2B5EF4-FFF2-40B4-BE49-F238E27FC236}">
                <a16:creationId xmlns:a16="http://schemas.microsoft.com/office/drawing/2014/main" id="{D40D5541-1832-9089-918C-25AA24A9E887}"/>
              </a:ext>
            </a:extLst>
          </p:cNvPr>
          <p:cNvPicPr>
            <a:picLocks noChangeAspect="1"/>
          </p:cNvPicPr>
          <p:nvPr/>
        </p:nvPicPr>
        <p:blipFill>
          <a:blip r:embed="rId4"/>
          <a:stretch>
            <a:fillRect/>
          </a:stretch>
        </p:blipFill>
        <p:spPr>
          <a:xfrm>
            <a:off x="6407150" y="2682194"/>
            <a:ext cx="4565649" cy="3619888"/>
          </a:xfrm>
          <a:prstGeom prst="rect">
            <a:avLst/>
          </a:prstGeom>
          <a:noFill/>
          <a:ln>
            <a:noFill/>
          </a:ln>
        </p:spPr>
      </p:pic>
      <p:pic>
        <p:nvPicPr>
          <p:cNvPr id="4" name="Afbeelding 3">
            <a:extLst>
              <a:ext uri="{FF2B5EF4-FFF2-40B4-BE49-F238E27FC236}">
                <a16:creationId xmlns:a16="http://schemas.microsoft.com/office/drawing/2014/main" id="{C809D6EF-50F0-E17D-A265-C754283DACC5}"/>
              </a:ext>
            </a:extLst>
          </p:cNvPr>
          <p:cNvPicPr>
            <a:picLocks noChangeAspect="1"/>
          </p:cNvPicPr>
          <p:nvPr/>
        </p:nvPicPr>
        <p:blipFill rotWithShape="1">
          <a:blip r:embed="rId5">
            <a:extLst>
              <a:ext uri="{28A0092B-C50C-407E-A947-70E740481C1C}">
                <a14:useLocalDpi xmlns:a14="http://schemas.microsoft.com/office/drawing/2010/main" val="0"/>
              </a:ext>
            </a:extLst>
          </a:blip>
          <a:srcRect l="32467" r="16565"/>
          <a:stretch/>
        </p:blipFill>
        <p:spPr>
          <a:xfrm flipH="1" flipV="1">
            <a:off x="-3" y="1155700"/>
            <a:ext cx="6096002" cy="5702298"/>
          </a:xfrm>
          <a:prstGeom prst="rect">
            <a:avLst/>
          </a:prstGeom>
        </p:spPr>
      </p:pic>
      <p:sp>
        <p:nvSpPr>
          <p:cNvPr id="3" name="Titel 1">
            <a:extLst>
              <a:ext uri="{FF2B5EF4-FFF2-40B4-BE49-F238E27FC236}">
                <a16:creationId xmlns:a16="http://schemas.microsoft.com/office/drawing/2014/main" id="{501F912E-C5E0-89F2-E9B1-87240C3D7E61}"/>
              </a:ext>
            </a:extLst>
          </p:cNvPr>
          <p:cNvSpPr txBox="1">
            <a:spLocks/>
          </p:cNvSpPr>
          <p:nvPr/>
        </p:nvSpPr>
        <p:spPr>
          <a:xfrm>
            <a:off x="565149" y="1872852"/>
            <a:ext cx="5880102" cy="5905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chemeClr val="bg1"/>
                </a:solidFill>
              </a:rPr>
              <a:t>methaan</a:t>
            </a:r>
          </a:p>
        </p:txBody>
      </p:sp>
      <p:sp>
        <p:nvSpPr>
          <p:cNvPr id="6" name="Tijdelijke aanduiding voor inhoud 2">
            <a:extLst>
              <a:ext uri="{FF2B5EF4-FFF2-40B4-BE49-F238E27FC236}">
                <a16:creationId xmlns:a16="http://schemas.microsoft.com/office/drawing/2014/main" id="{27E3FA47-4AD6-9F36-F6D5-F5C292BFA7BC}"/>
              </a:ext>
            </a:extLst>
          </p:cNvPr>
          <p:cNvSpPr txBox="1">
            <a:spLocks/>
          </p:cNvSpPr>
          <p:nvPr/>
        </p:nvSpPr>
        <p:spPr>
          <a:xfrm>
            <a:off x="565149" y="2404243"/>
            <a:ext cx="5194301" cy="100264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dirty="0">
                <a:solidFill>
                  <a:schemeClr val="bg1"/>
                </a:solidFill>
                <a:latin typeface="Arial" panose="020B0604020202020204" pitchFamily="34" charset="0"/>
                <a:cs typeface="Arial" panose="020B0604020202020204" pitchFamily="34" charset="0"/>
              </a:rPr>
              <a:t>0.0002% van de </a:t>
            </a:r>
            <a:r>
              <a:rPr lang="nl-NL" sz="2000" dirty="0" err="1">
                <a:solidFill>
                  <a:schemeClr val="bg1"/>
                </a:solidFill>
                <a:latin typeface="Arial" panose="020B0604020202020204" pitchFamily="34" charset="0"/>
                <a:cs typeface="Arial" panose="020B0604020202020204" pitchFamily="34" charset="0"/>
              </a:rPr>
              <a:t>greenhouse</a:t>
            </a:r>
            <a:r>
              <a:rPr lang="nl-NL" sz="2000" dirty="0">
                <a:solidFill>
                  <a:schemeClr val="bg1"/>
                </a:solidFill>
                <a:latin typeface="Arial" panose="020B0604020202020204" pitchFamily="34" charset="0"/>
                <a:cs typeface="Arial" panose="020B0604020202020204" pitchFamily="34" charset="0"/>
              </a:rPr>
              <a:t> gas verantwoordelijk voor 30% opwarming                                                                         </a:t>
            </a:r>
          </a:p>
          <a:p>
            <a:pPr marL="0" indent="0">
              <a:spcBef>
                <a:spcPts val="600"/>
              </a:spcBef>
              <a:buFont typeface="Arial" panose="020B0604020202020204" pitchFamily="34" charset="0"/>
              <a:buNone/>
            </a:pPr>
            <a:endParaRPr lang="nl-NL" sz="2000" dirty="0">
              <a:solidFill>
                <a:schemeClr val="bg1"/>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DDADFA24-7377-D57F-4153-004FB8C4A67D}"/>
              </a:ext>
            </a:extLst>
          </p:cNvPr>
          <p:cNvSpPr txBox="1">
            <a:spLocks/>
          </p:cNvSpPr>
          <p:nvPr/>
        </p:nvSpPr>
        <p:spPr>
          <a:xfrm>
            <a:off x="590549" y="475844"/>
            <a:ext cx="5757117" cy="67985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En dan is er ook nog.... </a:t>
            </a:r>
          </a:p>
        </p:txBody>
      </p:sp>
      <p:sp>
        <p:nvSpPr>
          <p:cNvPr id="5" name="Titel 1">
            <a:extLst>
              <a:ext uri="{FF2B5EF4-FFF2-40B4-BE49-F238E27FC236}">
                <a16:creationId xmlns:a16="http://schemas.microsoft.com/office/drawing/2014/main" id="{9599D720-8827-DE31-A5ED-D25E9E3563BA}"/>
              </a:ext>
            </a:extLst>
          </p:cNvPr>
          <p:cNvSpPr txBox="1">
            <a:spLocks/>
          </p:cNvSpPr>
          <p:nvPr/>
        </p:nvSpPr>
        <p:spPr>
          <a:xfrm>
            <a:off x="6356349" y="1316061"/>
            <a:ext cx="5880102" cy="5905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rgbClr val="14B2A8"/>
                </a:solidFill>
              </a:rPr>
              <a:t>Stikstof (n)</a:t>
            </a:r>
          </a:p>
        </p:txBody>
      </p:sp>
      <p:sp>
        <p:nvSpPr>
          <p:cNvPr id="7" name="Tijdelijke aanduiding voor inhoud 2">
            <a:extLst>
              <a:ext uri="{FF2B5EF4-FFF2-40B4-BE49-F238E27FC236}">
                <a16:creationId xmlns:a16="http://schemas.microsoft.com/office/drawing/2014/main" id="{58CFC4FB-D0F0-4DAC-2E62-A2C3310240C7}"/>
              </a:ext>
            </a:extLst>
          </p:cNvPr>
          <p:cNvSpPr txBox="1">
            <a:spLocks/>
          </p:cNvSpPr>
          <p:nvPr/>
        </p:nvSpPr>
        <p:spPr>
          <a:xfrm>
            <a:off x="6356349" y="1847452"/>
            <a:ext cx="4044951" cy="100264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dirty="0">
                <a:solidFill>
                  <a:schemeClr val="tx1"/>
                </a:solidFill>
                <a:latin typeface="Arial" panose="020B0604020202020204" pitchFamily="34" charset="0"/>
                <a:cs typeface="Arial" panose="020B0604020202020204" pitchFamily="34" charset="0"/>
              </a:rPr>
              <a:t>NH3 (Ammoniak) middels vee</a:t>
            </a:r>
          </a:p>
          <a:p>
            <a:pPr marL="0" indent="0">
              <a:spcBef>
                <a:spcPts val="600"/>
              </a:spcBef>
              <a:buFont typeface="Arial" panose="020B0604020202020204" pitchFamily="34" charset="0"/>
              <a:buNone/>
            </a:pPr>
            <a:r>
              <a:rPr lang="nl-NL" sz="2000" dirty="0" err="1">
                <a:solidFill>
                  <a:schemeClr val="tx1"/>
                </a:solidFill>
                <a:latin typeface="Arial" panose="020B0604020202020204" pitchFamily="34" charset="0"/>
                <a:cs typeface="Arial" panose="020B0604020202020204" pitchFamily="34" charset="0"/>
              </a:rPr>
              <a:t>NOx</a:t>
            </a:r>
            <a:r>
              <a:rPr lang="nl-NL" sz="2000" dirty="0">
                <a:solidFill>
                  <a:schemeClr val="tx1"/>
                </a:solidFill>
                <a:latin typeface="Arial" panose="020B0604020202020204" pitchFamily="34" charset="0"/>
                <a:cs typeface="Arial" panose="020B0604020202020204" pitchFamily="34" charset="0"/>
              </a:rPr>
              <a:t> (stikstofoxiden) machines </a:t>
            </a:r>
          </a:p>
        </p:txBody>
      </p:sp>
      <p:pic>
        <p:nvPicPr>
          <p:cNvPr id="9" name="Onlinemedia 3" title="Methane’s life, death, and secret second life">
            <a:hlinkClick r:id="" action="ppaction://media"/>
            <a:extLst>
              <a:ext uri="{FF2B5EF4-FFF2-40B4-BE49-F238E27FC236}">
                <a16:creationId xmlns:a16="http://schemas.microsoft.com/office/drawing/2014/main" id="{71CDECE2-C7BD-CAA3-2381-96D0A11F5491}"/>
              </a:ext>
            </a:extLst>
          </p:cNvPr>
          <p:cNvPicPr>
            <a:picLocks noRot="1" noChangeAspect="1"/>
          </p:cNvPicPr>
          <p:nvPr>
            <a:videoFile r:link="rId1"/>
          </p:nvPr>
        </p:nvPicPr>
        <p:blipFill>
          <a:blip r:embed="rId6"/>
          <a:stretch>
            <a:fillRect/>
          </a:stretch>
        </p:blipFill>
        <p:spPr>
          <a:xfrm>
            <a:off x="649064" y="3660883"/>
            <a:ext cx="4564742" cy="2923159"/>
          </a:xfrm>
          <a:prstGeom prst="rect">
            <a:avLst/>
          </a:prstGeom>
        </p:spPr>
      </p:pic>
    </p:spTree>
    <p:extLst>
      <p:ext uri="{BB962C8B-B14F-4D97-AF65-F5344CB8AC3E}">
        <p14:creationId xmlns:p14="http://schemas.microsoft.com/office/powerpoint/2010/main" val="3685334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CA3D0-FA93-C139-DA1B-78F0D6428338}"/>
              </a:ext>
            </a:extLst>
          </p:cNvPr>
          <p:cNvSpPr>
            <a:spLocks noGrp="1"/>
          </p:cNvSpPr>
          <p:nvPr>
            <p:ph type="title"/>
          </p:nvPr>
        </p:nvSpPr>
        <p:spPr>
          <a:xfrm>
            <a:off x="1143000" y="132944"/>
            <a:ext cx="9906000" cy="1382156"/>
          </a:xfrm>
        </p:spPr>
        <p:txBody>
          <a:bodyPr/>
          <a:lstStyle/>
          <a:p>
            <a:r>
              <a:rPr lang="nl-NL" dirty="0">
                <a:solidFill>
                  <a:srgbClr val="14B2A8"/>
                </a:solidFill>
                <a:latin typeface="Impact" panose="020B0806030902050204" pitchFamily="34" charset="0"/>
              </a:rPr>
              <a:t>Biodiversiteit zwaar onder druk</a:t>
            </a:r>
          </a:p>
        </p:txBody>
      </p:sp>
      <p:sp>
        <p:nvSpPr>
          <p:cNvPr id="11" name="Tijdelijke aanduiding voor inhoud 2">
            <a:extLst>
              <a:ext uri="{FF2B5EF4-FFF2-40B4-BE49-F238E27FC236}">
                <a16:creationId xmlns:a16="http://schemas.microsoft.com/office/drawing/2014/main" id="{01DA380D-3EB8-1F38-82BB-8A8DBE9646E9}"/>
              </a:ext>
            </a:extLst>
          </p:cNvPr>
          <p:cNvSpPr txBox="1">
            <a:spLocks/>
          </p:cNvSpPr>
          <p:nvPr/>
        </p:nvSpPr>
        <p:spPr>
          <a:xfrm>
            <a:off x="1142999" y="1416788"/>
            <a:ext cx="3937001" cy="486092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nl-NL" sz="2000" dirty="0">
                <a:latin typeface="Arial" panose="020B0604020202020204" pitchFamily="34" charset="0"/>
                <a:cs typeface="Arial" panose="020B0604020202020204" pitchFamily="34" charset="0"/>
              </a:rPr>
              <a:t>Door klimaatverandering</a:t>
            </a:r>
          </a:p>
          <a:p>
            <a:pPr>
              <a:spcBef>
                <a:spcPts val="600"/>
              </a:spcBef>
            </a:pPr>
            <a:r>
              <a:rPr lang="nl-NL" sz="2000" dirty="0">
                <a:latin typeface="Arial" panose="020B0604020202020204" pitchFamily="34" charset="0"/>
                <a:cs typeface="Arial" panose="020B0604020202020204" pitchFamily="34" charset="0"/>
              </a:rPr>
              <a:t>Door andere vervuilende stoffen of schadelijke concentraties van bepaalde verbindingen; zoals stikstof</a:t>
            </a:r>
          </a:p>
          <a:p>
            <a:pPr>
              <a:spcBef>
                <a:spcPts val="600"/>
              </a:spcBef>
            </a:pPr>
            <a:r>
              <a:rPr lang="nl-NL" sz="2000" dirty="0">
                <a:latin typeface="Arial" panose="020B0604020202020204" pitchFamily="34" charset="0"/>
                <a:cs typeface="Arial" panose="020B0604020202020204" pitchFamily="34" charset="0"/>
              </a:rPr>
              <a:t>Door land-</a:t>
            </a:r>
            <a:r>
              <a:rPr lang="nl-NL" sz="2000" dirty="0" err="1">
                <a:latin typeface="Arial" panose="020B0604020202020204" pitchFamily="34" charset="0"/>
                <a:cs typeface="Arial" panose="020B0604020202020204" pitchFamily="34" charset="0"/>
              </a:rPr>
              <a:t>use</a:t>
            </a:r>
            <a:r>
              <a:rPr lang="nl-NL" sz="2000" dirty="0">
                <a:latin typeface="Arial" panose="020B0604020202020204" pitchFamily="34" charset="0"/>
                <a:cs typeface="Arial" panose="020B0604020202020204" pitchFamily="34" charset="0"/>
              </a:rPr>
              <a:t>-change, en bijbehorende ontbossing</a:t>
            </a:r>
          </a:p>
          <a:p>
            <a:pPr>
              <a:spcBef>
                <a:spcPts val="600"/>
              </a:spcBef>
            </a:pPr>
            <a:r>
              <a:rPr lang="nl-NL" sz="2000" dirty="0">
                <a:latin typeface="Arial" panose="020B0604020202020204" pitchFamily="34" charset="0"/>
                <a:cs typeface="Arial" panose="020B0604020202020204" pitchFamily="34" charset="0"/>
              </a:rPr>
              <a:t>Door herbiciden, pesticiden (gif) en kunstmest</a:t>
            </a:r>
          </a:p>
          <a:p>
            <a:pPr>
              <a:spcBef>
                <a:spcPts val="600"/>
              </a:spcBef>
            </a:pPr>
            <a:r>
              <a:rPr lang="nl-NL" sz="2000" dirty="0">
                <a:latin typeface="Arial" panose="020B0604020202020204" pitchFamily="34" charset="0"/>
                <a:cs typeface="Arial" panose="020B0604020202020204" pitchFamily="34" charset="0"/>
              </a:rPr>
              <a:t>Door (illegale) jacht en visserij</a:t>
            </a:r>
          </a:p>
        </p:txBody>
      </p:sp>
      <p:pic>
        <p:nvPicPr>
          <p:cNvPr id="3" name="Afbeelding 7" descr="Afbeelding met tekst, Lettertype, varken, zoogdier&#10;&#10;Automatisch gegenereerde beschrijving">
            <a:extLst>
              <a:ext uri="{FF2B5EF4-FFF2-40B4-BE49-F238E27FC236}">
                <a16:creationId xmlns:a16="http://schemas.microsoft.com/office/drawing/2014/main" id="{6FFD6EBF-04B0-0DAB-4A0A-9F132ACA0F78}"/>
              </a:ext>
            </a:extLst>
          </p:cNvPr>
          <p:cNvPicPr>
            <a:picLocks noChangeAspect="1"/>
          </p:cNvPicPr>
          <p:nvPr/>
        </p:nvPicPr>
        <p:blipFill>
          <a:blip r:embed="rId3"/>
          <a:stretch>
            <a:fillRect/>
          </a:stretch>
        </p:blipFill>
        <p:spPr>
          <a:xfrm>
            <a:off x="5295091" y="2448588"/>
            <a:ext cx="6287309" cy="2797319"/>
          </a:xfrm>
          <a:prstGeom prst="rect">
            <a:avLst/>
          </a:prstGeom>
        </p:spPr>
      </p:pic>
      <p:sp>
        <p:nvSpPr>
          <p:cNvPr id="5" name="Tijdelijke aanduiding voor inhoud 2">
            <a:extLst>
              <a:ext uri="{FF2B5EF4-FFF2-40B4-BE49-F238E27FC236}">
                <a16:creationId xmlns:a16="http://schemas.microsoft.com/office/drawing/2014/main" id="{0A716E81-0AD5-EBAE-2415-90282B56CB29}"/>
              </a:ext>
            </a:extLst>
          </p:cNvPr>
          <p:cNvSpPr txBox="1">
            <a:spLocks/>
          </p:cNvSpPr>
          <p:nvPr/>
        </p:nvSpPr>
        <p:spPr>
          <a:xfrm>
            <a:off x="5448299" y="2000988"/>
            <a:ext cx="3937001" cy="44760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nl-NL" sz="2000" dirty="0">
                <a:latin typeface="Arial" panose="020B0604020202020204" pitchFamily="34" charset="0"/>
                <a:cs typeface="Arial" panose="020B0604020202020204" pitchFamily="34" charset="0"/>
              </a:rPr>
              <a:t>Klimaatverandering zorgt voor... </a:t>
            </a:r>
          </a:p>
          <a:p>
            <a:pPr marL="0" indent="0">
              <a:spcBef>
                <a:spcPts val="600"/>
              </a:spcBef>
              <a:buNone/>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709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1143000" y="193306"/>
            <a:ext cx="9906000" cy="1382156"/>
          </a:xfrm>
        </p:spPr>
        <p:txBody>
          <a:bodyPr/>
          <a:lstStyle/>
          <a:p>
            <a:r>
              <a:rPr lang="nl-NL" dirty="0">
                <a:solidFill>
                  <a:srgbClr val="14B2A8"/>
                </a:solidFill>
                <a:latin typeface="Impact" panose="020B0806030902050204" pitchFamily="34" charset="0"/>
              </a:rPr>
              <a:t>De urgentie is hoog</a:t>
            </a:r>
          </a:p>
        </p:txBody>
      </p:sp>
      <p:pic>
        <p:nvPicPr>
          <p:cNvPr id="6" name="Afbeelding 5">
            <a:extLst>
              <a:ext uri="{FF2B5EF4-FFF2-40B4-BE49-F238E27FC236}">
                <a16:creationId xmlns:a16="http://schemas.microsoft.com/office/drawing/2014/main" id="{88A2AF43-F63D-0857-A263-FC491FC30441}"/>
              </a:ext>
            </a:extLst>
          </p:cNvPr>
          <p:cNvPicPr>
            <a:picLocks noChangeAspect="1"/>
          </p:cNvPicPr>
          <p:nvPr/>
        </p:nvPicPr>
        <p:blipFill rotWithShape="1">
          <a:blip r:embed="rId3"/>
          <a:srcRect l="4390" r="11489"/>
          <a:stretch/>
        </p:blipFill>
        <p:spPr>
          <a:xfrm>
            <a:off x="396366" y="1758567"/>
            <a:ext cx="5311954" cy="4215049"/>
          </a:xfrm>
          <a:prstGeom prst="rect">
            <a:avLst/>
          </a:prstGeom>
        </p:spPr>
      </p:pic>
      <p:pic>
        <p:nvPicPr>
          <p:cNvPr id="7" name="Afbeelding 4">
            <a:extLst>
              <a:ext uri="{FF2B5EF4-FFF2-40B4-BE49-F238E27FC236}">
                <a16:creationId xmlns:a16="http://schemas.microsoft.com/office/drawing/2014/main" id="{A103E157-C282-3921-44C8-41F5D9005DA9}"/>
              </a:ext>
            </a:extLst>
          </p:cNvPr>
          <p:cNvPicPr>
            <a:picLocks noGrp="1" noChangeAspect="1"/>
          </p:cNvPicPr>
          <p:nvPr>
            <p:ph idx="1"/>
          </p:nvPr>
        </p:nvPicPr>
        <p:blipFill rotWithShape="1">
          <a:blip r:embed="rId4"/>
          <a:srcRect l="15590" r="1779" b="2"/>
          <a:stretch/>
        </p:blipFill>
        <p:spPr>
          <a:xfrm>
            <a:off x="6249598" y="1720462"/>
            <a:ext cx="5166576" cy="4253154"/>
          </a:xfrm>
          <a:prstGeom prst="rect">
            <a:avLst/>
          </a:prstGeom>
        </p:spPr>
      </p:pic>
      <p:sp>
        <p:nvSpPr>
          <p:cNvPr id="8" name="Tekstvak 7">
            <a:extLst>
              <a:ext uri="{FF2B5EF4-FFF2-40B4-BE49-F238E27FC236}">
                <a16:creationId xmlns:a16="http://schemas.microsoft.com/office/drawing/2014/main" id="{53EDE558-2F32-044A-36BD-7933564AFB7B}"/>
              </a:ext>
            </a:extLst>
          </p:cNvPr>
          <p:cNvSpPr txBox="1"/>
          <p:nvPr/>
        </p:nvSpPr>
        <p:spPr>
          <a:xfrm>
            <a:off x="396366" y="6051271"/>
            <a:ext cx="4028536"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Klimaat</a:t>
            </a:r>
          </a:p>
        </p:txBody>
      </p:sp>
      <p:sp>
        <p:nvSpPr>
          <p:cNvPr id="9" name="Tekstvak 8">
            <a:extLst>
              <a:ext uri="{FF2B5EF4-FFF2-40B4-BE49-F238E27FC236}">
                <a16:creationId xmlns:a16="http://schemas.microsoft.com/office/drawing/2014/main" id="{971528A3-8988-528F-9B27-A50CF1787B3F}"/>
              </a:ext>
            </a:extLst>
          </p:cNvPr>
          <p:cNvSpPr txBox="1"/>
          <p:nvPr/>
        </p:nvSpPr>
        <p:spPr>
          <a:xfrm>
            <a:off x="6053638" y="5935816"/>
            <a:ext cx="4028536"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Biodiversiteit</a:t>
            </a:r>
          </a:p>
        </p:txBody>
      </p:sp>
    </p:spTree>
    <p:extLst>
      <p:ext uri="{BB962C8B-B14F-4D97-AF65-F5344CB8AC3E}">
        <p14:creationId xmlns:p14="http://schemas.microsoft.com/office/powerpoint/2010/main" val="3174283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buitenshuis, gras, veld, plant&#10;&#10;Automatisch gegenereerde beschrijving">
            <a:extLst>
              <a:ext uri="{FF2B5EF4-FFF2-40B4-BE49-F238E27FC236}">
                <a16:creationId xmlns:a16="http://schemas.microsoft.com/office/drawing/2014/main" id="{83491725-FC67-0E82-F02C-582B712DB250}"/>
              </a:ext>
            </a:extLst>
          </p:cNvPr>
          <p:cNvPicPr>
            <a:picLocks noChangeAspect="1"/>
          </p:cNvPicPr>
          <p:nvPr/>
        </p:nvPicPr>
        <p:blipFill rotWithShape="1">
          <a:blip r:embed="rId3">
            <a:extLst>
              <a:ext uri="{28A0092B-C50C-407E-A947-70E740481C1C}">
                <a14:useLocalDpi xmlns:a14="http://schemas.microsoft.com/office/drawing/2010/main" val="0"/>
              </a:ext>
            </a:extLst>
          </a:blip>
          <a:srcRect b="76667"/>
          <a:stretch/>
        </p:blipFill>
        <p:spPr>
          <a:xfrm>
            <a:off x="0" y="0"/>
            <a:ext cx="12192000" cy="2133600"/>
          </a:xfrm>
          <a:prstGeom prst="rect">
            <a:avLst/>
          </a:prstGeom>
        </p:spPr>
      </p:pic>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1143000" y="916136"/>
            <a:ext cx="9906000" cy="1382156"/>
          </a:xfrm>
        </p:spPr>
        <p:txBody>
          <a:bodyPr/>
          <a:lstStyle/>
          <a:p>
            <a:r>
              <a:rPr lang="nl-NL" dirty="0">
                <a:solidFill>
                  <a:schemeClr val="bg1"/>
                </a:solidFill>
                <a:latin typeface="Impact" panose="020B0806030902050204" pitchFamily="34" charset="0"/>
              </a:rPr>
              <a:t>De urgentie is hoog</a:t>
            </a:r>
          </a:p>
        </p:txBody>
      </p:sp>
      <p:pic>
        <p:nvPicPr>
          <p:cNvPr id="5" name="Tijdelijke aanduiding voor inhoud 4" descr="Afbeelding met tekst, schermopname, Lettertype&#10;&#10;Automatisch gegenereerde beschrijving">
            <a:extLst>
              <a:ext uri="{FF2B5EF4-FFF2-40B4-BE49-F238E27FC236}">
                <a16:creationId xmlns:a16="http://schemas.microsoft.com/office/drawing/2014/main" id="{ED9BE791-1492-6795-7586-802648CA940A}"/>
              </a:ext>
            </a:extLst>
          </p:cNvPr>
          <p:cNvPicPr>
            <a:picLocks noGrp="1" noChangeAspect="1"/>
          </p:cNvPicPr>
          <p:nvPr>
            <p:ph idx="1"/>
          </p:nvPr>
        </p:nvPicPr>
        <p:blipFill>
          <a:blip r:embed="rId4"/>
          <a:stretch>
            <a:fillRect/>
          </a:stretch>
        </p:blipFill>
        <p:spPr>
          <a:xfrm>
            <a:off x="1404636" y="2548781"/>
            <a:ext cx="3645789" cy="3768259"/>
          </a:xfrm>
          <a:prstGeom prst="rect">
            <a:avLst/>
          </a:prstGeom>
        </p:spPr>
      </p:pic>
      <p:pic>
        <p:nvPicPr>
          <p:cNvPr id="10" name="Afbeelding 5" descr="Afbeelding met tekst, lijn, schermopname, Perceel&#10;&#10;Automatisch gegenereerde beschrijving">
            <a:extLst>
              <a:ext uri="{FF2B5EF4-FFF2-40B4-BE49-F238E27FC236}">
                <a16:creationId xmlns:a16="http://schemas.microsoft.com/office/drawing/2014/main" id="{9197497F-DC86-4768-8AE0-58CB72388BA4}"/>
              </a:ext>
            </a:extLst>
          </p:cNvPr>
          <p:cNvPicPr>
            <a:picLocks noChangeAspect="1"/>
          </p:cNvPicPr>
          <p:nvPr/>
        </p:nvPicPr>
        <p:blipFill>
          <a:blip r:embed="rId5"/>
          <a:stretch>
            <a:fillRect/>
          </a:stretch>
        </p:blipFill>
        <p:spPr>
          <a:xfrm>
            <a:off x="6286992" y="2634578"/>
            <a:ext cx="5388261" cy="3596664"/>
          </a:xfrm>
          <a:prstGeom prst="rect">
            <a:avLst/>
          </a:prstGeom>
        </p:spPr>
      </p:pic>
    </p:spTree>
    <p:extLst>
      <p:ext uri="{BB962C8B-B14F-4D97-AF65-F5344CB8AC3E}">
        <p14:creationId xmlns:p14="http://schemas.microsoft.com/office/powerpoint/2010/main" val="1471737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buitenshuis, gras, veld, plant&#10;&#10;Automatisch gegenereerde beschrijving">
            <a:extLst>
              <a:ext uri="{FF2B5EF4-FFF2-40B4-BE49-F238E27FC236}">
                <a16:creationId xmlns:a16="http://schemas.microsoft.com/office/drawing/2014/main" id="{83491725-FC67-0E82-F02C-582B712DB250}"/>
              </a:ext>
            </a:extLst>
          </p:cNvPr>
          <p:cNvPicPr>
            <a:picLocks noChangeAspect="1"/>
          </p:cNvPicPr>
          <p:nvPr/>
        </p:nvPicPr>
        <p:blipFill rotWithShape="1">
          <a:blip r:embed="rId3">
            <a:extLst>
              <a:ext uri="{28A0092B-C50C-407E-A947-70E740481C1C}">
                <a14:useLocalDpi xmlns:a14="http://schemas.microsoft.com/office/drawing/2010/main" val="0"/>
              </a:ext>
            </a:extLst>
          </a:blip>
          <a:srcRect t="-2" b="25003"/>
          <a:stretch/>
        </p:blipFill>
        <p:spPr>
          <a:xfrm>
            <a:off x="0" y="0"/>
            <a:ext cx="12192000" cy="6858000"/>
          </a:xfrm>
          <a:prstGeom prst="rect">
            <a:avLst/>
          </a:prstGeom>
        </p:spPr>
      </p:pic>
      <p:sp>
        <p:nvSpPr>
          <p:cNvPr id="11" name="Titel 1">
            <a:extLst>
              <a:ext uri="{FF2B5EF4-FFF2-40B4-BE49-F238E27FC236}">
                <a16:creationId xmlns:a16="http://schemas.microsoft.com/office/drawing/2014/main" id="{97B8DCAC-C23D-AC5C-58CF-1F37B0DA5B6E}"/>
              </a:ext>
            </a:extLst>
          </p:cNvPr>
          <p:cNvSpPr>
            <a:spLocks noGrp="1"/>
          </p:cNvSpPr>
          <p:nvPr>
            <p:ph type="title"/>
          </p:nvPr>
        </p:nvSpPr>
        <p:spPr>
          <a:xfrm>
            <a:off x="969818" y="2406210"/>
            <a:ext cx="9906000" cy="3507508"/>
          </a:xfrm>
        </p:spPr>
        <p:txBody>
          <a:bodyPr>
            <a:normAutofit/>
          </a:bodyPr>
          <a:lstStyle/>
          <a:p>
            <a:r>
              <a:rPr lang="nl-NL" sz="7300" dirty="0">
                <a:solidFill>
                  <a:schemeClr val="bg1"/>
                </a:solidFill>
                <a:effectLst>
                  <a:outerShdw blurRad="211104" dir="5400000" sx="90000" sy="90000" algn="ctr" rotWithShape="0">
                    <a:schemeClr val="tx1">
                      <a:alpha val="75628"/>
                    </a:schemeClr>
                  </a:outerShdw>
                </a:effectLst>
              </a:rPr>
              <a:t>Wat is biodiversiteit? </a:t>
            </a:r>
            <a:br>
              <a:rPr lang="nl-NL" dirty="0">
                <a:solidFill>
                  <a:schemeClr val="bg1"/>
                </a:solidFill>
                <a:effectLst>
                  <a:outerShdw blurRad="211104" dir="5400000" sx="90000" sy="90000" algn="ctr" rotWithShape="0">
                    <a:schemeClr val="tx1">
                      <a:alpha val="75628"/>
                    </a:schemeClr>
                  </a:outerShdw>
                </a:effectLst>
              </a:rPr>
            </a:br>
            <a:br>
              <a:rPr lang="nl-NL" dirty="0">
                <a:solidFill>
                  <a:schemeClr val="bg1"/>
                </a:solidFill>
                <a:effectLst>
                  <a:outerShdw blurRad="211104" dir="5400000" sx="90000" sy="90000" algn="ctr" rotWithShape="0">
                    <a:schemeClr val="tx1">
                      <a:alpha val="75628"/>
                    </a:schemeClr>
                  </a:outerShdw>
                </a:effectLst>
              </a:rPr>
            </a:br>
            <a:r>
              <a:rPr lang="nl-NL" dirty="0">
                <a:solidFill>
                  <a:schemeClr val="bg1"/>
                </a:solidFill>
                <a:effectLst>
                  <a:outerShdw blurRad="211104" dir="5400000" sx="90000" sy="90000" algn="ctr" rotWithShape="0">
                    <a:schemeClr val="tx1">
                      <a:alpha val="75628"/>
                    </a:schemeClr>
                  </a:outerShdw>
                </a:effectLst>
              </a:rPr>
              <a:t>Waarom is biodiversiteit belangrijk? </a:t>
            </a:r>
            <a:br>
              <a:rPr lang="nl-NL" dirty="0">
                <a:solidFill>
                  <a:schemeClr val="bg1"/>
                </a:solidFill>
                <a:effectLst>
                  <a:outerShdw blurRad="211104" dir="5400000" sx="90000" sy="90000" algn="ctr" rotWithShape="0">
                    <a:schemeClr val="tx1">
                      <a:alpha val="75628"/>
                    </a:schemeClr>
                  </a:outerShdw>
                </a:effectLst>
              </a:rPr>
            </a:br>
            <a:br>
              <a:rPr lang="nl-NL" dirty="0">
                <a:solidFill>
                  <a:schemeClr val="bg1"/>
                </a:solidFill>
                <a:effectLst>
                  <a:outerShdw blurRad="211104" dir="5400000" sx="90000" sy="90000" algn="ctr" rotWithShape="0">
                    <a:schemeClr val="tx1">
                      <a:alpha val="75628"/>
                    </a:schemeClr>
                  </a:outerShdw>
                </a:effectLst>
              </a:rPr>
            </a:br>
            <a:endParaRPr lang="nl-NL" dirty="0">
              <a:solidFill>
                <a:schemeClr val="bg1"/>
              </a:solidFill>
              <a:effectLst>
                <a:outerShdw blurRad="211104" dir="5400000" sx="90000" sy="90000" algn="ctr" rotWithShape="0">
                  <a:schemeClr val="tx1">
                    <a:alpha val="75628"/>
                  </a:schemeClr>
                </a:outerShdw>
              </a:effectLst>
            </a:endParaRPr>
          </a:p>
        </p:txBody>
      </p:sp>
    </p:spTree>
    <p:extLst>
      <p:ext uri="{BB962C8B-B14F-4D97-AF65-F5344CB8AC3E}">
        <p14:creationId xmlns:p14="http://schemas.microsoft.com/office/powerpoint/2010/main" val="1027582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1143000" y="132944"/>
            <a:ext cx="9906000" cy="1382156"/>
          </a:xfrm>
        </p:spPr>
        <p:txBody>
          <a:bodyPr/>
          <a:lstStyle/>
          <a:p>
            <a:r>
              <a:rPr lang="nl-NL" b="1" dirty="0">
                <a:solidFill>
                  <a:srgbClr val="14B2A8"/>
                </a:solidFill>
                <a:latin typeface="Impact"/>
              </a:rPr>
              <a:t>Doel presentatie</a:t>
            </a:r>
            <a:endParaRPr lang="nl-NL" b="1" dirty="0">
              <a:solidFill>
                <a:srgbClr val="14B2A8"/>
              </a:solidFill>
              <a:latin typeface="Impact" panose="020B0806030902050204" pitchFamily="34" charset="0"/>
            </a:endParaRPr>
          </a:p>
        </p:txBody>
      </p:sp>
      <p:sp>
        <p:nvSpPr>
          <p:cNvPr id="3" name="Tijdelijke aanduiding voor inhoud 2">
            <a:extLst>
              <a:ext uri="{FF2B5EF4-FFF2-40B4-BE49-F238E27FC236}">
                <a16:creationId xmlns:a16="http://schemas.microsoft.com/office/drawing/2014/main" id="{7E009122-4B13-2643-31CE-575A883C58EC}"/>
              </a:ext>
            </a:extLst>
          </p:cNvPr>
          <p:cNvSpPr>
            <a:spLocks noGrp="1"/>
          </p:cNvSpPr>
          <p:nvPr>
            <p:ph idx="1"/>
          </p:nvPr>
        </p:nvSpPr>
        <p:spPr>
          <a:xfrm>
            <a:off x="1143000" y="2009554"/>
            <a:ext cx="4839789" cy="4024424"/>
          </a:xfrm>
        </p:spPr>
        <p:txBody>
          <a:bodyPr vert="horz" lIns="91440" tIns="45720" rIns="91440" bIns="45720" rtlCol="0" anchor="t">
            <a:normAutofit/>
          </a:bodyPr>
          <a:lstStyle/>
          <a:p>
            <a:r>
              <a:rPr lang="nl-NL" sz="2000" dirty="0">
                <a:latin typeface="Arial"/>
                <a:cs typeface="Arial"/>
              </a:rPr>
              <a:t>In te vullen</a:t>
            </a:r>
            <a:endParaRPr lang="nl-NL" sz="2000" dirty="0">
              <a:latin typeface="Arial" panose="020B0604020202020204" pitchFamily="34" charset="0"/>
              <a:cs typeface="Arial" panose="020B0604020202020204" pitchFamily="34" charset="0"/>
            </a:endParaRPr>
          </a:p>
        </p:txBody>
      </p:sp>
      <p:pic>
        <p:nvPicPr>
          <p:cNvPr id="5" name="Afbeelding 4" descr="Afbeelding met buitenshuis, hemel, gras, aarde&#10;&#10;Automatisch gegenereerde beschrijving">
            <a:extLst>
              <a:ext uri="{FF2B5EF4-FFF2-40B4-BE49-F238E27FC236}">
                <a16:creationId xmlns:a16="http://schemas.microsoft.com/office/drawing/2014/main" id="{FFF2B7B7-8565-E462-A498-BB7DB8C7D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600" y="0"/>
            <a:ext cx="5740400" cy="6413500"/>
          </a:xfrm>
          <a:prstGeom prst="rect">
            <a:avLst/>
          </a:prstGeom>
        </p:spPr>
      </p:pic>
    </p:spTree>
    <p:extLst>
      <p:ext uri="{BB962C8B-B14F-4D97-AF65-F5344CB8AC3E}">
        <p14:creationId xmlns:p14="http://schemas.microsoft.com/office/powerpoint/2010/main" val="1683958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buitenshuis, gras, veld, plant&#10;&#10;Automatisch gegenereerde beschrijving">
            <a:extLst>
              <a:ext uri="{FF2B5EF4-FFF2-40B4-BE49-F238E27FC236}">
                <a16:creationId xmlns:a16="http://schemas.microsoft.com/office/drawing/2014/main" id="{83491725-FC67-0E82-F02C-582B712DB250}"/>
              </a:ext>
            </a:extLst>
          </p:cNvPr>
          <p:cNvPicPr>
            <a:picLocks noChangeAspect="1"/>
          </p:cNvPicPr>
          <p:nvPr/>
        </p:nvPicPr>
        <p:blipFill rotWithShape="1">
          <a:blip r:embed="rId3">
            <a:extLst>
              <a:ext uri="{28A0092B-C50C-407E-A947-70E740481C1C}">
                <a14:useLocalDpi xmlns:a14="http://schemas.microsoft.com/office/drawing/2010/main" val="0"/>
              </a:ext>
            </a:extLst>
          </a:blip>
          <a:srcRect t="1" b="71470"/>
          <a:stretch/>
        </p:blipFill>
        <p:spPr>
          <a:xfrm>
            <a:off x="0" y="-1"/>
            <a:ext cx="12192000" cy="2608729"/>
          </a:xfrm>
          <a:prstGeom prst="rect">
            <a:avLst/>
          </a:prstGeom>
        </p:spPr>
      </p:pic>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860612" y="807977"/>
            <a:ext cx="9906000" cy="1800751"/>
          </a:xfrm>
        </p:spPr>
        <p:txBody>
          <a:bodyPr>
            <a:normAutofit/>
          </a:bodyPr>
          <a:lstStyle/>
          <a:p>
            <a:r>
              <a:rPr lang="nl-NL" sz="3300" dirty="0">
                <a:solidFill>
                  <a:schemeClr val="bg1"/>
                </a:solidFill>
                <a:effectLst>
                  <a:outerShdw blurRad="263538" dir="5400000" algn="ctr" rotWithShape="0">
                    <a:schemeClr val="tx1">
                      <a:alpha val="56846"/>
                    </a:schemeClr>
                  </a:outerShdw>
                </a:effectLst>
                <a:latin typeface="Impact" panose="020B0806030902050204" pitchFamily="34" charset="0"/>
              </a:rPr>
              <a:t>Terwijl: gezonde ecosystemen voorzien van veel ecosysteemdiensten en kunnen meer verschillende soorten en hoeveelheid aan stoffen verwerken</a:t>
            </a:r>
            <a:endParaRPr lang="nl-NL" dirty="0">
              <a:solidFill>
                <a:schemeClr val="bg1"/>
              </a:solidFill>
              <a:effectLst>
                <a:outerShdw blurRad="263538" dir="5400000" algn="ctr" rotWithShape="0">
                  <a:schemeClr val="tx1">
                    <a:alpha val="56846"/>
                  </a:schemeClr>
                </a:outerShdw>
              </a:effectLst>
              <a:latin typeface="Impact" panose="020B0806030902050204" pitchFamily="34" charset="0"/>
            </a:endParaRPr>
          </a:p>
        </p:txBody>
      </p:sp>
      <p:sp>
        <p:nvSpPr>
          <p:cNvPr id="9" name="Tijdelijke aanduiding voor inhoud 2">
            <a:extLst>
              <a:ext uri="{FF2B5EF4-FFF2-40B4-BE49-F238E27FC236}">
                <a16:creationId xmlns:a16="http://schemas.microsoft.com/office/drawing/2014/main" id="{1D40424A-7305-A1F7-4819-FE404B75A33E}"/>
              </a:ext>
            </a:extLst>
          </p:cNvPr>
          <p:cNvSpPr txBox="1">
            <a:spLocks/>
          </p:cNvSpPr>
          <p:nvPr/>
        </p:nvSpPr>
        <p:spPr>
          <a:xfrm>
            <a:off x="1001805" y="2971799"/>
            <a:ext cx="9623613" cy="579568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nl-NL" sz="2000" dirty="0">
                <a:latin typeface="Arial" panose="020B0604020202020204" pitchFamily="34" charset="0"/>
                <a:cs typeface="Arial" panose="020B0604020202020204" pitchFamily="34" charset="0"/>
              </a:rPr>
              <a:t>Biodiversiteit = de hoeveelheid en complexiteit aan leven dat mogelijk is. </a:t>
            </a:r>
          </a:p>
          <a:p>
            <a:pPr>
              <a:spcBef>
                <a:spcPts val="600"/>
              </a:spcBef>
            </a:pPr>
            <a:r>
              <a:rPr lang="nl-NL" sz="2000" dirty="0">
                <a:latin typeface="Arial" panose="020B0604020202020204" pitchFamily="34" charset="0"/>
                <a:cs typeface="Arial" panose="020B0604020202020204" pitchFamily="34" charset="0"/>
              </a:rPr>
              <a:t>Een gezond ecosysteem, een florerend ecosysteem, heeft een hoge mate aan biodiversiteit. </a:t>
            </a:r>
          </a:p>
          <a:p>
            <a:pPr>
              <a:spcBef>
                <a:spcPts val="600"/>
              </a:spcBef>
            </a:pPr>
            <a:r>
              <a:rPr lang="nl-NL" sz="2000" dirty="0">
                <a:latin typeface="Arial" panose="020B0604020202020204" pitchFamily="34" charset="0"/>
                <a:cs typeface="Arial" panose="020B0604020202020204" pitchFamily="34" charset="0"/>
              </a:rPr>
              <a:t>Gezonde ecosystemen, met hoge mate van biodiversiteit, verzorgt veel "ecosysteemdiensten".</a:t>
            </a:r>
          </a:p>
          <a:p>
            <a:pPr lvl="1">
              <a:spcBef>
                <a:spcPts val="600"/>
              </a:spcBef>
            </a:pPr>
            <a:r>
              <a:rPr lang="nl-NL" sz="1600" dirty="0">
                <a:latin typeface="Arial" panose="020B0604020202020204" pitchFamily="34" charset="0"/>
                <a:cs typeface="Arial" panose="020B0604020202020204" pitchFamily="34" charset="0"/>
              </a:rPr>
              <a:t>Het reguleert stoffenkringloop: reinigt lucht en water, neemt CO</a:t>
            </a:r>
            <a:r>
              <a:rPr lang="nl-NL" sz="1600" baseline="-25000" dirty="0">
                <a:latin typeface="Arial" panose="020B0604020202020204" pitchFamily="34" charset="0"/>
                <a:cs typeface="Arial" panose="020B0604020202020204" pitchFamily="34" charset="0"/>
              </a:rPr>
              <a:t>2</a:t>
            </a:r>
            <a:r>
              <a:rPr lang="nl-NL" sz="1600" dirty="0">
                <a:latin typeface="Arial" panose="020B0604020202020204" pitchFamily="34" charset="0"/>
                <a:cs typeface="Arial" panose="020B0604020202020204" pitchFamily="34" charset="0"/>
              </a:rPr>
              <a:t> en stikstof op. </a:t>
            </a:r>
          </a:p>
          <a:p>
            <a:pPr lvl="1">
              <a:spcBef>
                <a:spcPts val="600"/>
              </a:spcBef>
            </a:pPr>
            <a:r>
              <a:rPr lang="nl-NL" sz="1600" dirty="0">
                <a:latin typeface="Arial" panose="020B0604020202020204" pitchFamily="34" charset="0"/>
                <a:cs typeface="Arial" panose="020B0604020202020204" pitchFamily="34" charset="0"/>
              </a:rPr>
              <a:t>Het maakt onze voedsel voorzienig mogelijk: bodemleven essentieel voor het toegankelijk maken van voedingsstoffen naar de planten, </a:t>
            </a:r>
            <a:r>
              <a:rPr lang="nl-NL" sz="1600" dirty="0" err="1">
                <a:latin typeface="Arial" panose="020B0604020202020204" pitchFamily="34" charset="0"/>
                <a:cs typeface="Arial" panose="020B0604020202020204" pitchFamily="34" charset="0"/>
              </a:rPr>
              <a:t>bestuivers</a:t>
            </a:r>
            <a:r>
              <a:rPr lang="nl-NL" sz="1600" dirty="0">
                <a:latin typeface="Arial" panose="020B0604020202020204" pitchFamily="34" charset="0"/>
                <a:cs typeface="Arial" panose="020B0604020202020204" pitchFamily="34" charset="0"/>
              </a:rPr>
              <a:t> en dieren verspreiden zaden en pitten.</a:t>
            </a:r>
          </a:p>
          <a:p>
            <a:pPr lvl="1">
              <a:spcBef>
                <a:spcPts val="600"/>
              </a:spcBef>
            </a:pPr>
            <a:endParaRPr lang="nl-NL" sz="1600" dirty="0">
              <a:latin typeface="Arial" panose="020B0604020202020204" pitchFamily="34" charset="0"/>
              <a:cs typeface="Arial" panose="020B0604020202020204" pitchFamily="34" charset="0"/>
            </a:endParaRPr>
          </a:p>
          <a:p>
            <a:pPr>
              <a:spcBef>
                <a:spcPts val="600"/>
              </a:spcBef>
            </a:pPr>
            <a:endParaRPr lang="nl-NL" sz="2000" dirty="0">
              <a:latin typeface="Arial" panose="020B0604020202020204" pitchFamily="34" charset="0"/>
              <a:cs typeface="Arial" panose="020B0604020202020204" pitchFamily="34" charset="0"/>
            </a:endParaRPr>
          </a:p>
          <a:p>
            <a:pPr>
              <a:spcBef>
                <a:spcPts val="600"/>
              </a:spcBef>
            </a:pPr>
            <a:endParaRPr lang="nl-NL" sz="2000" dirty="0">
              <a:latin typeface="Arial" panose="020B0604020202020204" pitchFamily="34" charset="0"/>
              <a:cs typeface="Arial" panose="020B0604020202020204" pitchFamily="34" charset="0"/>
            </a:endParaRPr>
          </a:p>
          <a:p>
            <a:pPr>
              <a:spcBef>
                <a:spcPts val="600"/>
              </a:spcBef>
            </a:pPr>
            <a:endParaRPr lang="nl-NL" sz="2000" dirty="0">
              <a:latin typeface="Arial" panose="020B0604020202020204" pitchFamily="34" charset="0"/>
              <a:cs typeface="Arial" panose="020B0604020202020204" pitchFamily="34" charset="0"/>
            </a:endParaRPr>
          </a:p>
          <a:p>
            <a:pPr>
              <a:spcBef>
                <a:spcPts val="600"/>
              </a:spcBef>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1837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1143000" y="468175"/>
            <a:ext cx="9906000" cy="1382156"/>
          </a:xfrm>
        </p:spPr>
        <p:txBody>
          <a:bodyPr/>
          <a:lstStyle/>
          <a:p>
            <a:r>
              <a:rPr lang="nl-NL" dirty="0">
                <a:solidFill>
                  <a:srgbClr val="14B2A8"/>
                </a:solidFill>
                <a:latin typeface="Impact" panose="020B0806030902050204" pitchFamily="34" charset="0"/>
              </a:rPr>
              <a:t>Biodiversiteit &amp; klimaat staan met elkaar in verbinding</a:t>
            </a:r>
          </a:p>
        </p:txBody>
      </p:sp>
      <p:sp>
        <p:nvSpPr>
          <p:cNvPr id="8" name="Tekstvak 7">
            <a:extLst>
              <a:ext uri="{FF2B5EF4-FFF2-40B4-BE49-F238E27FC236}">
                <a16:creationId xmlns:a16="http://schemas.microsoft.com/office/drawing/2014/main" id="{53EDE558-2F32-044A-36BD-7933564AFB7B}"/>
              </a:ext>
            </a:extLst>
          </p:cNvPr>
          <p:cNvSpPr txBox="1"/>
          <p:nvPr/>
        </p:nvSpPr>
        <p:spPr>
          <a:xfrm>
            <a:off x="396366" y="5607520"/>
            <a:ext cx="4028536"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Biodiversiteit: waarom is het belangrijk?</a:t>
            </a:r>
          </a:p>
        </p:txBody>
      </p:sp>
      <p:sp>
        <p:nvSpPr>
          <p:cNvPr id="9" name="Tekstvak 8">
            <a:extLst>
              <a:ext uri="{FF2B5EF4-FFF2-40B4-BE49-F238E27FC236}">
                <a16:creationId xmlns:a16="http://schemas.microsoft.com/office/drawing/2014/main" id="{971528A3-8988-528F-9B27-A50CF1787B3F}"/>
              </a:ext>
            </a:extLst>
          </p:cNvPr>
          <p:cNvSpPr txBox="1"/>
          <p:nvPr/>
        </p:nvSpPr>
        <p:spPr>
          <a:xfrm>
            <a:off x="6712857" y="5607520"/>
            <a:ext cx="4028536" cy="584775"/>
          </a:xfrm>
          <a:prstGeom prst="rect">
            <a:avLst/>
          </a:prstGeom>
          <a:noFill/>
        </p:spPr>
        <p:txBody>
          <a:bodyPr wrap="square" lIns="91440" tIns="45720" rIns="91440" bIns="45720" rtlCol="0" anchor="t">
            <a:spAutoFit/>
          </a:bodyPr>
          <a:lstStyle/>
          <a:p>
            <a:r>
              <a:rPr lang="nl-NL" sz="1600" dirty="0" err="1">
                <a:latin typeface="Arial" panose="020B0604020202020204" pitchFamily="34" charset="0"/>
                <a:cs typeface="Arial" panose="020B0604020202020204" pitchFamily="34" charset="0"/>
              </a:rPr>
              <a:t>Tippings</a:t>
            </a:r>
            <a:r>
              <a:rPr lang="nl-NL" sz="1600" dirty="0">
                <a:latin typeface="Arial" panose="020B0604020202020204" pitchFamily="34" charset="0"/>
                <a:cs typeface="Arial" panose="020B0604020202020204" pitchFamily="34" charset="0"/>
              </a:rPr>
              <a:t> points: verwoeste ecosystemen versnellen klimaatverandering</a:t>
            </a:r>
          </a:p>
        </p:txBody>
      </p:sp>
      <p:pic>
        <p:nvPicPr>
          <p:cNvPr id="5" name="Onlinemedia 3" title="Sir David Attenborough Presents: Breaking Boundaries: The Science of Our Planet | Doc Preview">
            <a:hlinkClick r:id="" action="ppaction://media"/>
            <a:extLst>
              <a:ext uri="{FF2B5EF4-FFF2-40B4-BE49-F238E27FC236}">
                <a16:creationId xmlns:a16="http://schemas.microsoft.com/office/drawing/2014/main" id="{B34EF6C5-1356-0907-CA67-0833D615926C}"/>
              </a:ext>
            </a:extLst>
          </p:cNvPr>
          <p:cNvPicPr>
            <a:picLocks noGrp="1" noRot="1" noChangeAspect="1"/>
          </p:cNvPicPr>
          <p:nvPr>
            <p:ph idx="1"/>
            <a:videoFile r:link="rId1"/>
          </p:nvPr>
        </p:nvPicPr>
        <p:blipFill>
          <a:blip r:embed="rId5"/>
          <a:stretch>
            <a:fillRect/>
          </a:stretch>
        </p:blipFill>
        <p:spPr>
          <a:xfrm>
            <a:off x="6712857" y="2063065"/>
            <a:ext cx="4572000" cy="3429000"/>
          </a:xfrm>
        </p:spPr>
      </p:pic>
      <p:pic>
        <p:nvPicPr>
          <p:cNvPr id="10" name="Onlinemedia 4" title="Why is biodiversity important - with Sir David Attenborough | The Royal Society">
            <a:hlinkClick r:id="" action="ppaction://media"/>
            <a:extLst>
              <a:ext uri="{FF2B5EF4-FFF2-40B4-BE49-F238E27FC236}">
                <a16:creationId xmlns:a16="http://schemas.microsoft.com/office/drawing/2014/main" id="{CB325957-2E5B-D5B3-22B4-2F7F7F37C622}"/>
              </a:ext>
            </a:extLst>
          </p:cNvPr>
          <p:cNvPicPr>
            <a:picLocks noRot="1" noChangeAspect="1"/>
          </p:cNvPicPr>
          <p:nvPr>
            <a:videoFile r:link="rId2"/>
          </p:nvPr>
        </p:nvPicPr>
        <p:blipFill>
          <a:blip r:embed="rId6"/>
          <a:stretch>
            <a:fillRect/>
          </a:stretch>
        </p:blipFill>
        <p:spPr>
          <a:xfrm>
            <a:off x="408781" y="2075880"/>
            <a:ext cx="6064249" cy="3411536"/>
          </a:xfrm>
          <a:prstGeom prst="rect">
            <a:avLst/>
          </a:prstGeom>
        </p:spPr>
      </p:pic>
    </p:spTree>
    <p:extLst>
      <p:ext uri="{BB962C8B-B14F-4D97-AF65-F5344CB8AC3E}">
        <p14:creationId xmlns:p14="http://schemas.microsoft.com/office/powerpoint/2010/main" val="1326812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skiën, tekenfilm, illustratie&#10;&#10;Automatisch gegenereerde beschrijving">
            <a:extLst>
              <a:ext uri="{FF2B5EF4-FFF2-40B4-BE49-F238E27FC236}">
                <a16:creationId xmlns:a16="http://schemas.microsoft.com/office/drawing/2014/main" id="{476B9BAD-8221-49BB-E778-66F3BCE5F56A}"/>
              </a:ext>
            </a:extLst>
          </p:cNvPr>
          <p:cNvPicPr>
            <a:picLocks noGrp="1" noChangeAspect="1"/>
          </p:cNvPicPr>
          <p:nvPr>
            <p:ph idx="1"/>
          </p:nvPr>
        </p:nvPicPr>
        <p:blipFill rotWithShape="1">
          <a:blip r:embed="rId2"/>
          <a:srcRect t="23298" b="3127"/>
          <a:stretch/>
        </p:blipFill>
        <p:spPr>
          <a:xfrm>
            <a:off x="-173199" y="952269"/>
            <a:ext cx="12538398" cy="6526838"/>
          </a:xfrm>
          <a:prstGeom prst="rect">
            <a:avLst/>
          </a:prstGeom>
        </p:spPr>
      </p:pic>
      <p:sp>
        <p:nvSpPr>
          <p:cNvPr id="2" name="Titel 1">
            <a:extLst>
              <a:ext uri="{FF2B5EF4-FFF2-40B4-BE49-F238E27FC236}">
                <a16:creationId xmlns:a16="http://schemas.microsoft.com/office/drawing/2014/main" id="{E1F3D9A3-C1B0-E47A-04EF-59E9D34F3CF1}"/>
              </a:ext>
            </a:extLst>
          </p:cNvPr>
          <p:cNvSpPr>
            <a:spLocks noGrp="1"/>
          </p:cNvSpPr>
          <p:nvPr>
            <p:ph type="title"/>
          </p:nvPr>
        </p:nvSpPr>
        <p:spPr>
          <a:xfrm>
            <a:off x="1143000" y="468175"/>
            <a:ext cx="9906000" cy="1382156"/>
          </a:xfrm>
        </p:spPr>
        <p:txBody>
          <a:bodyPr/>
          <a:lstStyle/>
          <a:p>
            <a:r>
              <a:rPr lang="nl-NL" dirty="0">
                <a:solidFill>
                  <a:srgbClr val="14B2A8"/>
                </a:solidFill>
                <a:latin typeface="Impact" panose="020B0806030902050204" pitchFamily="34" charset="0"/>
              </a:rPr>
              <a:t>Circulair groenbeheer als oplossing</a:t>
            </a:r>
          </a:p>
        </p:txBody>
      </p:sp>
    </p:spTree>
    <p:extLst>
      <p:ext uri="{BB962C8B-B14F-4D97-AF65-F5344CB8AC3E}">
        <p14:creationId xmlns:p14="http://schemas.microsoft.com/office/powerpoint/2010/main" val="2284060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D5E3D6-3E10-D279-C0FC-10EEA6F6A3A4}"/>
              </a:ext>
            </a:extLst>
          </p:cNvPr>
          <p:cNvPicPr>
            <a:picLocks noChangeAspect="1"/>
          </p:cNvPicPr>
          <p:nvPr/>
        </p:nvPicPr>
        <p:blipFill rotWithShape="1">
          <a:blip r:embed="rId2">
            <a:extLst>
              <a:ext uri="{28A0092B-C50C-407E-A947-70E740481C1C}">
                <a14:useLocalDpi xmlns:a14="http://schemas.microsoft.com/office/drawing/2010/main" val="0"/>
              </a:ext>
            </a:extLst>
          </a:blip>
          <a:srcRect l="32467" r="16565"/>
          <a:stretch/>
        </p:blipFill>
        <p:spPr>
          <a:xfrm>
            <a:off x="6096000" y="-2"/>
            <a:ext cx="6096000" cy="6727698"/>
          </a:xfrm>
          <a:prstGeom prst="rect">
            <a:avLst/>
          </a:prstGeom>
        </p:spPr>
      </p:pic>
      <p:sp>
        <p:nvSpPr>
          <p:cNvPr id="2" name="Titel 1">
            <a:extLst>
              <a:ext uri="{FF2B5EF4-FFF2-40B4-BE49-F238E27FC236}">
                <a16:creationId xmlns:a16="http://schemas.microsoft.com/office/drawing/2014/main" id="{A787CB80-3146-9C04-96F6-669EBA1EB39D}"/>
              </a:ext>
            </a:extLst>
          </p:cNvPr>
          <p:cNvSpPr>
            <a:spLocks noGrp="1"/>
          </p:cNvSpPr>
          <p:nvPr>
            <p:ph type="title"/>
          </p:nvPr>
        </p:nvSpPr>
        <p:spPr>
          <a:xfrm>
            <a:off x="1143000" y="159640"/>
            <a:ext cx="9906000" cy="1382156"/>
          </a:xfrm>
        </p:spPr>
        <p:txBody>
          <a:bodyPr/>
          <a:lstStyle/>
          <a:p>
            <a:r>
              <a:rPr lang="nl-NL" i="0" dirty="0">
                <a:solidFill>
                  <a:srgbClr val="14B2A8"/>
                </a:solidFill>
                <a:latin typeface="Impact" panose="020B0806030902050204" pitchFamily="34" charset="0"/>
              </a:rPr>
              <a:t>Meer bomen nu</a:t>
            </a:r>
          </a:p>
        </p:txBody>
      </p:sp>
      <p:pic>
        <p:nvPicPr>
          <p:cNvPr id="4" name="Afbeelding 4">
            <a:extLst>
              <a:ext uri="{FF2B5EF4-FFF2-40B4-BE49-F238E27FC236}">
                <a16:creationId xmlns:a16="http://schemas.microsoft.com/office/drawing/2014/main" id="{9F935ECA-E3A6-3B68-4665-42D36685C8A3}"/>
              </a:ext>
            </a:extLst>
          </p:cNvPr>
          <p:cNvPicPr>
            <a:picLocks noGrp="1" noChangeAspect="1"/>
          </p:cNvPicPr>
          <p:nvPr>
            <p:ph idx="1"/>
          </p:nvPr>
        </p:nvPicPr>
        <p:blipFill>
          <a:blip r:embed="rId3"/>
          <a:stretch>
            <a:fillRect/>
          </a:stretch>
        </p:blipFill>
        <p:spPr>
          <a:xfrm>
            <a:off x="10614857" y="5476234"/>
            <a:ext cx="1580046" cy="1378359"/>
          </a:xfrm>
        </p:spPr>
      </p:pic>
      <p:pic>
        <p:nvPicPr>
          <p:cNvPr id="5" name="Afbeelding 5" descr="Afbeelding met kaart&#10;&#10;Automatisch gegenereerde beschrijving">
            <a:extLst>
              <a:ext uri="{FF2B5EF4-FFF2-40B4-BE49-F238E27FC236}">
                <a16:creationId xmlns:a16="http://schemas.microsoft.com/office/drawing/2014/main" id="{9AA857FF-8B43-9153-9287-A723CE890FCF}"/>
              </a:ext>
            </a:extLst>
          </p:cNvPr>
          <p:cNvPicPr>
            <a:picLocks noChangeAspect="1"/>
          </p:cNvPicPr>
          <p:nvPr/>
        </p:nvPicPr>
        <p:blipFill rotWithShape="1">
          <a:blip r:embed="rId4"/>
          <a:srcRect l="9500" r="4" b="4"/>
          <a:stretch/>
        </p:blipFill>
        <p:spPr>
          <a:xfrm>
            <a:off x="5897476" y="2694687"/>
            <a:ext cx="3197072" cy="3197072"/>
          </a:xfrm>
          <a:custGeom>
            <a:avLst/>
            <a:gdLst/>
            <a:ahLst/>
            <a:cxnLst/>
            <a:rect l="l" t="t" r="r" b="b"/>
            <a:pathLst>
              <a:path w="3197072" h="3197072">
                <a:moveTo>
                  <a:pt x="1598536" y="179835"/>
                </a:moveTo>
                <a:cubicBezTo>
                  <a:pt x="2382063" y="179835"/>
                  <a:pt x="3017237" y="815009"/>
                  <a:pt x="3017237" y="1598536"/>
                </a:cubicBezTo>
                <a:cubicBezTo>
                  <a:pt x="3017237" y="2382063"/>
                  <a:pt x="2382063" y="3017237"/>
                  <a:pt x="1598536" y="3017237"/>
                </a:cubicBezTo>
                <a:cubicBezTo>
                  <a:pt x="815009" y="3017237"/>
                  <a:pt x="179836" y="2382063"/>
                  <a:pt x="179836" y="1598536"/>
                </a:cubicBezTo>
                <a:cubicBezTo>
                  <a:pt x="179836" y="815009"/>
                  <a:pt x="815009" y="179835"/>
                  <a:pt x="1598536" y="179835"/>
                </a:cubicBezTo>
                <a:close/>
                <a:moveTo>
                  <a:pt x="1598536" y="139872"/>
                </a:moveTo>
                <a:cubicBezTo>
                  <a:pt x="792938" y="139872"/>
                  <a:pt x="139872" y="792939"/>
                  <a:pt x="139872" y="1598536"/>
                </a:cubicBezTo>
                <a:cubicBezTo>
                  <a:pt x="139872" y="2404134"/>
                  <a:pt x="792938" y="3057200"/>
                  <a:pt x="1598536" y="3057200"/>
                </a:cubicBezTo>
                <a:cubicBezTo>
                  <a:pt x="2404134" y="3057200"/>
                  <a:pt x="3057200" y="2404134"/>
                  <a:pt x="3057200" y="1598536"/>
                </a:cubicBezTo>
                <a:cubicBezTo>
                  <a:pt x="3057200" y="792939"/>
                  <a:pt x="2404134" y="139872"/>
                  <a:pt x="1598536" y="139872"/>
                </a:cubicBezTo>
                <a:close/>
                <a:moveTo>
                  <a:pt x="1598536" y="0"/>
                </a:moveTo>
                <a:cubicBezTo>
                  <a:pt x="2481383" y="0"/>
                  <a:pt x="3197072" y="715689"/>
                  <a:pt x="3197072" y="1598536"/>
                </a:cubicBezTo>
                <a:cubicBezTo>
                  <a:pt x="3197072" y="2481383"/>
                  <a:pt x="2481383" y="3197072"/>
                  <a:pt x="1598536" y="3197072"/>
                </a:cubicBezTo>
                <a:cubicBezTo>
                  <a:pt x="715689" y="3197072"/>
                  <a:pt x="0" y="2481383"/>
                  <a:pt x="0" y="1598536"/>
                </a:cubicBezTo>
                <a:cubicBezTo>
                  <a:pt x="0" y="715689"/>
                  <a:pt x="715689" y="0"/>
                  <a:pt x="1598536" y="0"/>
                </a:cubicBezTo>
                <a:close/>
              </a:path>
            </a:pathLst>
          </a:custGeom>
        </p:spPr>
      </p:pic>
      <p:pic>
        <p:nvPicPr>
          <p:cNvPr id="7" name="Afbeelding 6" descr="Afbeelding met kaart&#10;&#10;Automatisch gegenereerde beschrijving">
            <a:extLst>
              <a:ext uri="{FF2B5EF4-FFF2-40B4-BE49-F238E27FC236}">
                <a16:creationId xmlns:a16="http://schemas.microsoft.com/office/drawing/2014/main" id="{2724835E-69DB-2222-C0B0-36D4B1C96DCF}"/>
              </a:ext>
            </a:extLst>
          </p:cNvPr>
          <p:cNvPicPr>
            <a:picLocks noChangeAspect="1"/>
          </p:cNvPicPr>
          <p:nvPr/>
        </p:nvPicPr>
        <p:blipFill rotWithShape="1">
          <a:blip r:embed="rId5"/>
          <a:srcRect t="16375" r="2" b="2"/>
          <a:stretch/>
        </p:blipFill>
        <p:spPr>
          <a:xfrm>
            <a:off x="7853983" y="-2"/>
            <a:ext cx="4329965" cy="3793338"/>
          </a:xfrm>
          <a:custGeom>
            <a:avLst/>
            <a:gdLst/>
            <a:ahLst/>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p:spPr>
      </p:pic>
      <p:pic>
        <p:nvPicPr>
          <p:cNvPr id="9" name="Afbeelding 4" descr="Afbeelding met kaart&#10;&#10;Automatisch gegenereerde beschrijving">
            <a:extLst>
              <a:ext uri="{FF2B5EF4-FFF2-40B4-BE49-F238E27FC236}">
                <a16:creationId xmlns:a16="http://schemas.microsoft.com/office/drawing/2014/main" id="{0DADD43D-99FB-3A05-857F-FF660B3383C2}"/>
              </a:ext>
            </a:extLst>
          </p:cNvPr>
          <p:cNvPicPr>
            <a:picLocks noChangeAspect="1"/>
          </p:cNvPicPr>
          <p:nvPr/>
        </p:nvPicPr>
        <p:blipFill rotWithShape="1">
          <a:blip r:embed="rId6"/>
          <a:srcRect t="19592" r="-3" b="-3"/>
          <a:stretch/>
        </p:blipFill>
        <p:spPr>
          <a:xfrm>
            <a:off x="8775850" y="3931477"/>
            <a:ext cx="3416150" cy="2926525"/>
          </a:xfrm>
          <a:custGeom>
            <a:avLst/>
            <a:gdLst/>
            <a:ahLst/>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p:spPr>
      </p:pic>
      <p:sp>
        <p:nvSpPr>
          <p:cNvPr id="11" name="Tijdelijke aanduiding voor inhoud 2">
            <a:extLst>
              <a:ext uri="{FF2B5EF4-FFF2-40B4-BE49-F238E27FC236}">
                <a16:creationId xmlns:a16="http://schemas.microsoft.com/office/drawing/2014/main" id="{B29FE13E-53DD-DE72-E960-F91E481DE678}"/>
              </a:ext>
            </a:extLst>
          </p:cNvPr>
          <p:cNvSpPr txBox="1">
            <a:spLocks/>
          </p:cNvSpPr>
          <p:nvPr/>
        </p:nvSpPr>
        <p:spPr>
          <a:xfrm>
            <a:off x="1061469" y="1541796"/>
            <a:ext cx="5034531" cy="4152931"/>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14B2A8"/>
              </a:buClr>
              <a:buSzPct val="100000"/>
            </a:pPr>
            <a:r>
              <a:rPr lang="nl-NL" sz="2000" dirty="0">
                <a:solidFill>
                  <a:srgbClr val="FF0000"/>
                </a:solidFill>
                <a:latin typeface="Arial" panose="020B0604020202020204" pitchFamily="34" charset="0"/>
                <a:cs typeface="Arial" panose="020B0604020202020204" pitchFamily="34" charset="0"/>
              </a:rPr>
              <a:t>X</a:t>
            </a:r>
            <a:r>
              <a:rPr lang="nl-NL" sz="2000" dirty="0">
                <a:latin typeface="Arial" panose="020B0604020202020204" pitchFamily="34" charset="0"/>
                <a:cs typeface="Arial" panose="020B0604020202020204" pitchFamily="34" charset="0"/>
              </a:rPr>
              <a:t> aantal bomen verplant in X seizoenen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Zaailingen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Stekken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Kweekoverschot</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Slagingspercentage 80%, 70% en 70% </a:t>
            </a:r>
          </a:p>
          <a:p>
            <a:pPr>
              <a:spcAft>
                <a:spcPts val="600"/>
              </a:spcAft>
              <a:buClr>
                <a:srgbClr val="14B2A8"/>
              </a:buClr>
              <a:buSzPct val="100000"/>
            </a:pPr>
            <a:r>
              <a:rPr lang="nl-NL" sz="2000" dirty="0">
                <a:solidFill>
                  <a:srgbClr val="FF0000"/>
                </a:solidFill>
                <a:latin typeface="Arial" panose="020B0604020202020204" pitchFamily="34" charset="0"/>
                <a:cs typeface="Arial" panose="020B0604020202020204" pitchFamily="34" charset="0"/>
              </a:rPr>
              <a:t>X</a:t>
            </a:r>
            <a:r>
              <a:rPr lang="nl-NL" sz="2000" dirty="0">
                <a:latin typeface="Arial" panose="020B0604020202020204" pitchFamily="34" charset="0"/>
                <a:cs typeface="Arial" panose="020B0604020202020204" pitchFamily="34" charset="0"/>
              </a:rPr>
              <a:t> aantal oogst- , uitdeel- en </a:t>
            </a:r>
            <a:br>
              <a:rPr lang="nl-NL" sz="2000" dirty="0">
                <a:latin typeface="Arial" panose="020B0604020202020204" pitchFamily="34" charset="0"/>
                <a:cs typeface="Arial" panose="020B0604020202020204" pitchFamily="34" charset="0"/>
              </a:rPr>
            </a:br>
            <a:r>
              <a:rPr lang="nl-NL" sz="2000" dirty="0">
                <a:latin typeface="Arial" panose="020B0604020202020204" pitchFamily="34" charset="0"/>
                <a:cs typeface="Arial" panose="020B0604020202020204" pitchFamily="34" charset="0"/>
              </a:rPr>
              <a:t>plantevents door hele land</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Meer dan </a:t>
            </a:r>
            <a:r>
              <a:rPr lang="nl-NL" sz="2000" dirty="0">
                <a:solidFill>
                  <a:srgbClr val="FF0000"/>
                </a:solidFill>
                <a:latin typeface="Arial" panose="020B0604020202020204" pitchFamily="34" charset="0"/>
                <a:cs typeface="Arial" panose="020B0604020202020204" pitchFamily="34" charset="0"/>
              </a:rPr>
              <a:t>X</a:t>
            </a:r>
            <a:r>
              <a:rPr lang="nl-NL" sz="2000" dirty="0">
                <a:latin typeface="Arial" panose="020B0604020202020204" pitchFamily="34" charset="0"/>
                <a:cs typeface="Arial" panose="020B0604020202020204" pitchFamily="34" charset="0"/>
              </a:rPr>
              <a:t> hubs door het hele land</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Plantlocaties: particulieren, boeren, voedselbossen, etc.</a:t>
            </a:r>
          </a:p>
          <a:p>
            <a:pPr>
              <a:spcAft>
                <a:spcPts val="600"/>
              </a:spcAft>
              <a:buClr>
                <a:srgbClr val="9E3611"/>
              </a:buClr>
            </a:pPr>
            <a:endParaRPr lang="nl-NL" sz="2000" dirty="0">
              <a:latin typeface="TT Chocolates" panose="02000503020000020003" pitchFamily="2" charset="77"/>
            </a:endParaRPr>
          </a:p>
        </p:txBody>
      </p:sp>
    </p:spTree>
    <p:extLst>
      <p:ext uri="{BB962C8B-B14F-4D97-AF65-F5344CB8AC3E}">
        <p14:creationId xmlns:p14="http://schemas.microsoft.com/office/powerpoint/2010/main" val="2800888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6629400" y="926321"/>
            <a:ext cx="4597401" cy="3000220"/>
          </a:xfrm>
        </p:spPr>
        <p:txBody>
          <a:bodyPr>
            <a:normAutofit fontScale="90000"/>
          </a:bodyPr>
          <a:lstStyle/>
          <a:p>
            <a:r>
              <a:rPr lang="nl-NL" b="1" dirty="0">
                <a:solidFill>
                  <a:srgbClr val="14B2A8"/>
                </a:solidFill>
                <a:latin typeface="Impact" panose="020B0806030902050204" pitchFamily="34" charset="0"/>
              </a:rPr>
              <a:t>Hoeveel bomen (ver)plant een vrijwilliger op gemiddeld op een </a:t>
            </a:r>
            <a:r>
              <a:rPr lang="nl-NL" b="1" dirty="0" err="1">
                <a:solidFill>
                  <a:srgbClr val="14B2A8"/>
                </a:solidFill>
                <a:latin typeface="Impact" panose="020B0806030902050204" pitchFamily="34" charset="0"/>
              </a:rPr>
              <a:t>oogstdag</a:t>
            </a:r>
            <a:r>
              <a:rPr lang="nl-NL" b="1" dirty="0">
                <a:solidFill>
                  <a:srgbClr val="14B2A8"/>
                </a:solidFill>
                <a:latin typeface="Impact" panose="020B0806030902050204" pitchFamily="34" charset="0"/>
              </a:rPr>
              <a:t>?</a:t>
            </a:r>
          </a:p>
        </p:txBody>
      </p:sp>
      <p:sp>
        <p:nvSpPr>
          <p:cNvPr id="3" name="Tijdelijke aanduiding voor inhoud 2">
            <a:extLst>
              <a:ext uri="{FF2B5EF4-FFF2-40B4-BE49-F238E27FC236}">
                <a16:creationId xmlns:a16="http://schemas.microsoft.com/office/drawing/2014/main" id="{7E009122-4B13-2643-31CE-575A883C58EC}"/>
              </a:ext>
            </a:extLst>
          </p:cNvPr>
          <p:cNvSpPr>
            <a:spLocks noGrp="1"/>
          </p:cNvSpPr>
          <p:nvPr>
            <p:ph idx="1"/>
          </p:nvPr>
        </p:nvSpPr>
        <p:spPr>
          <a:xfrm>
            <a:off x="6629400" y="4389684"/>
            <a:ext cx="4839789" cy="4024424"/>
          </a:xfrm>
        </p:spPr>
        <p:txBody>
          <a:bodyPr vert="horz" lIns="91440" tIns="45720" rIns="91440" bIns="45720" rtlCol="0" anchor="t">
            <a:normAutofit/>
          </a:bodyPr>
          <a:lstStyle/>
          <a:p>
            <a:pPr marL="457200" indent="-457200">
              <a:buFont typeface="+mj-lt"/>
              <a:buAutoNum type="alphaUcPeriod"/>
            </a:pPr>
            <a:r>
              <a:rPr lang="nl-NL" sz="2000" dirty="0">
                <a:latin typeface="Arial" panose="020B0604020202020204" pitchFamily="34" charset="0"/>
                <a:cs typeface="Arial" panose="020B0604020202020204" pitchFamily="34" charset="0"/>
              </a:rPr>
              <a:t>10-20 </a:t>
            </a:r>
          </a:p>
          <a:p>
            <a:pPr marL="457200" indent="-457200">
              <a:buFont typeface="+mj-lt"/>
              <a:buAutoNum type="alphaUcPeriod"/>
            </a:pPr>
            <a:r>
              <a:rPr lang="nl-NL" sz="2000" dirty="0">
                <a:latin typeface="Arial" panose="020B0604020202020204" pitchFamily="34" charset="0"/>
                <a:cs typeface="Arial" panose="020B0604020202020204" pitchFamily="34" charset="0"/>
              </a:rPr>
              <a:t>20-50</a:t>
            </a:r>
          </a:p>
          <a:p>
            <a:pPr marL="457200" indent="-457200">
              <a:buFont typeface="+mj-lt"/>
              <a:buAutoNum type="alphaUcPeriod"/>
            </a:pPr>
            <a:r>
              <a:rPr lang="nl-NL" sz="2000" dirty="0">
                <a:latin typeface="Arial" panose="020B0604020202020204" pitchFamily="34" charset="0"/>
                <a:cs typeface="Arial" panose="020B0604020202020204" pitchFamily="34" charset="0"/>
              </a:rPr>
              <a:t>50-100</a:t>
            </a:r>
          </a:p>
          <a:p>
            <a:endParaRPr lang="nl-NL" sz="2000" dirty="0">
              <a:latin typeface="Arial" panose="020B0604020202020204" pitchFamily="34" charset="0"/>
              <a:cs typeface="Arial" panose="020B0604020202020204" pitchFamily="34" charset="0"/>
            </a:endParaRPr>
          </a:p>
        </p:txBody>
      </p:sp>
      <p:pic>
        <p:nvPicPr>
          <p:cNvPr id="7" name="Afbeelding 6" descr="Afbeelding met persoon, kleding, buitenshuis, gras&#10;&#10;Automatisch gegenereerde beschrijving">
            <a:extLst>
              <a:ext uri="{FF2B5EF4-FFF2-40B4-BE49-F238E27FC236}">
                <a16:creationId xmlns:a16="http://schemas.microsoft.com/office/drawing/2014/main" id="{676B314F-9DB5-0BD8-19F5-926FBADC1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3822"/>
            <a:ext cx="5740400" cy="6413500"/>
          </a:xfrm>
          <a:prstGeom prst="rect">
            <a:avLst/>
          </a:prstGeom>
        </p:spPr>
      </p:pic>
    </p:spTree>
    <p:extLst>
      <p:ext uri="{BB962C8B-B14F-4D97-AF65-F5344CB8AC3E}">
        <p14:creationId xmlns:p14="http://schemas.microsoft.com/office/powerpoint/2010/main" val="1436668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D5E3D6-3E10-D279-C0FC-10EEA6F6A3A4}"/>
              </a:ext>
            </a:extLst>
          </p:cNvPr>
          <p:cNvPicPr>
            <a:picLocks noChangeAspect="1"/>
          </p:cNvPicPr>
          <p:nvPr/>
        </p:nvPicPr>
        <p:blipFill rotWithShape="1">
          <a:blip r:embed="rId2">
            <a:extLst>
              <a:ext uri="{28A0092B-C50C-407E-A947-70E740481C1C}">
                <a14:useLocalDpi xmlns:a14="http://schemas.microsoft.com/office/drawing/2010/main" val="0"/>
              </a:ext>
            </a:extLst>
          </a:blip>
          <a:srcRect l="34061" r="16564"/>
          <a:stretch/>
        </p:blipFill>
        <p:spPr>
          <a:xfrm>
            <a:off x="6286500" y="-2"/>
            <a:ext cx="5905500" cy="6727698"/>
          </a:xfrm>
          <a:prstGeom prst="rect">
            <a:avLst/>
          </a:prstGeom>
        </p:spPr>
      </p:pic>
      <p:pic>
        <p:nvPicPr>
          <p:cNvPr id="13" name="Afbeelding 4" descr="Afbeelding met tekst, gras, buiten, teken&#10;&#10;Automatisch gegenereerde beschrijving">
            <a:extLst>
              <a:ext uri="{FF2B5EF4-FFF2-40B4-BE49-F238E27FC236}">
                <a16:creationId xmlns:a16="http://schemas.microsoft.com/office/drawing/2014/main" id="{98DF5E3E-5067-E94B-CAA0-E9781279C8D9}"/>
              </a:ext>
            </a:extLst>
          </p:cNvPr>
          <p:cNvPicPr>
            <a:picLocks noGrp="1" noChangeAspect="1"/>
          </p:cNvPicPr>
          <p:nvPr>
            <p:ph idx="1"/>
          </p:nvPr>
        </p:nvPicPr>
        <p:blipFill>
          <a:blip r:embed="rId3"/>
          <a:stretch>
            <a:fillRect/>
          </a:stretch>
        </p:blipFill>
        <p:spPr>
          <a:xfrm>
            <a:off x="532756" y="652951"/>
            <a:ext cx="6542602" cy="5021446"/>
          </a:xfrm>
          <a:prstGeom prst="rect">
            <a:avLst/>
          </a:prstGeom>
        </p:spPr>
      </p:pic>
      <p:sp>
        <p:nvSpPr>
          <p:cNvPr id="14" name="Tijdelijke aanduiding voor inhoud 2">
            <a:extLst>
              <a:ext uri="{FF2B5EF4-FFF2-40B4-BE49-F238E27FC236}">
                <a16:creationId xmlns:a16="http://schemas.microsoft.com/office/drawing/2014/main" id="{3C581DC5-0906-2F63-C465-B6F198CC4CB2}"/>
              </a:ext>
            </a:extLst>
          </p:cNvPr>
          <p:cNvSpPr txBox="1">
            <a:spLocks/>
          </p:cNvSpPr>
          <p:nvPr/>
        </p:nvSpPr>
        <p:spPr>
          <a:xfrm>
            <a:off x="7737423" y="1091587"/>
            <a:ext cx="3792512" cy="414417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Alle oogst- hub- en plantlocaties in één systeem</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Registreren welke boom naar welke locatie zich verplaatst </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Vrijwilligers met en zonder account kunnen zich op events van deze locaties opschrijven</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Chatsysteem</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Een app</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We ontwikkelen door</a:t>
            </a:r>
          </a:p>
        </p:txBody>
      </p:sp>
    </p:spTree>
    <p:extLst>
      <p:ext uri="{BB962C8B-B14F-4D97-AF65-F5344CB8AC3E}">
        <p14:creationId xmlns:p14="http://schemas.microsoft.com/office/powerpoint/2010/main" val="3023613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3" descr="Afbeelding met tekst&#10;&#10;Automatisch gegenereerde beschrijving">
            <a:extLst>
              <a:ext uri="{FF2B5EF4-FFF2-40B4-BE49-F238E27FC236}">
                <a16:creationId xmlns:a16="http://schemas.microsoft.com/office/drawing/2014/main" id="{9128368B-6128-3EE3-10F3-89C912CC0719}"/>
              </a:ext>
            </a:extLst>
          </p:cNvPr>
          <p:cNvPicPr>
            <a:picLocks noChangeAspect="1"/>
          </p:cNvPicPr>
          <p:nvPr/>
        </p:nvPicPr>
        <p:blipFill rotWithShape="1">
          <a:blip r:embed="rId3"/>
          <a:srcRect l="17395" r="1" b="1"/>
          <a:stretch/>
        </p:blipFill>
        <p:spPr>
          <a:xfrm>
            <a:off x="688567" y="533400"/>
            <a:ext cx="10814865" cy="5629656"/>
          </a:xfrm>
          <a:prstGeom prst="rect">
            <a:avLst/>
          </a:prstGeom>
        </p:spPr>
      </p:pic>
    </p:spTree>
    <p:extLst>
      <p:ext uri="{BB962C8B-B14F-4D97-AF65-F5344CB8AC3E}">
        <p14:creationId xmlns:p14="http://schemas.microsoft.com/office/powerpoint/2010/main" val="1727659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2">
            <a:extLst>
              <a:ext uri="{FF2B5EF4-FFF2-40B4-BE49-F238E27FC236}">
                <a16:creationId xmlns:a16="http://schemas.microsoft.com/office/drawing/2014/main" id="{A3508515-02E8-B598-E165-B490AB7A97A0}"/>
              </a:ext>
            </a:extLst>
          </p:cNvPr>
          <p:cNvSpPr txBox="1">
            <a:spLocks/>
          </p:cNvSpPr>
          <p:nvPr/>
        </p:nvSpPr>
        <p:spPr>
          <a:xfrm>
            <a:off x="1509566" y="5865591"/>
            <a:ext cx="5913209" cy="541993"/>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9E3611"/>
              </a:buClr>
              <a:buNone/>
            </a:pPr>
            <a:r>
              <a:rPr lang="nl-NL" sz="1600" dirty="0">
                <a:latin typeface="Arial" panose="020B0604020202020204" pitchFamily="34" charset="0"/>
                <a:cs typeface="Arial" panose="020B0604020202020204" pitchFamily="34" charset="0"/>
              </a:rPr>
              <a:t>Hergebruik van boompjes én we laten het gebied mooi achter</a:t>
            </a:r>
          </a:p>
        </p:txBody>
      </p:sp>
      <p:pic>
        <p:nvPicPr>
          <p:cNvPr id="3" name="Onlinemedia 1" title="Meer Bomen Nu | Noord Brabant | doe mee!">
            <a:hlinkClick r:id="" action="ppaction://media"/>
            <a:extLst>
              <a:ext uri="{FF2B5EF4-FFF2-40B4-BE49-F238E27FC236}">
                <a16:creationId xmlns:a16="http://schemas.microsoft.com/office/drawing/2014/main" id="{4405C3ED-EA00-B2FB-467C-3A87CE3F2E1C}"/>
              </a:ext>
            </a:extLst>
          </p:cNvPr>
          <p:cNvPicPr>
            <a:picLocks noRot="1" noChangeAspect="1"/>
          </p:cNvPicPr>
          <p:nvPr>
            <a:videoFile r:link="rId1"/>
          </p:nvPr>
        </p:nvPicPr>
        <p:blipFill>
          <a:blip r:embed="rId3"/>
          <a:stretch>
            <a:fillRect/>
          </a:stretch>
        </p:blipFill>
        <p:spPr>
          <a:xfrm>
            <a:off x="1596159" y="700890"/>
            <a:ext cx="8999681" cy="5089235"/>
          </a:xfrm>
          <a:prstGeom prst="rect">
            <a:avLst/>
          </a:prstGeom>
        </p:spPr>
      </p:pic>
    </p:spTree>
    <p:extLst>
      <p:ext uri="{BB962C8B-B14F-4D97-AF65-F5344CB8AC3E}">
        <p14:creationId xmlns:p14="http://schemas.microsoft.com/office/powerpoint/2010/main" val="1800326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CA3D0-FA93-C139-DA1B-78F0D6428338}"/>
              </a:ext>
            </a:extLst>
          </p:cNvPr>
          <p:cNvSpPr>
            <a:spLocks noGrp="1"/>
          </p:cNvSpPr>
          <p:nvPr>
            <p:ph type="title"/>
          </p:nvPr>
        </p:nvSpPr>
        <p:spPr>
          <a:xfrm>
            <a:off x="1143000" y="132944"/>
            <a:ext cx="9906000" cy="1382156"/>
          </a:xfrm>
        </p:spPr>
        <p:txBody>
          <a:bodyPr/>
          <a:lstStyle/>
          <a:p>
            <a:r>
              <a:rPr lang="nl-NL" dirty="0">
                <a:solidFill>
                  <a:srgbClr val="14B2A8"/>
                </a:solidFill>
                <a:latin typeface="Impact" panose="020B0806030902050204" pitchFamily="34" charset="0"/>
              </a:rPr>
              <a:t>DOWNLOAD THE APP</a:t>
            </a:r>
          </a:p>
        </p:txBody>
      </p:sp>
      <p:sp>
        <p:nvSpPr>
          <p:cNvPr id="11" name="Tijdelijke aanduiding voor inhoud 2">
            <a:extLst>
              <a:ext uri="{FF2B5EF4-FFF2-40B4-BE49-F238E27FC236}">
                <a16:creationId xmlns:a16="http://schemas.microsoft.com/office/drawing/2014/main" id="{01DA380D-3EB8-1F38-82BB-8A8DBE9646E9}"/>
              </a:ext>
            </a:extLst>
          </p:cNvPr>
          <p:cNvSpPr txBox="1">
            <a:spLocks/>
          </p:cNvSpPr>
          <p:nvPr/>
        </p:nvSpPr>
        <p:spPr>
          <a:xfrm>
            <a:off x="1142999" y="1416788"/>
            <a:ext cx="4658193" cy="486092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In de app: </a:t>
            </a:r>
          </a:p>
          <a:p>
            <a:pPr>
              <a:spcBef>
                <a:spcPts val="600"/>
              </a:spcBef>
            </a:pPr>
            <a:r>
              <a:rPr lang="nl-NL" sz="2000" dirty="0">
                <a:latin typeface="Arial" panose="020B0604020202020204" pitchFamily="34" charset="0"/>
                <a:cs typeface="Arial" panose="020B0604020202020204" pitchFamily="34" charset="0"/>
              </a:rPr>
              <a:t>Aanmelden voor evenementen en overzicht evenementen in de buurt</a:t>
            </a:r>
          </a:p>
          <a:p>
            <a:pPr>
              <a:spcBef>
                <a:spcPts val="600"/>
              </a:spcBef>
            </a:pPr>
            <a:r>
              <a:rPr lang="nl-NL" sz="2000" dirty="0">
                <a:latin typeface="Arial" panose="020B0604020202020204" pitchFamily="34" charset="0"/>
                <a:cs typeface="Arial" panose="020B0604020202020204" pitchFamily="34" charset="0"/>
              </a:rPr>
              <a:t>Chatten met de vrijwilligers van jou evenement</a:t>
            </a:r>
          </a:p>
          <a:p>
            <a:pPr>
              <a:spcBef>
                <a:spcPts val="600"/>
              </a:spcBef>
            </a:pPr>
            <a:r>
              <a:rPr lang="nl-NL" sz="2000" dirty="0">
                <a:latin typeface="Arial" panose="020B0604020202020204" pitchFamily="34" charset="0"/>
                <a:cs typeface="Arial" panose="020B0604020202020204" pitchFamily="34" charset="0"/>
              </a:rPr>
              <a:t>Oogst doorgeven van jouw evenement</a:t>
            </a:r>
          </a:p>
          <a:p>
            <a:pPr>
              <a:spcBef>
                <a:spcPts val="600"/>
              </a:spcBef>
            </a:pPr>
            <a:r>
              <a:rPr lang="nl-NL" sz="2000" dirty="0">
                <a:latin typeface="Arial" panose="020B0604020202020204" pitchFamily="34" charset="0"/>
                <a:cs typeface="Arial" panose="020B0604020202020204" pitchFamily="34" charset="0"/>
              </a:rPr>
              <a:t>Voor uitdeeldagen: QR scanners en QR code van ophalers – administratie versimpeld!</a:t>
            </a:r>
          </a:p>
          <a:p>
            <a:pPr>
              <a:spcBef>
                <a:spcPts val="600"/>
              </a:spcBef>
            </a:pPr>
            <a:r>
              <a:rPr lang="nl-NL" sz="2000" dirty="0">
                <a:latin typeface="Arial" panose="020B0604020202020204" pitchFamily="34" charset="0"/>
                <a:cs typeface="Arial" panose="020B0604020202020204" pitchFamily="34" charset="0"/>
              </a:rPr>
              <a:t>Relevante handleidingen per event bij de hand</a:t>
            </a:r>
          </a:p>
        </p:txBody>
      </p:sp>
      <p:pic>
        <p:nvPicPr>
          <p:cNvPr id="4" name="Afbeelding 3">
            <a:extLst>
              <a:ext uri="{FF2B5EF4-FFF2-40B4-BE49-F238E27FC236}">
                <a16:creationId xmlns:a16="http://schemas.microsoft.com/office/drawing/2014/main" id="{F680BCE2-CEB0-9C7A-F227-09823D48D435}"/>
              </a:ext>
            </a:extLst>
          </p:cNvPr>
          <p:cNvPicPr>
            <a:picLocks noChangeAspect="1"/>
          </p:cNvPicPr>
          <p:nvPr/>
        </p:nvPicPr>
        <p:blipFill rotWithShape="1">
          <a:blip r:embed="rId4">
            <a:extLst>
              <a:ext uri="{28A0092B-C50C-407E-A947-70E740481C1C}">
                <a14:useLocalDpi xmlns:a14="http://schemas.microsoft.com/office/drawing/2010/main" val="0"/>
              </a:ext>
            </a:extLst>
          </a:blip>
          <a:srcRect l="768" t="29489" r="8351"/>
          <a:stretch/>
        </p:blipFill>
        <p:spPr>
          <a:xfrm>
            <a:off x="12661560" y="0"/>
            <a:ext cx="5892801" cy="6858000"/>
          </a:xfrm>
          <a:prstGeom prst="rect">
            <a:avLst/>
          </a:prstGeom>
        </p:spPr>
      </p:pic>
      <p:pic>
        <p:nvPicPr>
          <p:cNvPr id="5" name="Afbeelding 4" descr="Afbeelding met tekst, Mobiele telefoon, gadget, Draagbaar communicatietoestel&#10;&#10;Automatisch gegenereerde beschrijving">
            <a:extLst>
              <a:ext uri="{FF2B5EF4-FFF2-40B4-BE49-F238E27FC236}">
                <a16:creationId xmlns:a16="http://schemas.microsoft.com/office/drawing/2014/main" id="{BBC263E7-9831-902A-2BA4-B8320EFE57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3140" y="0"/>
            <a:ext cx="5618859" cy="6277708"/>
          </a:xfrm>
          <a:prstGeom prst="rect">
            <a:avLst/>
          </a:prstGeom>
        </p:spPr>
      </p:pic>
    </p:spTree>
    <p:extLst>
      <p:ext uri="{BB962C8B-B14F-4D97-AF65-F5344CB8AC3E}">
        <p14:creationId xmlns:p14="http://schemas.microsoft.com/office/powerpoint/2010/main" val="2958015115"/>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5433287D-9584-98EC-7D46-25AAFCF5C60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5998" r="29335"/>
          <a:stretch/>
        </p:blipFill>
        <p:spPr>
          <a:xfrm>
            <a:off x="8261914" y="0"/>
            <a:ext cx="3983280" cy="3346832"/>
          </a:xfrm>
          <a:prstGeom prst="rect">
            <a:avLst/>
          </a:prstGeom>
        </p:spPr>
      </p:pic>
      <p:sp>
        <p:nvSpPr>
          <p:cNvPr id="7" name="Tekstvak 6">
            <a:extLst>
              <a:ext uri="{FF2B5EF4-FFF2-40B4-BE49-F238E27FC236}">
                <a16:creationId xmlns:a16="http://schemas.microsoft.com/office/drawing/2014/main" id="{1F31F049-74B9-BCB0-5DB6-D486425C6DB8}"/>
              </a:ext>
            </a:extLst>
          </p:cNvPr>
          <p:cNvSpPr txBox="1"/>
          <p:nvPr/>
        </p:nvSpPr>
        <p:spPr>
          <a:xfrm>
            <a:off x="6001126" y="1841692"/>
            <a:ext cx="595586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Vorm van circulair natuurbeheer: snoeien en oogsten in plaats van maaien, vrezen en klepelen </a:t>
            </a:r>
          </a:p>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Geen kaalslag</a:t>
            </a:r>
          </a:p>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Natuureducatie</a:t>
            </a:r>
          </a:p>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Een leuke dag in de buitenlucht</a:t>
            </a:r>
          </a:p>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Concreet resultaat</a:t>
            </a:r>
          </a:p>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Werken vanuit het beheerplan en in samenspraak met de terreinbeheerder</a:t>
            </a:r>
          </a:p>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Altijd met oogstbegeleiders</a:t>
            </a:r>
          </a:p>
          <a:p>
            <a:pPr marL="230400" indent="-2304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Pak je schep en sluit aan!</a:t>
            </a:r>
          </a:p>
          <a:p>
            <a:pPr marL="230400" indent="-230400">
              <a:spcAft>
                <a:spcPts val="6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5804526"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OOGSTDAG</a:t>
            </a:r>
          </a:p>
        </p:txBody>
      </p:sp>
      <p:pic>
        <p:nvPicPr>
          <p:cNvPr id="9" name="Afbeelding 8" descr="Afbeelding met persoon, Menselijk gezicht, kleding, glimlach&#10;&#10;Automatisch gegenereerde beschrijving">
            <a:extLst>
              <a:ext uri="{FF2B5EF4-FFF2-40B4-BE49-F238E27FC236}">
                <a16:creationId xmlns:a16="http://schemas.microsoft.com/office/drawing/2014/main" id="{0A3966FD-30E9-10BB-2118-3EDA3F1C11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80" y="453386"/>
            <a:ext cx="5740400" cy="6413500"/>
          </a:xfrm>
          <a:prstGeom prst="rect">
            <a:avLst/>
          </a:prstGeom>
        </p:spPr>
      </p:pic>
    </p:spTree>
    <p:extLst>
      <p:ext uri="{BB962C8B-B14F-4D97-AF65-F5344CB8AC3E}">
        <p14:creationId xmlns:p14="http://schemas.microsoft.com/office/powerpoint/2010/main" val="2247827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87CB80-3146-9C04-96F6-669EBA1EB39D}"/>
              </a:ext>
            </a:extLst>
          </p:cNvPr>
          <p:cNvSpPr>
            <a:spLocks noGrp="1"/>
          </p:cNvSpPr>
          <p:nvPr>
            <p:ph type="title"/>
          </p:nvPr>
        </p:nvSpPr>
        <p:spPr/>
        <p:txBody>
          <a:bodyPr/>
          <a:lstStyle/>
          <a:p>
            <a:r>
              <a:rPr lang="nl-NL" dirty="0">
                <a:solidFill>
                  <a:srgbClr val="14B2A8"/>
                </a:solidFill>
                <a:latin typeface="Impact" panose="020B0806030902050204" pitchFamily="34" charset="0"/>
                <a:ea typeface="+mj-lt"/>
                <a:cs typeface="+mj-lt"/>
              </a:rPr>
              <a:t>MET 3 STICHTINGEN </a:t>
            </a:r>
            <a:br>
              <a:rPr lang="nl-NL" dirty="0">
                <a:latin typeface="Impact" panose="020B0806030902050204" pitchFamily="34" charset="0"/>
                <a:ea typeface="+mj-lt"/>
                <a:cs typeface="+mj-lt"/>
              </a:rPr>
            </a:br>
            <a:r>
              <a:rPr lang="nl-NL" dirty="0">
                <a:solidFill>
                  <a:srgbClr val="F49D2E"/>
                </a:solidFill>
                <a:latin typeface="Impact" panose="020B0806030902050204" pitchFamily="34" charset="0"/>
                <a:ea typeface="+mj-lt"/>
                <a:cs typeface="+mj-lt"/>
              </a:rPr>
              <a:t>DE HANDEN UIT DE MOUWEN</a:t>
            </a:r>
            <a:endParaRPr lang="nl-NL" dirty="0">
              <a:solidFill>
                <a:srgbClr val="F49D2E"/>
              </a:solidFill>
              <a:latin typeface="Impact" panose="020B0806030902050204" pitchFamily="34" charset="0"/>
            </a:endParaRPr>
          </a:p>
        </p:txBody>
      </p:sp>
      <p:pic>
        <p:nvPicPr>
          <p:cNvPr id="5" name="Afbeelding 5">
            <a:extLst>
              <a:ext uri="{FF2B5EF4-FFF2-40B4-BE49-F238E27FC236}">
                <a16:creationId xmlns:a16="http://schemas.microsoft.com/office/drawing/2014/main" id="{AC53677B-2308-BA4A-D2C3-088698B6B122}"/>
              </a:ext>
            </a:extLst>
          </p:cNvPr>
          <p:cNvPicPr>
            <a:picLocks noChangeAspect="1"/>
          </p:cNvPicPr>
          <p:nvPr/>
        </p:nvPicPr>
        <p:blipFill>
          <a:blip r:embed="rId3"/>
          <a:stretch>
            <a:fillRect/>
          </a:stretch>
        </p:blipFill>
        <p:spPr>
          <a:xfrm>
            <a:off x="936120" y="1994353"/>
            <a:ext cx="2314575" cy="1200150"/>
          </a:xfrm>
          <a:prstGeom prst="rect">
            <a:avLst/>
          </a:prstGeom>
        </p:spPr>
      </p:pic>
      <p:pic>
        <p:nvPicPr>
          <p:cNvPr id="7" name="Afbeelding 7">
            <a:extLst>
              <a:ext uri="{FF2B5EF4-FFF2-40B4-BE49-F238E27FC236}">
                <a16:creationId xmlns:a16="http://schemas.microsoft.com/office/drawing/2014/main" id="{39E39664-027C-34C8-A2B7-9C8310F475B0}"/>
              </a:ext>
            </a:extLst>
          </p:cNvPr>
          <p:cNvPicPr>
            <a:picLocks noChangeAspect="1"/>
          </p:cNvPicPr>
          <p:nvPr/>
        </p:nvPicPr>
        <p:blipFill>
          <a:blip r:embed="rId4"/>
          <a:stretch>
            <a:fillRect/>
          </a:stretch>
        </p:blipFill>
        <p:spPr>
          <a:xfrm>
            <a:off x="928585" y="3183453"/>
            <a:ext cx="2447925" cy="1143000"/>
          </a:xfrm>
          <a:prstGeom prst="rect">
            <a:avLst/>
          </a:prstGeom>
        </p:spPr>
      </p:pic>
      <p:pic>
        <p:nvPicPr>
          <p:cNvPr id="9" name="Afbeelding 6" descr="Afbeelding met tekst&#10;&#10;Automatisch gegenereerde beschrijving">
            <a:extLst>
              <a:ext uri="{FF2B5EF4-FFF2-40B4-BE49-F238E27FC236}">
                <a16:creationId xmlns:a16="http://schemas.microsoft.com/office/drawing/2014/main" id="{5CAF388C-1AC2-22D1-E97A-613A498A22F4}"/>
              </a:ext>
            </a:extLst>
          </p:cNvPr>
          <p:cNvPicPr>
            <a:picLocks noChangeAspect="1"/>
          </p:cNvPicPr>
          <p:nvPr/>
        </p:nvPicPr>
        <p:blipFill>
          <a:blip r:embed="rId5"/>
          <a:stretch>
            <a:fillRect/>
          </a:stretch>
        </p:blipFill>
        <p:spPr>
          <a:xfrm>
            <a:off x="1040895" y="4494695"/>
            <a:ext cx="2209800" cy="1076325"/>
          </a:xfrm>
          <a:prstGeom prst="rect">
            <a:avLst/>
          </a:prstGeom>
        </p:spPr>
      </p:pic>
      <p:sp>
        <p:nvSpPr>
          <p:cNvPr id="11" name="Tekstvak 10">
            <a:extLst>
              <a:ext uri="{FF2B5EF4-FFF2-40B4-BE49-F238E27FC236}">
                <a16:creationId xmlns:a16="http://schemas.microsoft.com/office/drawing/2014/main" id="{BACF0C2C-0FD3-45F4-AE6E-F8732EA60F0F}"/>
              </a:ext>
            </a:extLst>
          </p:cNvPr>
          <p:cNvSpPr txBox="1"/>
          <p:nvPr/>
        </p:nvSpPr>
        <p:spPr>
          <a:xfrm>
            <a:off x="3537915" y="2368880"/>
            <a:ext cx="2616359" cy="584775"/>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Organisatie en communicatie</a:t>
            </a:r>
          </a:p>
        </p:txBody>
      </p:sp>
      <p:pic>
        <p:nvPicPr>
          <p:cNvPr id="13" name="Onlinemedia 3" title="Boeren planten 50.000 bomen">
            <a:hlinkClick r:id="" action="ppaction://media"/>
            <a:extLst>
              <a:ext uri="{FF2B5EF4-FFF2-40B4-BE49-F238E27FC236}">
                <a16:creationId xmlns:a16="http://schemas.microsoft.com/office/drawing/2014/main" id="{50C17084-6882-2471-5B76-09711EF8939F}"/>
              </a:ext>
            </a:extLst>
          </p:cNvPr>
          <p:cNvPicPr>
            <a:picLocks noRot="1" noChangeAspect="1"/>
          </p:cNvPicPr>
          <p:nvPr>
            <a:videoFile r:link="rId1"/>
          </p:nvPr>
        </p:nvPicPr>
        <p:blipFill>
          <a:blip r:embed="rId6"/>
          <a:stretch>
            <a:fillRect/>
          </a:stretch>
        </p:blipFill>
        <p:spPr>
          <a:xfrm>
            <a:off x="6319811" y="2056383"/>
            <a:ext cx="4603502" cy="3184383"/>
          </a:xfrm>
          <a:prstGeom prst="rect">
            <a:avLst/>
          </a:prstGeom>
        </p:spPr>
      </p:pic>
      <p:sp>
        <p:nvSpPr>
          <p:cNvPr id="17" name="Tekstvak 16">
            <a:extLst>
              <a:ext uri="{FF2B5EF4-FFF2-40B4-BE49-F238E27FC236}">
                <a16:creationId xmlns:a16="http://schemas.microsoft.com/office/drawing/2014/main" id="{FAC41044-5D85-C3D2-5F96-AA8A750C3F00}"/>
              </a:ext>
            </a:extLst>
          </p:cNvPr>
          <p:cNvSpPr txBox="1"/>
          <p:nvPr/>
        </p:nvSpPr>
        <p:spPr>
          <a:xfrm>
            <a:off x="6284548" y="5292830"/>
            <a:ext cx="4028536" cy="338554"/>
          </a:xfrm>
          <a:prstGeom prst="rect">
            <a:avLst/>
          </a:prstGeom>
          <a:noFill/>
        </p:spPr>
        <p:txBody>
          <a:bodyPr wrap="square" rtlCol="0">
            <a:spAutoFit/>
          </a:bodyPr>
          <a:lstStyle/>
          <a:p>
            <a:r>
              <a:rPr lang="nl-NL" sz="1600" dirty="0">
                <a:latin typeface="Arial" panose="020B0604020202020204" pitchFamily="34" charset="0"/>
                <a:cs typeface="Arial" panose="020B0604020202020204" pitchFamily="34" charset="0"/>
              </a:rPr>
              <a:t>Maart 2020, zo begon het… </a:t>
            </a:r>
          </a:p>
        </p:txBody>
      </p:sp>
      <p:sp>
        <p:nvSpPr>
          <p:cNvPr id="3" name="Tekstvak 2">
            <a:extLst>
              <a:ext uri="{FF2B5EF4-FFF2-40B4-BE49-F238E27FC236}">
                <a16:creationId xmlns:a16="http://schemas.microsoft.com/office/drawing/2014/main" id="{D69261C2-AF4E-C5FC-39E1-30E3C2CA9B82}"/>
              </a:ext>
            </a:extLst>
          </p:cNvPr>
          <p:cNvSpPr txBox="1"/>
          <p:nvPr/>
        </p:nvSpPr>
        <p:spPr>
          <a:xfrm>
            <a:off x="3537915" y="3570287"/>
            <a:ext cx="2616359" cy="338554"/>
          </a:xfrm>
          <a:prstGeom prst="rect">
            <a:avLst/>
          </a:prstGeom>
          <a:noFill/>
        </p:spPr>
        <p:txBody>
          <a:bodyPr wrap="square" lIns="91440" tIns="45720" rIns="91440" bIns="45720" rtlCol="0" anchor="t">
            <a:spAutoFit/>
          </a:bodyPr>
          <a:lstStyle/>
          <a:p>
            <a:r>
              <a:rPr lang="nl-NL" sz="1600" dirty="0">
                <a:latin typeface="TT Chocolates" panose="02000503020000020003" pitchFamily="2" charset="77"/>
              </a:rPr>
              <a:t>De bedenker en aanjager</a:t>
            </a:r>
          </a:p>
        </p:txBody>
      </p:sp>
      <p:sp>
        <p:nvSpPr>
          <p:cNvPr id="4" name="Tekstvak 3">
            <a:extLst>
              <a:ext uri="{FF2B5EF4-FFF2-40B4-BE49-F238E27FC236}">
                <a16:creationId xmlns:a16="http://schemas.microsoft.com/office/drawing/2014/main" id="{B0AE5B96-17A1-4413-0D53-F574D20A0C3C}"/>
              </a:ext>
            </a:extLst>
          </p:cNvPr>
          <p:cNvSpPr txBox="1"/>
          <p:nvPr/>
        </p:nvSpPr>
        <p:spPr>
          <a:xfrm>
            <a:off x="3537915" y="4647690"/>
            <a:ext cx="2616359" cy="584775"/>
          </a:xfrm>
          <a:prstGeom prst="rect">
            <a:avLst/>
          </a:prstGeom>
          <a:noFill/>
        </p:spPr>
        <p:txBody>
          <a:bodyPr wrap="square" lIns="91440" tIns="45720" rIns="91440" bIns="45720" rtlCol="0" anchor="t">
            <a:spAutoFit/>
          </a:bodyPr>
          <a:lstStyle/>
          <a:p>
            <a:r>
              <a:rPr lang="nl-NL" sz="1600" dirty="0">
                <a:latin typeface="TT Chocolates" panose="02000503020000020003" pitchFamily="2" charset="77"/>
              </a:rPr>
              <a:t>300boeren met wens om biodiversiteit te verhogen</a:t>
            </a:r>
          </a:p>
        </p:txBody>
      </p:sp>
    </p:spTree>
    <p:extLst>
      <p:ext uri="{BB962C8B-B14F-4D97-AF65-F5344CB8AC3E}">
        <p14:creationId xmlns:p14="http://schemas.microsoft.com/office/powerpoint/2010/main" val="3210568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kleding, persoon, glimlach, buitenshuis&#10;&#10;Automatisch gegenereerde beschrijving">
            <a:extLst>
              <a:ext uri="{FF2B5EF4-FFF2-40B4-BE49-F238E27FC236}">
                <a16:creationId xmlns:a16="http://schemas.microsoft.com/office/drawing/2014/main" id="{2AFE02D6-89B8-A074-D5D1-C21390A93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342" y="-23334"/>
            <a:ext cx="5740400" cy="6413500"/>
          </a:xfrm>
          <a:prstGeom prst="rect">
            <a:avLst/>
          </a:prstGeom>
        </p:spPr>
      </p:pic>
      <p:pic>
        <p:nvPicPr>
          <p:cNvPr id="16" name="Graphic 15">
            <a:extLst>
              <a:ext uri="{FF2B5EF4-FFF2-40B4-BE49-F238E27FC236}">
                <a16:creationId xmlns:a16="http://schemas.microsoft.com/office/drawing/2014/main" id="{5433287D-9584-98EC-7D46-25AAFCF5C60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1775" r="29335"/>
          <a:stretch/>
        </p:blipFill>
        <p:spPr>
          <a:xfrm>
            <a:off x="-2280233" y="-86108"/>
            <a:ext cx="3983280" cy="3515108"/>
          </a:xfrm>
          <a:prstGeom prst="rect">
            <a:avLst/>
          </a:prstGeom>
        </p:spPr>
      </p:pic>
      <p:sp>
        <p:nvSpPr>
          <p:cNvPr id="7" name="Tekstvak 6">
            <a:extLst>
              <a:ext uri="{FF2B5EF4-FFF2-40B4-BE49-F238E27FC236}">
                <a16:creationId xmlns:a16="http://schemas.microsoft.com/office/drawing/2014/main" id="{1F31F049-74B9-BCB0-5DB6-D486425C6DB8}"/>
              </a:ext>
            </a:extLst>
          </p:cNvPr>
          <p:cNvSpPr txBox="1"/>
          <p:nvPr/>
        </p:nvSpPr>
        <p:spPr>
          <a:xfrm>
            <a:off x="945032" y="1841692"/>
            <a:ext cx="5706241" cy="40472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Natuurgebieden en stadsparken: uitdunnen, </a:t>
            </a:r>
            <a:r>
              <a:rPr lang="nl-NL" dirty="0" err="1">
                <a:latin typeface="Arial" panose="020B0604020202020204" pitchFamily="34" charset="0"/>
                <a:cs typeface="Arial" panose="020B0604020202020204" pitchFamily="34" charset="0"/>
              </a:rPr>
              <a:t>opschot</a:t>
            </a:r>
            <a:r>
              <a:rPr lang="nl-NL" dirty="0">
                <a:latin typeface="Arial" panose="020B0604020202020204" pitchFamily="34" charset="0"/>
                <a:cs typeface="Arial" panose="020B0604020202020204" pitchFamily="34" charset="0"/>
              </a:rPr>
              <a:t>, te dicht bij pad, ongewenste soorten</a:t>
            </a:r>
          </a:p>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Samenwerking gemeentegroenbeheer, Staatsbosbeheer, Landschappen. </a:t>
            </a:r>
          </a:p>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Landgoederen: helpen met achterstallig onderhoud</a:t>
            </a:r>
          </a:p>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Achtertuinen: Landelijke doneer-een-zaailing-dag</a:t>
            </a:r>
          </a:p>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Bouwterreinen</a:t>
            </a:r>
          </a:p>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Bungalowparken, campings, wegbermen</a:t>
            </a:r>
          </a:p>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Knotploegen</a:t>
            </a:r>
          </a:p>
          <a:p>
            <a:pPr marL="342900" indent="-3429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Restpartijen van kwekers</a:t>
            </a:r>
          </a:p>
          <a:p>
            <a:pPr marL="342900" indent="-342900">
              <a:spcAft>
                <a:spcPts val="600"/>
              </a:spcAft>
              <a:buClr>
                <a:srgbClr val="14B2A8"/>
              </a:buClr>
              <a:buAutoNum type="arabicPeriod"/>
            </a:pPr>
            <a:endParaRPr lang="nl-NL" dirty="0">
              <a:latin typeface="Arial" panose="020B0604020202020204" pitchFamily="34" charset="0"/>
              <a:cs typeface="Arial" panose="020B0604020202020204" pitchFamily="34" charset="0"/>
            </a:endParaRPr>
          </a:p>
          <a:p>
            <a:pPr>
              <a:spcAft>
                <a:spcPts val="600"/>
              </a:spcAft>
              <a:buClr>
                <a:srgbClr val="14B2A8"/>
              </a:buClr>
            </a:pPr>
            <a:r>
              <a:rPr lang="nl-NL" sz="1400" dirty="0">
                <a:latin typeface="Arial" panose="020B0604020202020204" pitchFamily="34" charset="0"/>
                <a:cs typeface="Arial" panose="020B0604020202020204" pitchFamily="34" charset="0"/>
              </a:rPr>
              <a:t>Meer over oogsten: </a:t>
            </a:r>
            <a:r>
              <a:rPr lang="nl-NL" sz="1400" dirty="0">
                <a:latin typeface="Arial" panose="020B0604020202020204" pitchFamily="34" charset="0"/>
                <a:cs typeface="Arial" panose="020B0604020202020204" pitchFamily="34" charset="0"/>
                <a:hlinkClick r:id="rId6"/>
              </a:rPr>
              <a:t>meerbomen.nu/over-de-actie/oogsten/</a:t>
            </a:r>
            <a:endParaRPr lang="nl-NL" sz="1400"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748432"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Waar oogsten wij?</a:t>
            </a:r>
          </a:p>
        </p:txBody>
      </p:sp>
    </p:spTree>
    <p:extLst>
      <p:ext uri="{BB962C8B-B14F-4D97-AF65-F5344CB8AC3E}">
        <p14:creationId xmlns:p14="http://schemas.microsoft.com/office/powerpoint/2010/main" val="1327178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1F31F049-74B9-BCB0-5DB6-D486425C6DB8}"/>
              </a:ext>
            </a:extLst>
          </p:cNvPr>
          <p:cNvSpPr txBox="1"/>
          <p:nvPr/>
        </p:nvSpPr>
        <p:spPr>
          <a:xfrm>
            <a:off x="5771191" y="1841692"/>
            <a:ext cx="608778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We oogsten alles, maar delen vooral inheems uit. Een win-win voor terreinbeheer en maatschappij!</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Praktijk: 90% inheems, tot 150 verschillende soorten</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Niet inheems? Dan naar voedselbos of achtertuin</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Invasieve exoot? Op de takkenril</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De mooiste laten we staan</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Knie tot manshoogte</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Zonder kluit zorgt voor minder transportkosten</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Ook stekken van wilg, vlier, vlinderstruik, vijg en populier</a:t>
            </a:r>
          </a:p>
          <a:p>
            <a:pPr marL="230400" indent="-230400">
              <a:spcAft>
                <a:spcPts val="600"/>
              </a:spcAft>
              <a:buClr>
                <a:srgbClr val="14B2A8"/>
              </a:buClr>
              <a:buFont typeface="Arial" panose="020B0604020202020204" pitchFamily="34" charset="0"/>
              <a:buChar char="•"/>
            </a:pPr>
            <a:r>
              <a:rPr lang="nl-NL" dirty="0">
                <a:latin typeface="Arial" panose="020B0604020202020204" pitchFamily="34" charset="0"/>
                <a:cs typeface="Arial" panose="020B0604020202020204" pitchFamily="34" charset="0"/>
              </a:rPr>
              <a:t>Bulk versus gewilde soorten</a:t>
            </a:r>
          </a:p>
          <a:p>
            <a:pPr marL="230400">
              <a:spcAft>
                <a:spcPts val="600"/>
              </a:spcAft>
              <a:buClr>
                <a:srgbClr val="14B2A8"/>
              </a:buClr>
            </a:pPr>
            <a:endParaRPr lang="nl-NL" sz="1600" dirty="0">
              <a:latin typeface="Arial" panose="020B0604020202020204" pitchFamily="34" charset="0"/>
              <a:cs typeface="Arial" panose="020B0604020202020204" pitchFamily="34" charset="0"/>
            </a:endParaRPr>
          </a:p>
          <a:p>
            <a:pPr>
              <a:spcAft>
                <a:spcPts val="600"/>
              </a:spcAft>
              <a:buClr>
                <a:srgbClr val="14B2A8"/>
              </a:buClr>
            </a:pPr>
            <a:r>
              <a:rPr lang="nl-NL" sz="1600" dirty="0">
                <a:latin typeface="Arial" panose="020B0604020202020204" pitchFamily="34" charset="0"/>
                <a:cs typeface="Arial" panose="020B0604020202020204" pitchFamily="34" charset="0"/>
              </a:rPr>
              <a:t>Meer over oogsten: </a:t>
            </a:r>
            <a:r>
              <a:rPr lang="nl-NL" sz="1600" dirty="0">
                <a:latin typeface="Arial" panose="020B0604020202020204" pitchFamily="34" charset="0"/>
                <a:cs typeface="Arial" panose="020B0604020202020204" pitchFamily="34" charset="0"/>
                <a:hlinkClick r:id="rId3"/>
              </a:rPr>
              <a:t>meerbomen.nu/over-de-actie/oogsten/</a:t>
            </a:r>
            <a:endParaRPr lang="nl-NL" sz="1600"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5574591" y="276549"/>
            <a:ext cx="5505785"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Welke soorten oogsten wij?</a:t>
            </a:r>
          </a:p>
        </p:txBody>
      </p:sp>
      <p:pic>
        <p:nvPicPr>
          <p:cNvPr id="4" name="Afbeelding 3" descr="Afbeelding met kleding, schoeisel, persoon, buitenshuis&#10;&#10;Automatisch gegenereerde beschrijving">
            <a:extLst>
              <a:ext uri="{FF2B5EF4-FFF2-40B4-BE49-F238E27FC236}">
                <a16:creationId xmlns:a16="http://schemas.microsoft.com/office/drawing/2014/main" id="{ACB6AED4-C667-BC08-BC96-903495F44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080" y="453386"/>
            <a:ext cx="5740400" cy="6413500"/>
          </a:xfrm>
          <a:prstGeom prst="rect">
            <a:avLst/>
          </a:prstGeom>
        </p:spPr>
      </p:pic>
    </p:spTree>
    <p:extLst>
      <p:ext uri="{BB962C8B-B14F-4D97-AF65-F5344CB8AC3E}">
        <p14:creationId xmlns:p14="http://schemas.microsoft.com/office/powerpoint/2010/main" val="2249376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5433287D-9584-98EC-7D46-25AAFCF5C60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5998" r="29335"/>
          <a:stretch/>
        </p:blipFill>
        <p:spPr>
          <a:xfrm>
            <a:off x="3410857" y="-158316"/>
            <a:ext cx="3983280" cy="3346832"/>
          </a:xfrm>
          <a:prstGeom prst="rect">
            <a:avLst/>
          </a:prstGeom>
        </p:spPr>
      </p:pic>
      <p:sp>
        <p:nvSpPr>
          <p:cNvPr id="7" name="Tekstvak 6">
            <a:extLst>
              <a:ext uri="{FF2B5EF4-FFF2-40B4-BE49-F238E27FC236}">
                <a16:creationId xmlns:a16="http://schemas.microsoft.com/office/drawing/2014/main" id="{1F31F049-74B9-BCB0-5DB6-D486425C6DB8}"/>
              </a:ext>
            </a:extLst>
          </p:cNvPr>
          <p:cNvSpPr txBox="1"/>
          <p:nvPr/>
        </p:nvSpPr>
        <p:spPr>
          <a:xfrm>
            <a:off x="945032" y="1841692"/>
            <a:ext cx="5706241" cy="48474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Boeren, </a:t>
            </a:r>
            <a:r>
              <a:rPr lang="nl-NL" sz="2000" dirty="0" err="1">
                <a:latin typeface="Arial" panose="020B0604020202020204" pitchFamily="34" charset="0"/>
                <a:cs typeface="Arial" panose="020B0604020202020204" pitchFamily="34" charset="0"/>
              </a:rPr>
              <a:t>volktuinen</a:t>
            </a:r>
            <a:r>
              <a:rPr lang="nl-NL" sz="2000" dirty="0">
                <a:latin typeface="Arial" panose="020B0604020202020204" pitchFamily="34" charset="0"/>
                <a:cs typeface="Arial" panose="020B0604020202020204" pitchFamily="34" charset="0"/>
              </a:rPr>
              <a:t>, tuinderijen, schoolpleinen, braakliggend grond: op 10 m2 kan je al snel duizenden bomen kwijt!</a:t>
            </a:r>
          </a:p>
          <a:p>
            <a:pPr marL="285750" indent="-28575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Geulen trekken, inkuilen, tot de haarwortels bedekt zijn met aarde</a:t>
            </a:r>
          </a:p>
          <a:p>
            <a:pPr marL="285750" indent="-28575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Kan je niet snel genoeg inkuilen? Watertoegang is handig, leg ze tot max een week met de wortels in het water.</a:t>
            </a:r>
          </a:p>
          <a:p>
            <a:pPr marL="285750" indent="-28575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Oppotten</a:t>
            </a:r>
          </a:p>
          <a:p>
            <a:pPr marL="285750" indent="-28575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Planten scheuren</a:t>
            </a:r>
          </a:p>
          <a:p>
            <a:pPr marL="285750" indent="-28575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Doneer-een-zaailing </a:t>
            </a:r>
            <a:r>
              <a:rPr lang="nl-NL" dirty="0">
                <a:latin typeface="Arial" panose="020B0604020202020204" pitchFamily="34" charset="0"/>
                <a:cs typeface="Arial" panose="020B0604020202020204" pitchFamily="34" charset="0"/>
              </a:rPr>
              <a:t>dag</a:t>
            </a:r>
          </a:p>
          <a:p>
            <a:pPr marL="342900" indent="-342900">
              <a:spcAft>
                <a:spcPts val="600"/>
              </a:spcAft>
              <a:buClr>
                <a:srgbClr val="14B2A8"/>
              </a:buClr>
              <a:buFont typeface="Arial" panose="020B0604020202020204" pitchFamily="34" charset="0"/>
              <a:buChar char="•"/>
            </a:pPr>
            <a:endParaRPr lang="nl-NL" sz="1600" dirty="0">
              <a:latin typeface="Arial" panose="020B0604020202020204" pitchFamily="34" charset="0"/>
              <a:cs typeface="Arial" panose="020B0604020202020204" pitchFamily="34" charset="0"/>
            </a:endParaRPr>
          </a:p>
          <a:p>
            <a:pPr>
              <a:spcAft>
                <a:spcPts val="600"/>
              </a:spcAft>
              <a:buClr>
                <a:srgbClr val="14B2A8"/>
              </a:buClr>
            </a:pPr>
            <a:r>
              <a:rPr lang="nl-NL" sz="1600" dirty="0">
                <a:latin typeface="Arial" panose="020B0604020202020204" pitchFamily="34" charset="0"/>
                <a:cs typeface="Arial" panose="020B0604020202020204" pitchFamily="34" charset="0"/>
              </a:rPr>
              <a:t>Meer over </a:t>
            </a:r>
            <a:r>
              <a:rPr lang="nl-NL" sz="1600" dirty="0" err="1">
                <a:latin typeface="Arial" panose="020B0604020202020204" pitchFamily="34" charset="0"/>
                <a:cs typeface="Arial" panose="020B0604020202020204" pitchFamily="34" charset="0"/>
              </a:rPr>
              <a:t>bomenhub</a:t>
            </a:r>
            <a:r>
              <a:rPr lang="nl-NL" sz="1600" dirty="0">
                <a:latin typeface="Arial" panose="020B0604020202020204" pitchFamily="34" charset="0"/>
                <a:cs typeface="Arial" panose="020B0604020202020204" pitchFamily="34" charset="0"/>
              </a:rPr>
              <a:t>: </a:t>
            </a:r>
            <a:r>
              <a:rPr lang="nl-NL" sz="1600" dirty="0" err="1">
                <a:latin typeface="Arial" panose="020B0604020202020204" pitchFamily="34" charset="0"/>
                <a:cs typeface="Arial" panose="020B0604020202020204" pitchFamily="34" charset="0"/>
                <a:hlinkClick r:id="rId5"/>
              </a:rPr>
              <a:t>https</a:t>
            </a:r>
            <a:r>
              <a:rPr lang="nl-NL" sz="1600" dirty="0">
                <a:latin typeface="Arial" panose="020B0604020202020204" pitchFamily="34" charset="0"/>
                <a:cs typeface="Arial" panose="020B0604020202020204" pitchFamily="34" charset="0"/>
                <a:hlinkClick r:id="rId5"/>
              </a:rPr>
              <a:t>://</a:t>
            </a:r>
            <a:r>
              <a:rPr lang="nl-NL" sz="1600" dirty="0" err="1">
                <a:latin typeface="Arial" panose="020B0604020202020204" pitchFamily="34" charset="0"/>
                <a:cs typeface="Arial" panose="020B0604020202020204" pitchFamily="34" charset="0"/>
                <a:hlinkClick r:id="rId5"/>
              </a:rPr>
              <a:t>meerbomen.nu</a:t>
            </a:r>
            <a:r>
              <a:rPr lang="nl-NL" sz="1600" dirty="0">
                <a:latin typeface="Arial" panose="020B0604020202020204" pitchFamily="34" charset="0"/>
                <a:cs typeface="Arial" panose="020B0604020202020204" pitchFamily="34" charset="0"/>
                <a:hlinkClick r:id="rId5"/>
              </a:rPr>
              <a:t>/over-de-actie/bomenhubs/</a:t>
            </a:r>
            <a:endParaRPr lang="nl-NL" sz="1600"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748432"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bomenhubs</a:t>
            </a:r>
          </a:p>
        </p:txBody>
      </p:sp>
      <p:pic>
        <p:nvPicPr>
          <p:cNvPr id="6" name="Afbeelding 5" descr="Afbeelding met plant, buitenshuis, persoon, kleding&#10;&#10;Automatisch gegenereerde beschrijving">
            <a:extLst>
              <a:ext uri="{FF2B5EF4-FFF2-40B4-BE49-F238E27FC236}">
                <a16:creationId xmlns:a16="http://schemas.microsoft.com/office/drawing/2014/main" id="{19CBEC62-D7ED-B161-6469-5C27AE6880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4030" y="-18234"/>
            <a:ext cx="5740400" cy="6413500"/>
          </a:xfrm>
          <a:prstGeom prst="rect">
            <a:avLst/>
          </a:prstGeom>
        </p:spPr>
      </p:pic>
    </p:spTree>
    <p:extLst>
      <p:ext uri="{BB962C8B-B14F-4D97-AF65-F5344CB8AC3E}">
        <p14:creationId xmlns:p14="http://schemas.microsoft.com/office/powerpoint/2010/main" val="2343004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muziekinstrument, plant, gras&#10;&#10;Automatisch gegenereerde beschrijving">
            <a:extLst>
              <a:ext uri="{FF2B5EF4-FFF2-40B4-BE49-F238E27FC236}">
                <a16:creationId xmlns:a16="http://schemas.microsoft.com/office/drawing/2014/main" id="{DF3BC10A-3568-4ED7-B57A-F17E42833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p:spPr>
        <p:txBody>
          <a:bodyPr/>
          <a:lstStyle/>
          <a:p>
            <a:pPr algn="ctr"/>
            <a:r>
              <a:rPr lang="nl-NL" dirty="0">
                <a:solidFill>
                  <a:schemeClr val="bg1"/>
                </a:solidFill>
              </a:rPr>
              <a:t>Sorteren, bundelen, registreren</a:t>
            </a:r>
          </a:p>
        </p:txBody>
      </p:sp>
    </p:spTree>
    <p:extLst>
      <p:ext uri="{BB962C8B-B14F-4D97-AF65-F5344CB8AC3E}">
        <p14:creationId xmlns:p14="http://schemas.microsoft.com/office/powerpoint/2010/main" val="3265429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85CB62E-0E22-A2B9-DAE9-734D30EE1A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5" y="0"/>
            <a:ext cx="12185650" cy="6858000"/>
          </a:xfrm>
          <a:prstGeom prst="rect">
            <a:avLst/>
          </a:prstGeom>
        </p:spPr>
      </p:pic>
      <p:pic>
        <p:nvPicPr>
          <p:cNvPr id="6" name="Graphic 5">
            <a:extLst>
              <a:ext uri="{FF2B5EF4-FFF2-40B4-BE49-F238E27FC236}">
                <a16:creationId xmlns:a16="http://schemas.microsoft.com/office/drawing/2014/main" id="{A576EFD1-2111-0347-82C2-01CC310883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sp>
        <p:nvSpPr>
          <p:cNvPr id="4" name="Tekstvak 3">
            <a:extLst>
              <a:ext uri="{FF2B5EF4-FFF2-40B4-BE49-F238E27FC236}">
                <a16:creationId xmlns:a16="http://schemas.microsoft.com/office/drawing/2014/main" id="{D968F18D-3E47-EE06-1B88-D1A281736C09}"/>
              </a:ext>
            </a:extLst>
          </p:cNvPr>
          <p:cNvSpPr txBox="1"/>
          <p:nvPr/>
        </p:nvSpPr>
        <p:spPr>
          <a:xfrm>
            <a:off x="569548" y="6285739"/>
            <a:ext cx="9177808" cy="338554"/>
          </a:xfrm>
          <a:prstGeom prst="rect">
            <a:avLst/>
          </a:prstGeom>
          <a:noFill/>
        </p:spPr>
        <p:txBody>
          <a:bodyPr wrap="square" lIns="91440" tIns="45720" rIns="91440" bIns="45720" rtlCol="0" anchor="t">
            <a:spAutoFit/>
          </a:bodyPr>
          <a:lstStyle/>
          <a:p>
            <a:r>
              <a:rPr lang="nl-NL" sz="1600" dirty="0">
                <a:latin typeface="TT Chocolates" panose="02000503020000020003" pitchFamily="2" charset="77"/>
              </a:rPr>
              <a:t>Van braakliggende parkeerplaats, tot groene ontmoetingsplek die de rest van de stad verder </a:t>
            </a:r>
            <a:r>
              <a:rPr lang="nl-NL" sz="1600" dirty="0" err="1">
                <a:latin typeface="TT Chocolates" panose="02000503020000020003" pitchFamily="2" charset="77"/>
              </a:rPr>
              <a:t>vergroend</a:t>
            </a:r>
          </a:p>
        </p:txBody>
      </p:sp>
    </p:spTree>
    <p:extLst>
      <p:ext uri="{BB962C8B-B14F-4D97-AF65-F5344CB8AC3E}">
        <p14:creationId xmlns:p14="http://schemas.microsoft.com/office/powerpoint/2010/main" val="3270497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6CF71-84F9-CCC4-EDFF-7ED4C39A1F99}"/>
              </a:ext>
            </a:extLst>
          </p:cNvPr>
          <p:cNvSpPr>
            <a:spLocks noGrp="1"/>
          </p:cNvSpPr>
          <p:nvPr>
            <p:ph type="title"/>
          </p:nvPr>
        </p:nvSpPr>
        <p:spPr>
          <a:xfrm>
            <a:off x="6783858" y="533401"/>
            <a:ext cx="4265141" cy="1382156"/>
          </a:xfrm>
        </p:spPr>
        <p:txBody>
          <a:bodyPr/>
          <a:lstStyle/>
          <a:p>
            <a:r>
              <a:rPr lang="nl-NL" dirty="0">
                <a:solidFill>
                  <a:srgbClr val="14B2A8"/>
                </a:solidFill>
              </a:rPr>
              <a:t>Planten</a:t>
            </a:r>
          </a:p>
        </p:txBody>
      </p:sp>
      <p:sp>
        <p:nvSpPr>
          <p:cNvPr id="3" name="Tijdelijke aanduiding voor inhoud 2">
            <a:extLst>
              <a:ext uri="{FF2B5EF4-FFF2-40B4-BE49-F238E27FC236}">
                <a16:creationId xmlns:a16="http://schemas.microsoft.com/office/drawing/2014/main" id="{8251795D-EB58-1A07-694C-D350A7445967}"/>
              </a:ext>
            </a:extLst>
          </p:cNvPr>
          <p:cNvSpPr>
            <a:spLocks noGrp="1"/>
          </p:cNvSpPr>
          <p:nvPr>
            <p:ph idx="1"/>
          </p:nvPr>
        </p:nvSpPr>
        <p:spPr>
          <a:xfrm>
            <a:off x="6783857" y="2009554"/>
            <a:ext cx="4489567" cy="4024424"/>
          </a:xfrm>
        </p:spPr>
        <p:txBody>
          <a:bodyPr vert="horz" lIns="91440" tIns="45720" rIns="91440" bIns="45720" rtlCol="0" anchor="t">
            <a:noAutofit/>
          </a:bodyPr>
          <a:lstStyle/>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1/3 </a:t>
            </a:r>
            <a:r>
              <a:rPr lang="en-US" sz="2000" dirty="0" err="1">
                <a:solidFill>
                  <a:schemeClr val="tx2"/>
                </a:solidFill>
                <a:latin typeface="Arial" panose="020B0604020202020204" pitchFamily="34" charset="0"/>
                <a:cs typeface="Arial" panose="020B0604020202020204" pitchFamily="34" charset="0"/>
              </a:rPr>
              <a:t>boer</a:t>
            </a:r>
            <a:r>
              <a:rPr lang="en-US" sz="2000" dirty="0">
                <a:solidFill>
                  <a:schemeClr val="tx2"/>
                </a:solidFill>
                <a:latin typeface="Arial" panose="020B0604020202020204" pitchFamily="34" charset="0"/>
                <a:cs typeface="Arial" panose="020B0604020202020204" pitchFamily="34" charset="0"/>
              </a:rPr>
              <a:t>, 1/3 </a:t>
            </a:r>
            <a:r>
              <a:rPr lang="en-US" sz="2000" dirty="0" err="1">
                <a:solidFill>
                  <a:schemeClr val="tx2"/>
                </a:solidFill>
                <a:latin typeface="Arial" panose="020B0604020202020204" pitchFamily="34" charset="0"/>
                <a:cs typeface="Arial" panose="020B0604020202020204" pitchFamily="34" charset="0"/>
              </a:rPr>
              <a:t>voedselbos</a:t>
            </a:r>
            <a:r>
              <a:rPr lang="en-US" sz="2000" dirty="0">
                <a:solidFill>
                  <a:schemeClr val="tx2"/>
                </a:solidFill>
                <a:latin typeface="Arial" panose="020B0604020202020204" pitchFamily="34" charset="0"/>
                <a:cs typeface="Arial" panose="020B0604020202020204" pitchFamily="34" charset="0"/>
              </a:rPr>
              <a:t>, 1/3 </a:t>
            </a:r>
            <a:r>
              <a:rPr lang="en-US" sz="2000" dirty="0" err="1">
                <a:solidFill>
                  <a:schemeClr val="tx2"/>
                </a:solidFill>
                <a:latin typeface="Arial" panose="020B0604020202020204" pitchFamily="34" charset="0"/>
                <a:cs typeface="Arial" panose="020B0604020202020204" pitchFamily="34" charset="0"/>
              </a:rPr>
              <a:t>stedelijk</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Geen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ingewikkelde</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contracten</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Plant </a:t>
            </a:r>
            <a:r>
              <a:rPr lang="en-US" sz="2000" dirty="0" err="1">
                <a:solidFill>
                  <a:schemeClr val="tx2"/>
                </a:solidFill>
                <a:latin typeface="Arial" panose="020B0604020202020204" pitchFamily="34" charset="0"/>
                <a:cs typeface="Arial" panose="020B0604020202020204" pitchFamily="34" charset="0"/>
              </a:rPr>
              <a:t>advies</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Geven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altijd</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een</a:t>
            </a:r>
            <a:r>
              <a:rPr lang="en-US" sz="2000" dirty="0">
                <a:solidFill>
                  <a:schemeClr val="tx2"/>
                </a:solidFill>
                <a:latin typeface="Arial" panose="020B0604020202020204" pitchFamily="34" charset="0"/>
                <a:cs typeface="Arial" panose="020B0604020202020204" pitchFamily="34" charset="0"/>
              </a:rPr>
              <a:t> mix mee</a:t>
            </a:r>
          </a:p>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Wie </a:t>
            </a:r>
            <a:r>
              <a:rPr lang="en-US" sz="2000" dirty="0" err="1">
                <a:solidFill>
                  <a:schemeClr val="tx2"/>
                </a:solidFill>
                <a:latin typeface="Arial" panose="020B0604020202020204" pitchFamily="34" charset="0"/>
                <a:cs typeface="Arial" panose="020B0604020202020204" pitchFamily="34" charset="0"/>
              </a:rPr>
              <a:t>meehelpt</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krijgt</a:t>
            </a:r>
            <a:r>
              <a:rPr lang="en-US" sz="2000" dirty="0">
                <a:solidFill>
                  <a:schemeClr val="tx2"/>
                </a:solidFill>
                <a:latin typeface="Arial" panose="020B0604020202020204" pitchFamily="34" charset="0"/>
                <a:cs typeface="Arial" panose="020B0604020202020204" pitchFamily="34" charset="0"/>
              </a:rPr>
              <a:t> de </a:t>
            </a:r>
            <a:r>
              <a:rPr lang="en-US" sz="2000" dirty="0" err="1">
                <a:solidFill>
                  <a:schemeClr val="tx2"/>
                </a:solidFill>
                <a:latin typeface="Arial" panose="020B0604020202020204" pitchFamily="34" charset="0"/>
                <a:cs typeface="Arial" panose="020B0604020202020204" pitchFamily="34" charset="0"/>
              </a:rPr>
              <a:t>mooiste</a:t>
            </a:r>
            <a:r>
              <a:rPr lang="en-US" sz="2000" dirty="0">
                <a:solidFill>
                  <a:schemeClr val="tx2"/>
                </a:solidFill>
                <a:latin typeface="Arial" panose="020B0604020202020204" pitchFamily="34" charset="0"/>
                <a:cs typeface="Arial" panose="020B0604020202020204" pitchFamily="34" charset="0"/>
              </a:rPr>
              <a:t> mix</a:t>
            </a: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Ook</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plantlocaties</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kunnen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hulptroepen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inroepen</a:t>
            </a:r>
            <a:r>
              <a:rPr lang="en-US" sz="2000" dirty="0">
                <a:solidFill>
                  <a:schemeClr val="tx2"/>
                </a:solidFill>
                <a:latin typeface="Arial" panose="020B0604020202020204" pitchFamily="34" charset="0"/>
                <a:cs typeface="Arial" panose="020B0604020202020204" pitchFamily="34" charset="0"/>
              </a:rPr>
              <a:t> in de </a:t>
            </a:r>
            <a:r>
              <a:rPr lang="en-US" sz="2000" dirty="0" err="1">
                <a:solidFill>
                  <a:schemeClr val="tx2"/>
                </a:solidFill>
                <a:latin typeface="Arial" panose="020B0604020202020204" pitchFamily="34" charset="0"/>
                <a:cs typeface="Arial" panose="020B0604020202020204" pitchFamily="34" charset="0"/>
              </a:rPr>
              <a:t>bomenplanner</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Planten</a:t>
            </a:r>
            <a:r>
              <a:rPr lang="en-US" sz="2000" dirty="0">
                <a:solidFill>
                  <a:schemeClr val="tx2"/>
                </a:solidFill>
                <a:latin typeface="Arial" panose="020B0604020202020204" pitchFamily="34" charset="0"/>
                <a:cs typeface="Arial" panose="020B0604020202020204" pitchFamily="34" charset="0"/>
              </a:rPr>
              <a:t> met </a:t>
            </a:r>
            <a:r>
              <a:rPr lang="en-US" sz="2000" dirty="0" err="1">
                <a:solidFill>
                  <a:schemeClr val="tx2"/>
                </a:solidFill>
                <a:latin typeface="Arial" panose="020B0604020202020204" pitchFamily="34" charset="0"/>
                <a:cs typeface="Arial" panose="020B0604020202020204" pitchFamily="34" charset="0"/>
              </a:rPr>
              <a:t>bedrijven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scholen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meer</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endParaRPr lang="en-US" sz="2000" dirty="0">
              <a:solidFill>
                <a:schemeClr val="tx2"/>
              </a:solidFill>
              <a:latin typeface="Arial" panose="020B0604020202020204" pitchFamily="34" charset="0"/>
              <a:ea typeface="+mn-lt"/>
              <a:cs typeface="Arial" panose="020B0604020202020204" pitchFamily="34" charset="0"/>
            </a:endParaRPr>
          </a:p>
        </p:txBody>
      </p:sp>
      <p:pic>
        <p:nvPicPr>
          <p:cNvPr id="4" name="Afbeelding 3" descr="Afbeelding met kleding, persoon, buitenshuis, glimlach&#10;&#10;Automatisch gegenereerde beschrijving">
            <a:extLst>
              <a:ext uri="{FF2B5EF4-FFF2-40B4-BE49-F238E27FC236}">
                <a16:creationId xmlns:a16="http://schemas.microsoft.com/office/drawing/2014/main" id="{F913F1B7-4835-3893-2905-801592FE5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5740400" cy="6413500"/>
          </a:xfrm>
          <a:prstGeom prst="rect">
            <a:avLst/>
          </a:prstGeom>
        </p:spPr>
      </p:pic>
    </p:spTree>
    <p:extLst>
      <p:ext uri="{BB962C8B-B14F-4D97-AF65-F5344CB8AC3E}">
        <p14:creationId xmlns:p14="http://schemas.microsoft.com/office/powerpoint/2010/main" val="3117241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0817" y="-1385246"/>
            <a:ext cx="14745627" cy="8325134"/>
          </a:xfrm>
          <a:prstGeom prst="rect">
            <a:avLst/>
          </a:prstGeom>
        </p:spPr>
      </p:pic>
      <p:pic>
        <p:nvPicPr>
          <p:cNvPr id="7" name="Afbeelding 6">
            <a:extLst>
              <a:ext uri="{FF2B5EF4-FFF2-40B4-BE49-F238E27FC236}">
                <a16:creationId xmlns:a16="http://schemas.microsoft.com/office/drawing/2014/main" id="{DF3BC10A-3568-4ED7-B57A-F17E428337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 y="0"/>
            <a:ext cx="12185650" cy="6858000"/>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a:effectLst>
            <a:outerShdw blurRad="170251" dir="5400000" algn="ctr" rotWithShape="0">
              <a:schemeClr val="tx1">
                <a:alpha val="50000"/>
              </a:schemeClr>
            </a:outerShdw>
          </a:effectLst>
        </p:spPr>
        <p:txBody>
          <a:bodyPr/>
          <a:lstStyle/>
          <a:p>
            <a:pPr algn="ctr"/>
            <a:r>
              <a:rPr lang="nl-NL" dirty="0">
                <a:solidFill>
                  <a:schemeClr val="bg1"/>
                </a:solidFill>
              </a:rPr>
              <a:t>Bomen en struiken boeren en stad</a:t>
            </a:r>
          </a:p>
        </p:txBody>
      </p:sp>
    </p:spTree>
    <p:extLst>
      <p:ext uri="{BB962C8B-B14F-4D97-AF65-F5344CB8AC3E}">
        <p14:creationId xmlns:p14="http://schemas.microsoft.com/office/powerpoint/2010/main" val="539790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7690" y="-1206807"/>
            <a:ext cx="14745627" cy="8325134"/>
          </a:xfrm>
          <a:prstGeom prst="rect">
            <a:avLst/>
          </a:prstGeom>
        </p:spPr>
      </p:pic>
      <p:pic>
        <p:nvPicPr>
          <p:cNvPr id="7" name="Afbeelding 6">
            <a:extLst>
              <a:ext uri="{FF2B5EF4-FFF2-40B4-BE49-F238E27FC236}">
                <a16:creationId xmlns:a16="http://schemas.microsoft.com/office/drawing/2014/main" id="{DF3BC10A-3568-4ED7-B57A-F17E428337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 y="0"/>
            <a:ext cx="12185650" cy="6858000"/>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p:spPr>
        <p:txBody>
          <a:bodyPr/>
          <a:lstStyle/>
          <a:p>
            <a:pPr algn="ctr"/>
            <a:r>
              <a:rPr lang="nl-NL" dirty="0">
                <a:solidFill>
                  <a:schemeClr val="bg1"/>
                </a:solidFill>
              </a:rPr>
              <a:t>Terug naar het platteland van vroeger?</a:t>
            </a:r>
          </a:p>
        </p:txBody>
      </p:sp>
    </p:spTree>
    <p:extLst>
      <p:ext uri="{BB962C8B-B14F-4D97-AF65-F5344CB8AC3E}">
        <p14:creationId xmlns:p14="http://schemas.microsoft.com/office/powerpoint/2010/main" val="3449088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837403" y="533401"/>
            <a:ext cx="9906000" cy="1382156"/>
          </a:xfrm>
        </p:spPr>
        <p:txBody>
          <a:bodyPr/>
          <a:lstStyle/>
          <a:p>
            <a:r>
              <a:rPr lang="nl-NL" dirty="0">
                <a:solidFill>
                  <a:srgbClr val="14B2A8"/>
                </a:solidFill>
              </a:rPr>
              <a:t>MEEDOEN?</a:t>
            </a:r>
          </a:p>
        </p:txBody>
      </p:sp>
      <p:sp>
        <p:nvSpPr>
          <p:cNvPr id="9" name="Tekstvak 8">
            <a:extLst>
              <a:ext uri="{FF2B5EF4-FFF2-40B4-BE49-F238E27FC236}">
                <a16:creationId xmlns:a16="http://schemas.microsoft.com/office/drawing/2014/main" id="{09FDA6A3-0EC2-959C-F1D6-894BF293013E}"/>
              </a:ext>
            </a:extLst>
          </p:cNvPr>
          <p:cNvSpPr txBox="1"/>
          <p:nvPr/>
        </p:nvSpPr>
        <p:spPr>
          <a:xfrm>
            <a:off x="837403" y="1713995"/>
            <a:ext cx="3906047" cy="18569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a:cs typeface="Arial"/>
              </a:rPr>
              <a:t>Vul in op basis van de organisatie waar je de presentatie geeft</a:t>
            </a:r>
          </a:p>
          <a:p>
            <a:pPr marL="342900" indent="-342900">
              <a:spcAft>
                <a:spcPts val="200"/>
              </a:spcAft>
              <a:buClr>
                <a:srgbClr val="14B2A8"/>
              </a:buClr>
              <a:buFont typeface="Arial" panose="020B0604020202020204" pitchFamily="34" charset="0"/>
              <a:buChar char="•"/>
            </a:pPr>
            <a:endParaRPr lang="nl-NL" sz="2400" dirty="0">
              <a:latin typeface="TT Chocolates" panose="02000503020000020003" pitchFamily="2" charset="77"/>
            </a:endParaRPr>
          </a:p>
          <a:p>
            <a:pPr marL="342900" indent="-342900">
              <a:spcAft>
                <a:spcPts val="200"/>
              </a:spcAft>
              <a:buClr>
                <a:srgbClr val="14B2A8"/>
              </a:buClr>
              <a:buFont typeface="Arial" panose="020B0604020202020204" pitchFamily="34" charset="0"/>
              <a:buChar char="•"/>
            </a:pPr>
            <a:endParaRPr lang="nl-NL" sz="2400" dirty="0">
              <a:latin typeface="TT Chocolates" panose="02000503020000020003" pitchFamily="2" charset="77"/>
            </a:endParaRPr>
          </a:p>
        </p:txBody>
      </p:sp>
      <p:pic>
        <p:nvPicPr>
          <p:cNvPr id="8" name="Afbeelding 7" descr="Afbeelding met buitenshuis, hemel, boom, gras&#10;&#10;Automatisch gegenereerde beschrijving">
            <a:extLst>
              <a:ext uri="{FF2B5EF4-FFF2-40B4-BE49-F238E27FC236}">
                <a16:creationId xmlns:a16="http://schemas.microsoft.com/office/drawing/2014/main" id="{9D1EC170-2C05-048B-8A17-845B1C819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888" y="0"/>
            <a:ext cx="5740400" cy="6413500"/>
          </a:xfrm>
          <a:prstGeom prst="rect">
            <a:avLst/>
          </a:prstGeom>
        </p:spPr>
      </p:pic>
    </p:spTree>
    <p:extLst>
      <p:ext uri="{BB962C8B-B14F-4D97-AF65-F5344CB8AC3E}">
        <p14:creationId xmlns:p14="http://schemas.microsoft.com/office/powerpoint/2010/main" val="2501702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6409528" y="533401"/>
            <a:ext cx="4491835" cy="1382156"/>
          </a:xfrm>
        </p:spPr>
        <p:txBody>
          <a:bodyPr/>
          <a:lstStyle/>
          <a:p>
            <a:r>
              <a:rPr lang="nl-NL" dirty="0">
                <a:solidFill>
                  <a:srgbClr val="14B2A8"/>
                </a:solidFill>
              </a:rPr>
              <a:t>Vind alles terug op </a:t>
            </a:r>
            <a:r>
              <a:rPr lang="nl-NL" dirty="0" err="1">
                <a:solidFill>
                  <a:srgbClr val="14B2A8"/>
                </a:solidFill>
              </a:rPr>
              <a:t>meerbomen.nu</a:t>
            </a:r>
            <a:endParaRPr lang="nl-NL" dirty="0">
              <a:solidFill>
                <a:srgbClr val="14B2A8"/>
              </a:solidFill>
            </a:endParaRPr>
          </a:p>
        </p:txBody>
      </p:sp>
      <p:sp>
        <p:nvSpPr>
          <p:cNvPr id="9" name="Tekstvak 8">
            <a:extLst>
              <a:ext uri="{FF2B5EF4-FFF2-40B4-BE49-F238E27FC236}">
                <a16:creationId xmlns:a16="http://schemas.microsoft.com/office/drawing/2014/main" id="{09FDA6A3-0EC2-959C-F1D6-894BF293013E}"/>
              </a:ext>
            </a:extLst>
          </p:cNvPr>
          <p:cNvSpPr txBox="1"/>
          <p:nvPr/>
        </p:nvSpPr>
        <p:spPr>
          <a:xfrm>
            <a:off x="6409528" y="2102378"/>
            <a:ext cx="5236372" cy="377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Oogst handleiding, inclusief knoppenkaart, ziektekaart, en informatie over inheems en uitheems</a:t>
            </a: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3"/>
              </a:rPr>
              <a:t>meerbomen.nu/oogsthandleiding</a:t>
            </a: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err="1">
                <a:latin typeface="Arial" panose="020B0604020202020204" pitchFamily="34" charset="0"/>
                <a:cs typeface="Arial" panose="020B0604020202020204" pitchFamily="34" charset="0"/>
              </a:rPr>
              <a:t>Bomenhubhandleiding</a:t>
            </a:r>
            <a:r>
              <a:rPr lang="nl-NL" sz="2000" dirty="0">
                <a:latin typeface="Arial" panose="020B0604020202020204" pitchFamily="34" charset="0"/>
                <a:cs typeface="Arial" panose="020B0604020202020204" pitchFamily="34" charset="0"/>
              </a:rPr>
              <a:t>, inclusief alle informatie over bomen</a:t>
            </a: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4"/>
              </a:rPr>
              <a:t>meerbomen.nu/hubhandleiding</a:t>
            </a: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Planthandleiding, inclusief bomenvinder</a:t>
            </a: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5"/>
              </a:rPr>
              <a:t>meerbomen.nu/planthandleiding </a:t>
            </a: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Communicatie </a:t>
            </a:r>
            <a:r>
              <a:rPr lang="nl-NL" sz="2000" dirty="0" err="1">
                <a:latin typeface="Arial" panose="020B0604020202020204" pitchFamily="34" charset="0"/>
                <a:cs typeface="Arial" panose="020B0604020202020204" pitchFamily="34" charset="0"/>
              </a:rPr>
              <a:t>toolkit</a:t>
            </a:r>
            <a:endParaRPr lang="nl-NL" sz="2000" dirty="0">
              <a:latin typeface="Arial" panose="020B0604020202020204" pitchFamily="34" charset="0"/>
              <a:cs typeface="Arial" panose="020B0604020202020204" pitchFamily="34" charset="0"/>
            </a:endParaRP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6"/>
              </a:rPr>
              <a:t>www.meerbomen.nu/communicatietoolkit</a:t>
            </a:r>
            <a:endParaRPr lang="nl-NL" sz="1600" b="1" dirty="0">
              <a:latin typeface="Arial" panose="020B0604020202020204" pitchFamily="34" charset="0"/>
              <a:cs typeface="Arial" panose="020B0604020202020204" pitchFamily="34" charset="0"/>
            </a:endParaRPr>
          </a:p>
        </p:txBody>
      </p:sp>
      <p:pic>
        <p:nvPicPr>
          <p:cNvPr id="8" name="Afbeelding 7" descr="Afbeelding met kleding, gras, buitenshuis, persoon&#10;&#10;Automatisch gegenereerde beschrijving">
            <a:extLst>
              <a:ext uri="{FF2B5EF4-FFF2-40B4-BE49-F238E27FC236}">
                <a16:creationId xmlns:a16="http://schemas.microsoft.com/office/drawing/2014/main" id="{135EB63A-F42F-97A4-412A-4FC8982A0C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44500"/>
            <a:ext cx="5740400" cy="6413500"/>
          </a:xfrm>
          <a:prstGeom prst="rect">
            <a:avLst/>
          </a:prstGeom>
        </p:spPr>
      </p:pic>
    </p:spTree>
    <p:extLst>
      <p:ext uri="{BB962C8B-B14F-4D97-AF65-F5344CB8AC3E}">
        <p14:creationId xmlns:p14="http://schemas.microsoft.com/office/powerpoint/2010/main" val="3412050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p:txBody>
          <a:bodyPr/>
          <a:lstStyle/>
          <a:p>
            <a:r>
              <a:rPr lang="nl-NL" dirty="0">
                <a:solidFill>
                  <a:srgbClr val="14B2A8"/>
                </a:solidFill>
              </a:rPr>
              <a:t>Even voorstellen</a:t>
            </a:r>
          </a:p>
        </p:txBody>
      </p:sp>
      <p:pic>
        <p:nvPicPr>
          <p:cNvPr id="7" name="Afbeelding 26" descr="Afbeelding met gras, boom, buiten, persoon&#10;&#10;Automatisch gegenereerde beschrijving">
            <a:extLst>
              <a:ext uri="{FF2B5EF4-FFF2-40B4-BE49-F238E27FC236}">
                <a16:creationId xmlns:a16="http://schemas.microsoft.com/office/drawing/2014/main" id="{1BA4E834-44A9-A31A-5A9B-EFAE9F0CC76B}"/>
              </a:ext>
            </a:extLst>
          </p:cNvPr>
          <p:cNvPicPr>
            <a:picLocks noChangeAspect="1"/>
          </p:cNvPicPr>
          <p:nvPr/>
        </p:nvPicPr>
        <p:blipFill>
          <a:blip r:embed="rId3"/>
          <a:stretch>
            <a:fillRect/>
          </a:stretch>
        </p:blipFill>
        <p:spPr>
          <a:xfrm>
            <a:off x="-19277" y="-8908"/>
            <a:ext cx="12258448" cy="3921252"/>
          </a:xfrm>
          <a:prstGeom prst="rect">
            <a:avLst/>
          </a:prstGeom>
        </p:spPr>
      </p:pic>
      <p:pic>
        <p:nvPicPr>
          <p:cNvPr id="10" name="Afbeelding 9">
            <a:extLst>
              <a:ext uri="{FF2B5EF4-FFF2-40B4-BE49-F238E27FC236}">
                <a16:creationId xmlns:a16="http://schemas.microsoft.com/office/drawing/2014/main" id="{C8A7B632-FD4E-8AA6-412C-20F27B18D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744"/>
            <a:ext cx="12258447" cy="6895376"/>
          </a:xfrm>
          <a:prstGeom prst="rect">
            <a:avLst/>
          </a:prstGeom>
        </p:spPr>
      </p:pic>
    </p:spTree>
    <p:extLst>
      <p:ext uri="{BB962C8B-B14F-4D97-AF65-F5344CB8AC3E}">
        <p14:creationId xmlns:p14="http://schemas.microsoft.com/office/powerpoint/2010/main" val="1741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218B9-0AB4-99AA-18F3-642F6DFDA0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D146739F-67D1-3E0C-613A-4CCE63671C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0817" y="-1385246"/>
            <a:ext cx="14745627" cy="8325134"/>
          </a:xfrm>
          <a:prstGeom prst="rect">
            <a:avLst/>
          </a:prstGeom>
        </p:spPr>
      </p:pic>
      <p:sp>
        <p:nvSpPr>
          <p:cNvPr id="2" name="Titel 1">
            <a:extLst>
              <a:ext uri="{FF2B5EF4-FFF2-40B4-BE49-F238E27FC236}">
                <a16:creationId xmlns:a16="http://schemas.microsoft.com/office/drawing/2014/main" id="{0130AEB5-9F39-FDF3-FBB7-2C91269FE14E}"/>
              </a:ext>
            </a:extLst>
          </p:cNvPr>
          <p:cNvSpPr>
            <a:spLocks noGrp="1"/>
          </p:cNvSpPr>
          <p:nvPr>
            <p:ph type="title"/>
          </p:nvPr>
        </p:nvSpPr>
        <p:spPr>
          <a:xfrm>
            <a:off x="1143000" y="3105151"/>
            <a:ext cx="9906000" cy="1382156"/>
          </a:xfrm>
        </p:spPr>
        <p:txBody>
          <a:bodyPr>
            <a:noAutofit/>
          </a:bodyPr>
          <a:lstStyle/>
          <a:p>
            <a:pPr algn="ctr"/>
            <a:r>
              <a:rPr lang="nl-NL" sz="9600" dirty="0">
                <a:solidFill>
                  <a:schemeClr val="bg1"/>
                </a:solidFill>
              </a:rPr>
              <a:t>Vragen?</a:t>
            </a:r>
          </a:p>
        </p:txBody>
      </p:sp>
      <p:pic>
        <p:nvPicPr>
          <p:cNvPr id="8" name="Graphic 7">
            <a:extLst>
              <a:ext uri="{FF2B5EF4-FFF2-40B4-BE49-F238E27FC236}">
                <a16:creationId xmlns:a16="http://schemas.microsoft.com/office/drawing/2014/main" id="{F729AAD7-45D3-6398-FEA5-8265A6E420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74352" y="6175420"/>
            <a:ext cx="2275499" cy="406020"/>
          </a:xfrm>
          <a:prstGeom prst="rect">
            <a:avLst/>
          </a:prstGeom>
        </p:spPr>
      </p:pic>
    </p:spTree>
    <p:extLst>
      <p:ext uri="{BB962C8B-B14F-4D97-AF65-F5344CB8AC3E}">
        <p14:creationId xmlns:p14="http://schemas.microsoft.com/office/powerpoint/2010/main" val="2421060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tekst, schermopname, Website, buitenshuis&#10;&#10;Automatisch gegenereerde beschrijving">
            <a:extLst>
              <a:ext uri="{FF2B5EF4-FFF2-40B4-BE49-F238E27FC236}">
                <a16:creationId xmlns:a16="http://schemas.microsoft.com/office/drawing/2014/main" id="{1A194C76-AAC8-0586-6720-F5FB1EABE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4" y="0"/>
            <a:ext cx="12188825" cy="6859786"/>
          </a:xfrm>
          <a:prstGeom prst="rect">
            <a:avLst/>
          </a:prstGeom>
        </p:spPr>
      </p:pic>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355600" y="193306"/>
            <a:ext cx="9906000" cy="1382156"/>
          </a:xfrm>
        </p:spPr>
        <p:txBody>
          <a:bodyPr/>
          <a:lstStyle/>
          <a:p>
            <a:r>
              <a:rPr lang="nl-NL" dirty="0">
                <a:solidFill>
                  <a:schemeClr val="bg1"/>
                </a:solidFill>
                <a:latin typeface="Impact" panose="020B0806030902050204" pitchFamily="34" charset="0"/>
              </a:rPr>
              <a:t>De urgentie is hoog</a:t>
            </a:r>
          </a:p>
        </p:txBody>
      </p:sp>
    </p:spTree>
    <p:extLst>
      <p:ext uri="{BB962C8B-B14F-4D97-AF65-F5344CB8AC3E}">
        <p14:creationId xmlns:p14="http://schemas.microsoft.com/office/powerpoint/2010/main" val="610695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355600" y="193306"/>
            <a:ext cx="9906000" cy="1382156"/>
          </a:xfrm>
        </p:spPr>
        <p:txBody>
          <a:bodyPr/>
          <a:lstStyle/>
          <a:p>
            <a:r>
              <a:rPr lang="nl-NL" dirty="0">
                <a:solidFill>
                  <a:schemeClr val="bg1"/>
                </a:solidFill>
                <a:latin typeface="Impact" panose="020B0806030902050204" pitchFamily="34" charset="0"/>
              </a:rPr>
              <a:t>De urgentie is hoog</a:t>
            </a:r>
          </a:p>
        </p:txBody>
      </p:sp>
      <p:pic>
        <p:nvPicPr>
          <p:cNvPr id="4" name="Afbeelding 3" descr="Afbeelding met tekst, schermopname&#10;&#10;Automatisch gegenereerde beschrijving">
            <a:extLst>
              <a:ext uri="{FF2B5EF4-FFF2-40B4-BE49-F238E27FC236}">
                <a16:creationId xmlns:a16="http://schemas.microsoft.com/office/drawing/2014/main" id="{4DC5A5F1-4A10-1C7B-F2C2-7B4BBF172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1"/>
            <a:ext cx="8475946" cy="5524500"/>
          </a:xfrm>
          <a:prstGeom prst="rect">
            <a:avLst/>
          </a:prstGeom>
        </p:spPr>
      </p:pic>
      <p:sp>
        <p:nvSpPr>
          <p:cNvPr id="5" name="Titel 1">
            <a:extLst>
              <a:ext uri="{FF2B5EF4-FFF2-40B4-BE49-F238E27FC236}">
                <a16:creationId xmlns:a16="http://schemas.microsoft.com/office/drawing/2014/main" id="{AC00C796-1B12-CF6D-7ECC-D2280BE01E24}"/>
              </a:ext>
            </a:extLst>
          </p:cNvPr>
          <p:cNvSpPr txBox="1">
            <a:spLocks/>
          </p:cNvSpPr>
          <p:nvPr/>
        </p:nvSpPr>
        <p:spPr>
          <a:xfrm>
            <a:off x="8991600" y="1333500"/>
            <a:ext cx="2844800" cy="2755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rgbClr val="14B2A8"/>
                </a:solidFill>
              </a:rPr>
              <a:t>Voor het industriële tijdperk: 280 PPM CO2 in atmosfeer, in 2020: 420 PPM</a:t>
            </a:r>
          </a:p>
        </p:txBody>
      </p:sp>
    </p:spTree>
    <p:extLst>
      <p:ext uri="{BB962C8B-B14F-4D97-AF65-F5344CB8AC3E}">
        <p14:creationId xmlns:p14="http://schemas.microsoft.com/office/powerpoint/2010/main" val="1010326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355600" y="193306"/>
            <a:ext cx="9906000" cy="1382156"/>
          </a:xfrm>
        </p:spPr>
        <p:txBody>
          <a:bodyPr/>
          <a:lstStyle/>
          <a:p>
            <a:r>
              <a:rPr lang="nl-NL" dirty="0">
                <a:solidFill>
                  <a:schemeClr val="bg1"/>
                </a:solidFill>
                <a:latin typeface="Impact" panose="020B0806030902050204" pitchFamily="34" charset="0"/>
              </a:rPr>
              <a:t>De urgentie is hoog</a:t>
            </a:r>
          </a:p>
        </p:txBody>
      </p:sp>
      <p:pic>
        <p:nvPicPr>
          <p:cNvPr id="4" name="Afbeelding 3">
            <a:extLst>
              <a:ext uri="{FF2B5EF4-FFF2-40B4-BE49-F238E27FC236}">
                <a16:creationId xmlns:a16="http://schemas.microsoft.com/office/drawing/2014/main" id="{4DC5A5F1-4A10-1C7B-F2C2-7B4BBF1724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21100" y="1333500"/>
            <a:ext cx="8475945" cy="5524500"/>
          </a:xfrm>
          <a:prstGeom prst="rect">
            <a:avLst/>
          </a:prstGeom>
        </p:spPr>
      </p:pic>
      <p:sp>
        <p:nvSpPr>
          <p:cNvPr id="5" name="Titel 1">
            <a:extLst>
              <a:ext uri="{FF2B5EF4-FFF2-40B4-BE49-F238E27FC236}">
                <a16:creationId xmlns:a16="http://schemas.microsoft.com/office/drawing/2014/main" id="{AC00C796-1B12-CF6D-7ECC-D2280BE01E24}"/>
              </a:ext>
            </a:extLst>
          </p:cNvPr>
          <p:cNvSpPr txBox="1">
            <a:spLocks/>
          </p:cNvSpPr>
          <p:nvPr/>
        </p:nvSpPr>
        <p:spPr>
          <a:xfrm>
            <a:off x="1041400" y="1917700"/>
            <a:ext cx="2374900" cy="2755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rgbClr val="14B2A8"/>
                </a:solidFill>
              </a:rPr>
              <a:t>240 jaar versus laatste </a:t>
            </a:r>
          </a:p>
          <a:p>
            <a:r>
              <a:rPr lang="nl-NL" sz="2800" dirty="0">
                <a:solidFill>
                  <a:srgbClr val="14B2A8"/>
                </a:solidFill>
              </a:rPr>
              <a:t>30 jaar</a:t>
            </a:r>
          </a:p>
        </p:txBody>
      </p:sp>
    </p:spTree>
    <p:extLst>
      <p:ext uri="{BB962C8B-B14F-4D97-AF65-F5344CB8AC3E}">
        <p14:creationId xmlns:p14="http://schemas.microsoft.com/office/powerpoint/2010/main" val="639556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355600" y="193306"/>
            <a:ext cx="9906000" cy="1382156"/>
          </a:xfrm>
        </p:spPr>
        <p:txBody>
          <a:bodyPr/>
          <a:lstStyle/>
          <a:p>
            <a:r>
              <a:rPr lang="nl-NL" dirty="0">
                <a:solidFill>
                  <a:schemeClr val="bg1"/>
                </a:solidFill>
                <a:latin typeface="Impact" panose="020B0806030902050204" pitchFamily="34" charset="0"/>
              </a:rPr>
              <a:t>De urgentie is hoog</a:t>
            </a:r>
          </a:p>
        </p:txBody>
      </p:sp>
      <p:pic>
        <p:nvPicPr>
          <p:cNvPr id="4" name="Afbeelding 3">
            <a:extLst>
              <a:ext uri="{FF2B5EF4-FFF2-40B4-BE49-F238E27FC236}">
                <a16:creationId xmlns:a16="http://schemas.microsoft.com/office/drawing/2014/main" id="{4DC5A5F1-4A10-1C7B-F2C2-7B4BBF1724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333501"/>
            <a:ext cx="8475945" cy="5524500"/>
          </a:xfrm>
          <a:prstGeom prst="rect">
            <a:avLst/>
          </a:prstGeom>
        </p:spPr>
      </p:pic>
      <p:sp>
        <p:nvSpPr>
          <p:cNvPr id="3" name="Titel 1">
            <a:extLst>
              <a:ext uri="{FF2B5EF4-FFF2-40B4-BE49-F238E27FC236}">
                <a16:creationId xmlns:a16="http://schemas.microsoft.com/office/drawing/2014/main" id="{501F912E-C5E0-89F2-E9B1-87240C3D7E61}"/>
              </a:ext>
            </a:extLst>
          </p:cNvPr>
          <p:cNvSpPr txBox="1">
            <a:spLocks/>
          </p:cNvSpPr>
          <p:nvPr/>
        </p:nvSpPr>
        <p:spPr>
          <a:xfrm>
            <a:off x="1295400" y="-544366"/>
            <a:ext cx="4508500" cy="2755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rgbClr val="14B2A8"/>
                </a:solidFill>
              </a:rPr>
              <a:t>Wereldwijde uitstoot stijgt ondanks afspraken</a:t>
            </a:r>
          </a:p>
        </p:txBody>
      </p:sp>
      <p:sp>
        <p:nvSpPr>
          <p:cNvPr id="6" name="Tijdelijke aanduiding voor inhoud 2">
            <a:extLst>
              <a:ext uri="{FF2B5EF4-FFF2-40B4-BE49-F238E27FC236}">
                <a16:creationId xmlns:a16="http://schemas.microsoft.com/office/drawing/2014/main" id="{27E3FA47-4AD6-9F36-F6D5-F5C292BFA7BC}"/>
              </a:ext>
            </a:extLst>
          </p:cNvPr>
          <p:cNvSpPr txBox="1">
            <a:spLocks/>
          </p:cNvSpPr>
          <p:nvPr/>
        </p:nvSpPr>
        <p:spPr>
          <a:xfrm>
            <a:off x="8648699" y="495961"/>
            <a:ext cx="2908301" cy="486092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Terwijl: </a:t>
            </a:r>
          </a:p>
          <a:p>
            <a:pPr marL="0" indent="0">
              <a:spcBef>
                <a:spcPts val="600"/>
              </a:spcBef>
              <a:buFont typeface="Arial" panose="020B0604020202020204" pitchFamily="34" charset="0"/>
              <a:buNone/>
            </a:pPr>
            <a:endParaRPr lang="nl-NL" sz="2000" dirty="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The European </a:t>
            </a:r>
            <a:r>
              <a:rPr lang="nl-NL" sz="2000" dirty="0" err="1">
                <a:latin typeface="Arial" panose="020B0604020202020204" pitchFamily="34" charset="0"/>
                <a:cs typeface="Arial" panose="020B0604020202020204" pitchFamily="34" charset="0"/>
              </a:rPr>
              <a:t>Advisory</a:t>
            </a:r>
            <a:r>
              <a:rPr lang="nl-NL" sz="2000" dirty="0">
                <a:latin typeface="Arial" panose="020B0604020202020204" pitchFamily="34" charset="0"/>
                <a:cs typeface="Arial" panose="020B0604020202020204" pitchFamily="34" charset="0"/>
              </a:rPr>
              <a:t> Board on </a:t>
            </a:r>
            <a:r>
              <a:rPr lang="nl-NL" sz="2000" dirty="0" err="1">
                <a:latin typeface="Arial" panose="020B0604020202020204" pitchFamily="34" charset="0"/>
                <a:cs typeface="Arial" panose="020B0604020202020204" pitchFamily="34" charset="0"/>
              </a:rPr>
              <a:t>Climate</a:t>
            </a:r>
            <a:r>
              <a:rPr lang="nl-NL" sz="2000" dirty="0">
                <a:latin typeface="Arial" panose="020B0604020202020204" pitchFamily="34" charset="0"/>
                <a:cs typeface="Arial" panose="020B0604020202020204" pitchFamily="34" charset="0"/>
              </a:rPr>
              <a:t> change vraagt met klem een 90-95% reductie in 2040 </a:t>
            </a:r>
          </a:p>
          <a:p>
            <a:pPr marL="0" indent="0">
              <a:spcBef>
                <a:spcPts val="600"/>
              </a:spcBef>
              <a:buFont typeface="Arial" panose="020B0604020202020204" pitchFamily="34" charset="0"/>
              <a:buNone/>
            </a:pPr>
            <a:endParaRPr lang="nl-NL" sz="2000" dirty="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NB. Paris Agreement – temperatuurdoel van maximale opwarming 1.5 graag t.o.v. pre-industrieel niveau. De schade bij deze opwarming werd werkbaar bevonden.</a:t>
            </a:r>
          </a:p>
          <a:p>
            <a:pPr marL="0" indent="0">
              <a:spcBef>
                <a:spcPts val="600"/>
              </a:spcBef>
              <a:buFont typeface="Arial" panose="020B0604020202020204" pitchFamily="34" charset="0"/>
              <a:buNone/>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1220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355600" y="193306"/>
            <a:ext cx="9906000" cy="1382156"/>
          </a:xfrm>
        </p:spPr>
        <p:txBody>
          <a:bodyPr/>
          <a:lstStyle/>
          <a:p>
            <a:r>
              <a:rPr lang="nl-NL" dirty="0">
                <a:solidFill>
                  <a:schemeClr val="bg1"/>
                </a:solidFill>
                <a:latin typeface="Impact" panose="020B0806030902050204" pitchFamily="34" charset="0"/>
              </a:rPr>
              <a:t>De urgentie is hoog</a:t>
            </a:r>
          </a:p>
        </p:txBody>
      </p:sp>
      <p:sp>
        <p:nvSpPr>
          <p:cNvPr id="5" name="Titel 1">
            <a:extLst>
              <a:ext uri="{FF2B5EF4-FFF2-40B4-BE49-F238E27FC236}">
                <a16:creationId xmlns:a16="http://schemas.microsoft.com/office/drawing/2014/main" id="{AC00C796-1B12-CF6D-7ECC-D2280BE01E24}"/>
              </a:ext>
            </a:extLst>
          </p:cNvPr>
          <p:cNvSpPr txBox="1">
            <a:spLocks/>
          </p:cNvSpPr>
          <p:nvPr/>
        </p:nvSpPr>
        <p:spPr>
          <a:xfrm>
            <a:off x="8191500" y="1790700"/>
            <a:ext cx="2844800" cy="2755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a:lstStyle>
          <a:p>
            <a:r>
              <a:rPr lang="nl-NL" sz="2800" dirty="0">
                <a:solidFill>
                  <a:srgbClr val="14B2A8"/>
                </a:solidFill>
              </a:rPr>
              <a:t>Nederland staat hoog in uitstoot per persoon</a:t>
            </a:r>
          </a:p>
        </p:txBody>
      </p:sp>
      <p:pic>
        <p:nvPicPr>
          <p:cNvPr id="3" name="Afbeelding 4" descr="Afbeelding met tekst, schermopname, Lettertype, lijn&#10;&#10;Automatisch gegenereerde beschrijving">
            <a:extLst>
              <a:ext uri="{FF2B5EF4-FFF2-40B4-BE49-F238E27FC236}">
                <a16:creationId xmlns:a16="http://schemas.microsoft.com/office/drawing/2014/main" id="{76D07023-0CBB-6001-BB1B-FCDB63E3CBB8}"/>
              </a:ext>
            </a:extLst>
          </p:cNvPr>
          <p:cNvPicPr>
            <a:picLocks noGrp="1" noChangeAspect="1"/>
          </p:cNvPicPr>
          <p:nvPr>
            <p:ph idx="1"/>
          </p:nvPr>
        </p:nvPicPr>
        <p:blipFill>
          <a:blip r:embed="rId3"/>
          <a:stretch>
            <a:fillRect/>
          </a:stretch>
        </p:blipFill>
        <p:spPr>
          <a:xfrm>
            <a:off x="815916" y="528860"/>
            <a:ext cx="6661769" cy="5795740"/>
          </a:xfrm>
          <a:prstGeom prst="rect">
            <a:avLst/>
          </a:prstGeom>
        </p:spPr>
      </p:pic>
    </p:spTree>
    <p:extLst>
      <p:ext uri="{BB962C8B-B14F-4D97-AF65-F5344CB8AC3E}">
        <p14:creationId xmlns:p14="http://schemas.microsoft.com/office/powerpoint/2010/main" val="1613606217"/>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49087347CF6C41B51F4452E14EE8DA" ma:contentTypeVersion="17" ma:contentTypeDescription="Een nieuw document maken." ma:contentTypeScope="" ma:versionID="1fa196d35a74d6e1e4bacf2e2c6964ad">
  <xsd:schema xmlns:xsd="http://www.w3.org/2001/XMLSchema" xmlns:xs="http://www.w3.org/2001/XMLSchema" xmlns:p="http://schemas.microsoft.com/office/2006/metadata/properties" xmlns:ns2="617e5126-95ed-4b84-b2de-31e85270f00c" xmlns:ns3="7bb9da7a-83f6-46e5-8b87-fdf6771eb1f6" targetNamespace="http://schemas.microsoft.com/office/2006/metadata/properties" ma:root="true" ma:fieldsID="5ed07bb2e283bbc0628efa40de61a19e" ns2:_="" ns3:_="">
    <xsd:import namespace="617e5126-95ed-4b84-b2de-31e85270f00c"/>
    <xsd:import namespace="7bb9da7a-83f6-46e5-8b87-fdf6771eb1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element ref="ns2:MediaServiceOCR"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e5126-95ed-4b84-b2de-31e85270f0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3f8e4072-601e-4909-a9d4-1ba0b6864e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b9da7a-83f6-46e5-8b87-fdf6771eb1f6"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fab7b9f7-fb2b-4cee-b3b4-b51af94d87ff}" ma:internalName="TaxCatchAll" ma:showField="CatchAllData" ma:web="7bb9da7a-83f6-46e5-8b87-fdf6771eb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17e5126-95ed-4b84-b2de-31e85270f00c">
      <Terms xmlns="http://schemas.microsoft.com/office/infopath/2007/PartnerControls"/>
    </lcf76f155ced4ddcb4097134ff3c332f>
    <TaxCatchAll xmlns="7bb9da7a-83f6-46e5-8b87-fdf6771eb1f6" xsi:nil="true"/>
    <SharedWithUsers xmlns="7bb9da7a-83f6-46e5-8b87-fdf6771eb1f6">
      <UserInfo>
        <DisplayName>Josephine Schuurman | Urgenda</DisplayName>
        <AccountId>13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7CF0D7-DF88-4AE4-9BF5-D92B9AF3F1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7e5126-95ed-4b84-b2de-31e85270f00c"/>
    <ds:schemaRef ds:uri="7bb9da7a-83f6-46e5-8b87-fdf6771eb1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7C236C-DFB7-4A96-B608-2AE24839FBDB}">
  <ds:schemaRefs>
    <ds:schemaRef ds:uri="http://purl.org/dc/terms/"/>
    <ds:schemaRef ds:uri="http://purl.org/dc/elements/1.1/"/>
    <ds:schemaRef ds:uri="http://www.w3.org/XML/1998/namespace"/>
    <ds:schemaRef ds:uri="617e5126-95ed-4b84-b2de-31e85270f00c"/>
    <ds:schemaRef ds:uri="http://schemas.microsoft.com/office/infopath/2007/PartnerControls"/>
    <ds:schemaRef ds:uri="http://schemas.microsoft.com/office/2006/documentManagement/types"/>
    <ds:schemaRef ds:uri="http://schemas.openxmlformats.org/package/2006/metadata/core-properties"/>
    <ds:schemaRef ds:uri="7bb9da7a-83f6-46e5-8b87-fdf6771eb1f6"/>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39A1C8B-F7A0-4BEF-AB30-ECC4A82F94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9851</TotalTime>
  <Words>1548</Words>
  <Application>Microsoft Office PowerPoint</Application>
  <PresentationFormat>Breedbeeld</PresentationFormat>
  <Paragraphs>215</Paragraphs>
  <Slides>40</Slides>
  <Notes>28</Notes>
  <HiddenSlides>0</HiddenSlides>
  <MMClips>5</MMClips>
  <ScaleCrop>false</ScaleCrop>
  <HeadingPairs>
    <vt:vector size="4" baseType="variant">
      <vt:variant>
        <vt:lpstr>Thema</vt:lpstr>
      </vt:variant>
      <vt:variant>
        <vt:i4>1</vt:i4>
      </vt:variant>
      <vt:variant>
        <vt:lpstr>Diatitels</vt:lpstr>
      </vt:variant>
      <vt:variant>
        <vt:i4>40</vt:i4>
      </vt:variant>
    </vt:vector>
  </HeadingPairs>
  <TitlesOfParts>
    <vt:vector size="41" baseType="lpstr">
      <vt:lpstr>AngleLinesVTI</vt:lpstr>
      <vt:lpstr>PowerPoint-presentatie</vt:lpstr>
      <vt:lpstr>Doel presentatie</vt:lpstr>
      <vt:lpstr>MET 3 STICHTINGEN  DE HANDEN UIT DE MOUWEN</vt:lpstr>
      <vt:lpstr>Even voorstellen</vt:lpstr>
      <vt:lpstr>De urgentie is hoog</vt:lpstr>
      <vt:lpstr>De urgentie is hoog</vt:lpstr>
      <vt:lpstr>De urgentie is hoog</vt:lpstr>
      <vt:lpstr>De urgentie is hoog</vt:lpstr>
      <vt:lpstr>De urgentie is hoog</vt:lpstr>
      <vt:lpstr>PowerPoint-presentatie</vt:lpstr>
      <vt:lpstr>PowerPoint-presentatie</vt:lpstr>
      <vt:lpstr>De urgentie is hoog</vt:lpstr>
      <vt:lpstr>PowerPoint-presentatie</vt:lpstr>
      <vt:lpstr>PowerPoint-presentatie</vt:lpstr>
      <vt:lpstr>PowerPoint-presentatie</vt:lpstr>
      <vt:lpstr>Biodiversiteit zwaar onder druk</vt:lpstr>
      <vt:lpstr>De urgentie is hoog</vt:lpstr>
      <vt:lpstr>De urgentie is hoog</vt:lpstr>
      <vt:lpstr>Wat is biodiversiteit?   Waarom is biodiversiteit belangrijk?   </vt:lpstr>
      <vt:lpstr>Terwijl: gezonde ecosystemen voorzien van veel ecosysteemdiensten en kunnen meer verschillende soorten en hoeveelheid aan stoffen verwerken</vt:lpstr>
      <vt:lpstr>Biodiversiteit &amp; klimaat staan met elkaar in verbinding</vt:lpstr>
      <vt:lpstr>Circulair groenbeheer als oplossing</vt:lpstr>
      <vt:lpstr>Meer bomen nu</vt:lpstr>
      <vt:lpstr>Hoeveel bomen (ver)plant een vrijwilliger op gemiddeld op een oogstdag?</vt:lpstr>
      <vt:lpstr>PowerPoint-presentatie</vt:lpstr>
      <vt:lpstr>PowerPoint-presentatie</vt:lpstr>
      <vt:lpstr>PowerPoint-presentatie</vt:lpstr>
      <vt:lpstr>DOWNLOAD THE APP</vt:lpstr>
      <vt:lpstr>PowerPoint-presentatie</vt:lpstr>
      <vt:lpstr>PowerPoint-presentatie</vt:lpstr>
      <vt:lpstr>PowerPoint-presentatie</vt:lpstr>
      <vt:lpstr>PowerPoint-presentatie</vt:lpstr>
      <vt:lpstr>Sorteren, bundelen, registreren</vt:lpstr>
      <vt:lpstr>PowerPoint-presentatie</vt:lpstr>
      <vt:lpstr>Planten</vt:lpstr>
      <vt:lpstr>Bomen en struiken boeren en stad</vt:lpstr>
      <vt:lpstr>Terug naar het platteland van vroeger?</vt:lpstr>
      <vt:lpstr>MEEDOEN?</vt:lpstr>
      <vt:lpstr>Vind alles terug op meerbomen.nu</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
  <cp:lastModifiedBy>Martijn de Kruijf | Urgenda</cp:lastModifiedBy>
  <cp:revision>790</cp:revision>
  <dcterms:created xsi:type="dcterms:W3CDTF">2022-09-15T12:40:37Z</dcterms:created>
  <dcterms:modified xsi:type="dcterms:W3CDTF">2023-09-27T15:47:21Z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0x010100B749087347CF6C41B51F4452E14EE8DA</vt:lpwstr>
  </property>
  <property fmtid="{D5CDD505-2E9C-101B-9397-08002B2CF9AE}" pid="3" name="MediaServiceImageTags">
    <vt:lpwstr/>
  </property>
</Properties>
</file>